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9.svg" ContentType="image/svg+xml"/>
  <Override PartName="/ppt/media/image22.svg" ContentType="image/svg+xml"/>
  <Override PartName="/ppt/media/image25.svg" ContentType="image/svg+xml"/>
  <Override PartName="/ppt/media/image32.svg" ContentType="image/svg+xml"/>
  <Override PartName="/ppt/media/image35.svg" ContentType="image/svg+xml"/>
  <Override PartName="/ppt/media/image37.svg" ContentType="image/svg+xml"/>
  <Override PartName="/ppt/media/image45.svg" ContentType="image/svg+xml"/>
  <Override PartName="/ppt/media/image5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 id="2147483670" r:id="rId5"/>
    <p:sldMasterId id="2147483673" r:id="rId6"/>
  </p:sldMasterIdLst>
  <p:notesMasterIdLst>
    <p:notesMasterId r:id="rId8"/>
  </p:notesMasterIdLst>
  <p:handoutMasterIdLst>
    <p:handoutMasterId r:id="rId179"/>
  </p:handoutMasterIdLst>
  <p:sldIdLst>
    <p:sldId id="1143" r:id="rId7"/>
    <p:sldId id="1033" r:id="rId9"/>
    <p:sldId id="1039" r:id="rId10"/>
    <p:sldId id="1339" r:id="rId11"/>
    <p:sldId id="1034" r:id="rId12"/>
    <p:sldId id="1040" r:id="rId13"/>
    <p:sldId id="1409" r:id="rId14"/>
    <p:sldId id="1043" r:id="rId15"/>
    <p:sldId id="1044" r:id="rId16"/>
    <p:sldId id="1065" r:id="rId17"/>
    <p:sldId id="1066" r:id="rId18"/>
    <p:sldId id="1045" r:id="rId19"/>
    <p:sldId id="1046" r:id="rId20"/>
    <p:sldId id="1047" r:id="rId21"/>
    <p:sldId id="1048" r:id="rId22"/>
    <p:sldId id="1937" r:id="rId23"/>
    <p:sldId id="1938" r:id="rId24"/>
    <p:sldId id="1051" r:id="rId25"/>
    <p:sldId id="1464" r:id="rId26"/>
    <p:sldId id="1077" r:id="rId27"/>
    <p:sldId id="1053" r:id="rId28"/>
    <p:sldId id="1067" r:id="rId29"/>
    <p:sldId id="1068" r:id="rId30"/>
    <p:sldId id="1069" r:id="rId31"/>
    <p:sldId id="1078" r:id="rId32"/>
    <p:sldId id="1070" r:id="rId33"/>
    <p:sldId id="1079" r:id="rId34"/>
    <p:sldId id="1071" r:id="rId35"/>
    <p:sldId id="1463" r:id="rId36"/>
    <p:sldId id="1465" r:id="rId37"/>
    <p:sldId id="1076" r:id="rId38"/>
    <p:sldId id="1081" r:id="rId39"/>
    <p:sldId id="1082" r:id="rId40"/>
    <p:sldId id="1083" r:id="rId41"/>
    <p:sldId id="1410" r:id="rId42"/>
    <p:sldId id="1085" r:id="rId43"/>
    <p:sldId id="1086" r:id="rId44"/>
    <p:sldId id="1087" r:id="rId45"/>
    <p:sldId id="1088" r:id="rId46"/>
    <p:sldId id="2093" r:id="rId47"/>
    <p:sldId id="1090" r:id="rId48"/>
    <p:sldId id="1091" r:id="rId49"/>
    <p:sldId id="1092" r:id="rId50"/>
    <p:sldId id="1093" r:id="rId51"/>
    <p:sldId id="1466" r:id="rId52"/>
    <p:sldId id="1259" r:id="rId53"/>
    <p:sldId id="1145" r:id="rId54"/>
    <p:sldId id="1213" r:id="rId55"/>
    <p:sldId id="1214" r:id="rId56"/>
    <p:sldId id="1119" r:id="rId57"/>
    <p:sldId id="1215" r:id="rId58"/>
    <p:sldId id="1216" r:id="rId59"/>
    <p:sldId id="1217" r:id="rId60"/>
    <p:sldId id="1467" r:id="rId61"/>
    <p:sldId id="1219" r:id="rId62"/>
    <p:sldId id="1220" r:id="rId63"/>
    <p:sldId id="1221" r:id="rId64"/>
    <p:sldId id="1222" r:id="rId65"/>
    <p:sldId id="1223" r:id="rId66"/>
    <p:sldId id="1224" r:id="rId67"/>
    <p:sldId id="1225" r:id="rId68"/>
    <p:sldId id="1226" r:id="rId69"/>
    <p:sldId id="1230" r:id="rId70"/>
    <p:sldId id="1228" r:id="rId71"/>
    <p:sldId id="1231" r:id="rId72"/>
    <p:sldId id="1468" r:id="rId73"/>
    <p:sldId id="1234" r:id="rId74"/>
    <p:sldId id="1235" r:id="rId75"/>
    <p:sldId id="1236" r:id="rId76"/>
    <p:sldId id="1237" r:id="rId77"/>
    <p:sldId id="1238" r:id="rId78"/>
    <p:sldId id="1239" r:id="rId79"/>
    <p:sldId id="1240" r:id="rId80"/>
    <p:sldId id="1241" r:id="rId81"/>
    <p:sldId id="1242" r:id="rId82"/>
    <p:sldId id="1128" r:id="rId83"/>
    <p:sldId id="1243" r:id="rId84"/>
    <p:sldId id="1244" r:id="rId85"/>
    <p:sldId id="1245" r:id="rId86"/>
    <p:sldId id="1246" r:id="rId87"/>
    <p:sldId id="1247" r:id="rId88"/>
    <p:sldId id="1248" r:id="rId89"/>
    <p:sldId id="1249" r:id="rId90"/>
    <p:sldId id="1250" r:id="rId91"/>
    <p:sldId id="1251" r:id="rId92"/>
    <p:sldId id="1252" r:id="rId93"/>
    <p:sldId id="1253" r:id="rId94"/>
    <p:sldId id="1254" r:id="rId95"/>
    <p:sldId id="1255" r:id="rId96"/>
    <p:sldId id="1256" r:id="rId97"/>
    <p:sldId id="1257" r:id="rId98"/>
    <p:sldId id="1258" r:id="rId99"/>
    <p:sldId id="1260" r:id="rId100"/>
    <p:sldId id="1261" r:id="rId101"/>
    <p:sldId id="1262" r:id="rId102"/>
    <p:sldId id="1263" r:id="rId103"/>
    <p:sldId id="1264" r:id="rId104"/>
    <p:sldId id="1265" r:id="rId105"/>
    <p:sldId id="1266" r:id="rId106"/>
    <p:sldId id="1267" r:id="rId107"/>
    <p:sldId id="1268" r:id="rId108"/>
    <p:sldId id="1269" r:id="rId109"/>
    <p:sldId id="1270" r:id="rId110"/>
    <p:sldId id="1271" r:id="rId111"/>
    <p:sldId id="1644" r:id="rId112"/>
    <p:sldId id="1863" r:id="rId113"/>
    <p:sldId id="1865" r:id="rId114"/>
    <p:sldId id="1871" r:id="rId115"/>
    <p:sldId id="1870" r:id="rId116"/>
    <p:sldId id="1872" r:id="rId117"/>
    <p:sldId id="1875" r:id="rId118"/>
    <p:sldId id="1867" r:id="rId119"/>
    <p:sldId id="1868" r:id="rId120"/>
    <p:sldId id="1876" r:id="rId121"/>
    <p:sldId id="1877" r:id="rId122"/>
    <p:sldId id="1878" r:id="rId123"/>
    <p:sldId id="1879" r:id="rId124"/>
    <p:sldId id="1880" r:id="rId125"/>
    <p:sldId id="1881" r:id="rId126"/>
    <p:sldId id="1882" r:id="rId127"/>
    <p:sldId id="1935" r:id="rId128"/>
    <p:sldId id="1884" r:id="rId129"/>
    <p:sldId id="1885" r:id="rId130"/>
    <p:sldId id="1886" r:id="rId131"/>
    <p:sldId id="1887" r:id="rId132"/>
    <p:sldId id="1888" r:id="rId133"/>
    <p:sldId id="1936" r:id="rId134"/>
    <p:sldId id="1890" r:id="rId135"/>
    <p:sldId id="1891" r:id="rId136"/>
    <p:sldId id="1892" r:id="rId137"/>
    <p:sldId id="1893" r:id="rId138"/>
    <p:sldId id="1894" r:id="rId139"/>
    <p:sldId id="1895" r:id="rId140"/>
    <p:sldId id="1896" r:id="rId141"/>
    <p:sldId id="1897" r:id="rId142"/>
    <p:sldId id="1898" r:id="rId143"/>
    <p:sldId id="1899" r:id="rId144"/>
    <p:sldId id="1900" r:id="rId145"/>
    <p:sldId id="1901" r:id="rId146"/>
    <p:sldId id="1902" r:id="rId147"/>
    <p:sldId id="1906" r:id="rId148"/>
    <p:sldId id="1934" r:id="rId149"/>
    <p:sldId id="1903" r:id="rId150"/>
    <p:sldId id="1904" r:id="rId151"/>
    <p:sldId id="1905" r:id="rId152"/>
    <p:sldId id="1907" r:id="rId153"/>
    <p:sldId id="1908" r:id="rId154"/>
    <p:sldId id="1909" r:id="rId155"/>
    <p:sldId id="1910" r:id="rId156"/>
    <p:sldId id="1911" r:id="rId157"/>
    <p:sldId id="1912" r:id="rId158"/>
    <p:sldId id="1913" r:id="rId159"/>
    <p:sldId id="1914" r:id="rId160"/>
    <p:sldId id="1915" r:id="rId161"/>
    <p:sldId id="1916" r:id="rId162"/>
    <p:sldId id="1917" r:id="rId163"/>
    <p:sldId id="1918" r:id="rId164"/>
    <p:sldId id="1920" r:id="rId165"/>
    <p:sldId id="1919" r:id="rId166"/>
    <p:sldId id="1921" r:id="rId167"/>
    <p:sldId id="1922" r:id="rId168"/>
    <p:sldId id="1923" r:id="rId169"/>
    <p:sldId id="1924" r:id="rId170"/>
    <p:sldId id="1925" r:id="rId171"/>
    <p:sldId id="1926" r:id="rId172"/>
    <p:sldId id="1927" r:id="rId173"/>
    <p:sldId id="1928" r:id="rId174"/>
    <p:sldId id="1929" r:id="rId175"/>
    <p:sldId id="1930" r:id="rId176"/>
    <p:sldId id="1932" r:id="rId177"/>
    <p:sldId id="1933" r:id="rId178"/>
  </p:sldIdLst>
  <p:sldSz cx="11520170" cy="6480175"/>
  <p:notesSz cx="6858000" cy="9144000"/>
  <p:custDataLst>
    <p:tags r:id="rId184"/>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863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295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72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1596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14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2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035" algn="l" defTabSz="8636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961" userDrawn="1">
          <p15:clr>
            <a:srgbClr val="A4A3A4"/>
          </p15:clr>
        </p15:guide>
        <p15:guide id="2" pos="35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乜 瑞城" initials="乜" lastIdx="1" clrIdx="0"/>
  <p:cmAuthor id="8" name="姜伟光" initials="姜" lastIdx="1" clrIdx="0"/>
  <p:cmAuthor id="2" name="作者" initials="A" lastIdx="0"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1616CD"/>
    <a:srgbClr val="FF0000"/>
    <a:srgbClr val="0621E6"/>
    <a:srgbClr val="000000"/>
    <a:srgbClr val="D53E25"/>
    <a:srgbClr val="01041D"/>
    <a:srgbClr val="E6E6E6"/>
    <a:srgbClr val="2C99C0"/>
    <a:srgbClr val="0A97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14" autoAdjust="0"/>
    <p:restoredTop sz="82068" autoAdjust="0"/>
  </p:normalViewPr>
  <p:slideViewPr>
    <p:cSldViewPr snapToObjects="1" showGuides="1">
      <p:cViewPr varScale="1">
        <p:scale>
          <a:sx n="73" d="100"/>
          <a:sy n="73" d="100"/>
        </p:scale>
        <p:origin x="307" y="67"/>
      </p:cViewPr>
      <p:guideLst>
        <p:guide orient="horz" pos="1961"/>
        <p:guide pos="3566"/>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p:cViewPr varScale="1">
        <p:scale>
          <a:sx n="69" d="100"/>
          <a:sy n="69" d="100"/>
        </p:scale>
        <p:origin x="-2838" y="-90"/>
      </p:cViewPr>
      <p:guideLst>
        <p:guide orient="horz" pos="2767"/>
        <p:guide pos="2123"/>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4" Type="http://schemas.openxmlformats.org/officeDocument/2006/relationships/tags" Target="tags/tag906.xml"/><Relationship Id="rId183" Type="http://schemas.openxmlformats.org/officeDocument/2006/relationships/commentAuthors" Target="commentAuthors.xml"/><Relationship Id="rId182" Type="http://schemas.openxmlformats.org/officeDocument/2006/relationships/tableStyles" Target="tableStyles.xml"/><Relationship Id="rId181" Type="http://schemas.openxmlformats.org/officeDocument/2006/relationships/viewProps" Target="viewProps.xml"/><Relationship Id="rId180" Type="http://schemas.openxmlformats.org/officeDocument/2006/relationships/presProps" Target="presProps.xml"/><Relationship Id="rId18" Type="http://schemas.openxmlformats.org/officeDocument/2006/relationships/slide" Target="slides/slide11.xml"/><Relationship Id="rId179" Type="http://schemas.openxmlformats.org/officeDocument/2006/relationships/handoutMaster" Target="handoutMasters/handoutMaster1.xml"/><Relationship Id="rId178" Type="http://schemas.openxmlformats.org/officeDocument/2006/relationships/slide" Target="slides/slide171.xml"/><Relationship Id="rId177" Type="http://schemas.openxmlformats.org/officeDocument/2006/relationships/slide" Target="slides/slide170.xml"/><Relationship Id="rId176" Type="http://schemas.openxmlformats.org/officeDocument/2006/relationships/slide" Target="slides/slide169.xml"/><Relationship Id="rId175" Type="http://schemas.openxmlformats.org/officeDocument/2006/relationships/slide" Target="slides/slide168.xml"/><Relationship Id="rId174" Type="http://schemas.openxmlformats.org/officeDocument/2006/relationships/slide" Target="slides/slide167.xml"/><Relationship Id="rId173" Type="http://schemas.openxmlformats.org/officeDocument/2006/relationships/slide" Target="slides/slide166.xml"/><Relationship Id="rId172" Type="http://schemas.openxmlformats.org/officeDocument/2006/relationships/slide" Target="slides/slide165.xml"/><Relationship Id="rId171" Type="http://schemas.openxmlformats.org/officeDocument/2006/relationships/slide" Target="slides/slide164.xml"/><Relationship Id="rId170" Type="http://schemas.openxmlformats.org/officeDocument/2006/relationships/slide" Target="slides/slide163.xml"/><Relationship Id="rId17" Type="http://schemas.openxmlformats.org/officeDocument/2006/relationships/slide" Target="slides/slide10.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165" Type="http://schemas.openxmlformats.org/officeDocument/2006/relationships/slide" Target="slides/slide158.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1" Type="http://schemas.openxmlformats.org/officeDocument/2006/relationships/slide" Target="slides/slide154.xml"/><Relationship Id="rId160" Type="http://schemas.openxmlformats.org/officeDocument/2006/relationships/slide" Target="slides/slide153.xml"/><Relationship Id="rId16" Type="http://schemas.openxmlformats.org/officeDocument/2006/relationships/slide" Target="slides/slide9.xml"/><Relationship Id="rId159" Type="http://schemas.openxmlformats.org/officeDocument/2006/relationships/slide" Target="slides/slide152.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54" Type="http://schemas.openxmlformats.org/officeDocument/2006/relationships/slide" Target="slides/slide147.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0" Type="http://schemas.openxmlformats.org/officeDocument/2006/relationships/slide" Target="slides/slide143.xml"/><Relationship Id="rId15" Type="http://schemas.openxmlformats.org/officeDocument/2006/relationships/slide" Target="slides/slide8.xml"/><Relationship Id="rId149" Type="http://schemas.openxmlformats.org/officeDocument/2006/relationships/slide" Target="slides/slide142.xml"/><Relationship Id="rId148" Type="http://schemas.openxmlformats.org/officeDocument/2006/relationships/slide" Target="slides/slide141.xml"/><Relationship Id="rId147" Type="http://schemas.openxmlformats.org/officeDocument/2006/relationships/slide" Target="slides/slide140.xml"/><Relationship Id="rId146" Type="http://schemas.openxmlformats.org/officeDocument/2006/relationships/slide" Target="slides/slide139.xml"/><Relationship Id="rId145" Type="http://schemas.openxmlformats.org/officeDocument/2006/relationships/slide" Target="slides/slide138.xml"/><Relationship Id="rId144" Type="http://schemas.openxmlformats.org/officeDocument/2006/relationships/slide" Target="slides/slide137.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14" Type="http://schemas.openxmlformats.org/officeDocument/2006/relationships/slide" Target="slides/slide7.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 Type="http://schemas.openxmlformats.org/officeDocument/2006/relationships/slide" Target="slides/slide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121" Type="http://schemas.openxmlformats.org/officeDocument/2006/relationships/slide" Target="slides/slide114.xml"/><Relationship Id="rId120" Type="http://schemas.openxmlformats.org/officeDocument/2006/relationships/slide" Target="slides/slide113.xml"/><Relationship Id="rId12" Type="http://schemas.openxmlformats.org/officeDocument/2006/relationships/slide" Target="slides/slide5.xml"/><Relationship Id="rId119" Type="http://schemas.openxmlformats.org/officeDocument/2006/relationships/slide" Target="slides/slide112.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110" Type="http://schemas.openxmlformats.org/officeDocument/2006/relationships/slide" Target="slides/slide103.xml"/><Relationship Id="rId11" Type="http://schemas.openxmlformats.org/officeDocument/2006/relationships/slide" Target="slides/slide4.xml"/><Relationship Id="rId109" Type="http://schemas.openxmlformats.org/officeDocument/2006/relationships/slide" Target="slides/slide102.xml"/><Relationship Id="rId108" Type="http://schemas.openxmlformats.org/officeDocument/2006/relationships/slide" Target="slides/slide101.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image" Target="../media/image9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wmf"/><Relationship Id="rId1" Type="http://schemas.openxmlformats.org/officeDocument/2006/relationships/image" Target="../media/image9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image" Target="../media/image10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wmf"/><Relationship Id="rId1" Type="http://schemas.openxmlformats.org/officeDocument/2006/relationships/image" Target="../media/image1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B9EEDA17-7CE7-49CA-897E-A1888A19DA62}" type="datetimeFigureOut">
              <a:rPr lang="zh-CN" altLang="en-US"/>
            </a:fld>
            <a:endParaRPr lang="en-US"/>
          </a:p>
        </p:txBody>
      </p:sp>
      <p:sp>
        <p:nvSpPr>
          <p:cNvPr id="3076"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CE1689F0-D8FB-450F-A36F-553F26501FEE}" type="slidenum">
              <a:rPr lang="zh-CN" alt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1pPr>
    <a:lvl2pPr marL="4318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2pPr>
    <a:lvl3pPr marL="8636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3pPr>
    <a:lvl4pPr marL="12954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4pPr>
    <a:lvl5pPr marL="1727200" algn="l" rtl="0" eaLnBrk="0" fontAlgn="base" hangingPunct="0">
      <a:spcBef>
        <a:spcPct val="30000"/>
      </a:spcBef>
      <a:spcAft>
        <a:spcPct val="0"/>
      </a:spcAft>
      <a:defRPr sz="1135" kern="1200">
        <a:solidFill>
          <a:schemeClr val="tx1"/>
        </a:solidFill>
        <a:latin typeface="Calibri" panose="020F0502020204030204" pitchFamily="34" charset="0"/>
        <a:ea typeface="宋体" panose="02010600030101010101" pitchFamily="2" charset="-122"/>
        <a:cs typeface="+mn-cs"/>
      </a:defRPr>
    </a:lvl5pPr>
    <a:lvl6pPr marL="2159635" algn="l" defTabSz="863600" rtl="0" eaLnBrk="1" latinLnBrk="0" hangingPunct="1">
      <a:defRPr sz="1135" kern="1200">
        <a:solidFill>
          <a:schemeClr val="tx1"/>
        </a:solidFill>
        <a:latin typeface="+mn-lt"/>
        <a:ea typeface="+mn-ea"/>
        <a:cs typeface="+mn-cs"/>
      </a:defRPr>
    </a:lvl6pPr>
    <a:lvl7pPr marL="2591435" algn="l" defTabSz="863600" rtl="0" eaLnBrk="1" latinLnBrk="0" hangingPunct="1">
      <a:defRPr sz="1135" kern="1200">
        <a:solidFill>
          <a:schemeClr val="tx1"/>
        </a:solidFill>
        <a:latin typeface="+mn-lt"/>
        <a:ea typeface="+mn-ea"/>
        <a:cs typeface="+mn-cs"/>
      </a:defRPr>
    </a:lvl7pPr>
    <a:lvl8pPr marL="3023235" algn="l" defTabSz="863600" rtl="0" eaLnBrk="1" latinLnBrk="0" hangingPunct="1">
      <a:defRPr sz="1135" kern="1200">
        <a:solidFill>
          <a:schemeClr val="tx1"/>
        </a:solidFill>
        <a:latin typeface="+mn-lt"/>
        <a:ea typeface="+mn-ea"/>
        <a:cs typeface="+mn-cs"/>
      </a:defRPr>
    </a:lvl8pPr>
    <a:lvl9pPr marL="3455035" algn="l" defTabSz="863600"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难以小型化，集成电路化，最适用于一对设备相连。</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CPU：处理器，是计算机的核心，负责执行程序的指令和处理数据。</a:t>
            </a:r>
            <a:endParaRPr lang="zh-CN" altLang="en-US"/>
          </a:p>
          <a:p>
            <a:r>
              <a:rPr lang="zh-CN" altLang="en-US"/>
              <a:t>主存：存储器单元，用于存储运行中的程序和数据。</a:t>
            </a:r>
            <a:endParaRPr lang="zh-CN" altLang="en-US"/>
          </a:p>
          <a:p>
            <a:r>
              <a:rPr lang="zh-CN" altLang="en-US"/>
              <a:t>I/O处理机：负责管理输入/输出操作，使CPU能够专注于执行指令。</a:t>
            </a:r>
            <a:endParaRPr lang="zh-CN" altLang="en-US"/>
          </a:p>
          <a:p>
            <a:r>
              <a:rPr lang="zh-CN" altLang="en-US"/>
              <a:t>I/O设备：如打印机、硬盘等，与计算机直接进行数据交换的设备。</a:t>
            </a:r>
            <a:endParaRPr lang="zh-CN" altLang="en-US"/>
          </a:p>
          <a:p>
            <a:r>
              <a:rPr lang="zh-CN" altLang="en-US"/>
              <a:t>控制器/通道：负责控制I/O设备的组件，通道是一种特殊类型的控制器，可以独立于CPU执行数据传输任务。</a:t>
            </a:r>
            <a:endParaRPr lang="zh-CN" altLang="en-US"/>
          </a:p>
          <a:p>
            <a:r>
              <a:rPr lang="zh-CN" altLang="en-US"/>
              <a:t>此图可能展示了一个多处理器系统，含有多个CPU。每个CPU都直接连接到主存，这意味着它们能够共享内存空间。同时，每个CPU也可能通过I/O处理机与一组I/O设备连接，而这些I/O设备又通过各自的控制器与I/O处理机相连。</a:t>
            </a:r>
            <a:endParaRPr lang="zh-CN" altLang="en-US"/>
          </a:p>
          <a:p>
            <a:endParaRPr lang="zh-CN" altLang="en-US"/>
          </a:p>
          <a:p>
            <a:r>
              <a:rPr lang="zh-CN" altLang="en-US"/>
              <a:t>这种结构可以有效地平衡计算负载和I/O处理，提高系统的并行处理能力和I/O吞吐量。每个CPU处理计算任务，而I/O处理机则负责协调I/O设备的数据传输，减轻了CPU的负担。这允许CPU和I/O设备并行工作，提高了效率。此外，这种设计还可以通过增加CPU和I/O处理机来轻松扩展，适应不同的性能需求。</a:t>
            </a:r>
            <a:endParaRPr lang="zh-CN" altLang="en-US"/>
          </a:p>
          <a:p>
            <a:endParaRPr lang="zh-CN" altLang="en-US"/>
          </a:p>
          <a:p>
            <a:r>
              <a:rPr lang="zh-CN" altLang="en-US"/>
              <a:t>总之，这是一个多CPU和I/O处理机的系统，强调了计算与I/O操作的分离，以及资源共享和任务并行执行的概念。</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1</a:t>
            </a:r>
            <a:r>
              <a:rPr lang="zh-CN" altLang="en-US"/>
              <a:t>、功能分工的多个输入输出处理机：</a:t>
            </a:r>
            <a:endParaRPr lang="zh-CN" altLang="en-US"/>
          </a:p>
          <a:p>
            <a:r>
              <a:rPr lang="zh-CN" altLang="en-US"/>
              <a:t>在这种设计中，系统中有多个专用的I/O处理机，每个都负责特定类型的I/O任务。例如，一个处理机可能专门用于磁盘I/O，另一个专门用于网络通信。</a:t>
            </a:r>
            <a:endParaRPr lang="zh-CN" altLang="en-US"/>
          </a:p>
          <a:p>
            <a:r>
              <a:rPr lang="zh-CN" altLang="en-US"/>
              <a:t>优势：可以优化特定类型的I/O操作，提高效率和吞吐量。</a:t>
            </a:r>
            <a:endParaRPr lang="zh-CN" altLang="en-US"/>
          </a:p>
          <a:p>
            <a:endParaRPr lang="zh-CN" altLang="en-US"/>
          </a:p>
          <a:p>
            <a:r>
              <a:rPr lang="en-US" altLang="zh-CN"/>
              <a:t>2</a:t>
            </a:r>
            <a:r>
              <a:rPr lang="zh-CN" altLang="en-US"/>
              <a:t>、以输入输出处理机作为主处理机：</a:t>
            </a:r>
            <a:endParaRPr lang="zh-CN" altLang="en-US"/>
          </a:p>
          <a:p>
            <a:r>
              <a:rPr lang="zh-CN" altLang="en-US"/>
              <a:t>这种设计多用于并行计算机中，I/O处理机不仅负责所有的I/O任务，还可能运行操作系统的某些部分或甚至全部，以协助主CPU。</a:t>
            </a:r>
            <a:endParaRPr lang="zh-CN" altLang="en-US"/>
          </a:p>
          <a:p>
            <a:r>
              <a:rPr lang="zh-CN" altLang="en-US"/>
              <a:t>优势：通过分散处理任务，减轻主CPU的负担，提高整体系统的并行处理能力。</a:t>
            </a:r>
            <a:endParaRPr lang="zh-CN" altLang="en-US"/>
          </a:p>
          <a:p>
            <a:endParaRPr lang="en-US" altLang="zh-CN"/>
          </a:p>
          <a:p>
            <a:r>
              <a:rPr lang="en-US" altLang="zh-CN"/>
              <a:t>3</a:t>
            </a:r>
            <a:r>
              <a:rPr lang="zh-CN" altLang="en-US"/>
              <a:t>、使用与中央处理机型号相同的处理机作为输入输出处理机：</a:t>
            </a:r>
            <a:endParaRPr lang="zh-CN" altLang="en-US"/>
          </a:p>
          <a:p>
            <a:r>
              <a:rPr lang="zh-CN" altLang="en-US"/>
              <a:t>在这种设计中，I/O处理机可能与主CPU采用相同或兼容的架构，这使得I/O处理机不仅能进行I/O任务，还能参与到计算任务中。</a:t>
            </a:r>
            <a:endParaRPr lang="zh-CN" altLang="en-US"/>
          </a:p>
          <a:p>
            <a:r>
              <a:rPr lang="zh-CN" altLang="en-US"/>
              <a:t>优势：简化了硬件和软件设计，增加了灵活性和系统的计算能力。</a:t>
            </a:r>
            <a:endParaRPr lang="zh-CN" altLang="en-US"/>
          </a:p>
          <a:p>
            <a:endParaRPr lang="zh-CN" altLang="en-US"/>
          </a:p>
          <a:p>
            <a:r>
              <a:rPr lang="en-US" altLang="zh-CN"/>
              <a:t>4</a:t>
            </a:r>
            <a:r>
              <a:rPr lang="zh-CN" altLang="en-US"/>
              <a:t>、采用廉价的微处理器来承担输入输出任务：</a:t>
            </a:r>
            <a:endParaRPr lang="zh-CN" altLang="en-US"/>
          </a:p>
          <a:p>
            <a:r>
              <a:rPr lang="zh-CN" altLang="en-US"/>
              <a:t>在成本敏感的系统中，可能会选用成本较低的微处理器来单独处理I/O任务，这些微处理器独立于主CPU。</a:t>
            </a:r>
            <a:endParaRPr lang="zh-CN" altLang="en-US"/>
          </a:p>
          <a:p>
            <a:r>
              <a:rPr lang="zh-CN" altLang="en-US"/>
              <a:t>优势：成本低，可以专门针对I/O任务进行优化，提高价格-性能比。</a:t>
            </a:r>
            <a:endParaRPr lang="zh-CN" altLang="en-US"/>
          </a:p>
          <a:p>
            <a:endParaRPr lang="zh-CN" altLang="en-US"/>
          </a:p>
          <a:p>
            <a:r>
              <a:rPr lang="zh-CN" altLang="en-US"/>
              <a:t>总结：每种设计都有其适用的场景。例如，在一个需要处理大量I/O操作，但又受成本限制的环境中，采用廉价微处理器可能是一种有效的解决方案。而在高性能计算领域，可能更倾向于使用具有专门I/O处理机的并行计算机架构，以提供所需的高吞吐量和低延迟。</a:t>
            </a:r>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总线判优控制中的串行链式查询（Daisy Chain）是一种简单而广泛使用的总线仲裁方法，其基本思想是通过一系列设备形成的链条来决定哪个设备拥有总线控制权。</a:t>
            </a:r>
            <a:endParaRPr lang="zh-CN" altLang="en-US" dirty="0"/>
          </a:p>
          <a:p>
            <a:r>
              <a:rPr lang="zh-CN" altLang="en-US" dirty="0"/>
              <a:t>（初始化：所有设备被连接成一个串行链式结构。当总线空闲时，总线控制部件才会响应设备的总线使用请求。总线控制器向链上的第一个设备发出总线可用信号（BUSGRANT）。）</a:t>
            </a:r>
            <a:endParaRPr lang="zh-CN" altLang="en-US" dirty="0"/>
          </a:p>
          <a:p>
            <a:r>
              <a:rPr lang="zh-CN" altLang="en-US" dirty="0"/>
              <a:t>1.传递总线可用信号：当总线变为空闲状态时，总线控制部件会启动总线可用信号（BUSGRANT），该信号从链式结构的起点开始，依次沿链向下传递。</a:t>
            </a:r>
            <a:endParaRPr lang="zh-CN" altLang="en-US" dirty="0"/>
          </a:p>
          <a:p>
            <a:r>
              <a:rPr lang="zh-CN" altLang="en-US" dirty="0"/>
              <a:t>2.请求信号的传递：总线可用信号（BUSGRANT）依次通过连接在链上的设备。每个设备都有机会接收到这个信号，但只有在请求使用总线时才会对其进行响应。</a:t>
            </a:r>
            <a:endParaRPr lang="zh-CN" altLang="en-US" dirty="0"/>
          </a:p>
          <a:p>
            <a:r>
              <a:rPr lang="zh-CN" altLang="en-US" dirty="0"/>
              <a:t>3.获得总线控制权：当一个设备收到总线可用信号并且它之前已经发出了总线使用请求，它会通过不再向下一个设备传递总线可用信号的方式来响应，从而阻止信号继续传递。同时，该设备会设置总线忙信号（BUSY），以此表明它正在使用总线。</a:t>
            </a:r>
            <a:endParaRPr lang="zh-CN" altLang="en-US" dirty="0"/>
          </a:p>
          <a:p>
            <a:r>
              <a:rPr lang="zh-CN" altLang="en-US" dirty="0"/>
              <a:t>4.总线使用：此时，获得控制权的设备开始进行数据传输。</a:t>
            </a:r>
            <a:endParaRPr lang="zh-CN" altLang="en-US" dirty="0"/>
          </a:p>
          <a:p>
            <a:r>
              <a:rPr lang="zh-CN" altLang="en-US" dirty="0"/>
              <a:t>5.释放总线：数据传输完成后，设备会清除总线忙信号（BUSY），并允许总线可用信号继续传递，这样其他设备就有机会获取总线控制权进行数据传输。</a:t>
            </a:r>
            <a:endParaRPr lang="zh-CN" altLang="en-US" dirty="0"/>
          </a:p>
          <a:p>
            <a:r>
              <a:rPr lang="zh-CN" altLang="en-US" dirty="0"/>
              <a:t>6.循环过程：这个过程会循环进行，确保所有请求使用总线的设备最终都能按顺序获得总线控制权。</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1689F0-D8FB-450F-A36F-553F26501FEE}" type="slidenum">
              <a:rPr lang="zh-CN" altLang="en-US"/>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5799" y="258007"/>
            <a:ext cx="3790680" cy="1098030"/>
          </a:xfrm>
        </p:spPr>
        <p:txBody>
          <a:bodyPr anchor="b"/>
          <a:lstStyle>
            <a:lvl1pPr algn="l">
              <a:defRPr sz="1890" b="1"/>
            </a:lvl1pPr>
          </a:lstStyle>
          <a:p>
            <a:r>
              <a:rPr lang="zh-CN" altLang="en-US"/>
              <a:t>单击此处编辑母版标题样式</a:t>
            </a:r>
            <a:endParaRPr lang="zh-CN" altLang="en-US"/>
          </a:p>
        </p:txBody>
      </p:sp>
      <p:sp>
        <p:nvSpPr>
          <p:cNvPr id="3" name="内容占位符 2"/>
          <p:cNvSpPr>
            <a:spLocks noGrp="1"/>
          </p:cNvSpPr>
          <p:nvPr>
            <p:ph idx="1"/>
          </p:nvPr>
        </p:nvSpPr>
        <p:spPr>
          <a:xfrm>
            <a:off x="4504432" y="258007"/>
            <a:ext cx="6440257" cy="5530650"/>
          </a:xfrm>
        </p:spPr>
        <p:txBody>
          <a:bodyPr/>
          <a:lstStyle>
            <a:lvl1pPr>
              <a:defRPr sz="3025"/>
            </a:lvl1pPr>
            <a:lvl2pPr>
              <a:defRPr sz="2645"/>
            </a:lvl2pPr>
            <a:lvl3pPr>
              <a:defRPr sz="2265"/>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75799" y="1356037"/>
            <a:ext cx="3790680" cy="44326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214" y="4536122"/>
            <a:ext cx="6912592" cy="535515"/>
          </a:xfrm>
        </p:spPr>
        <p:txBody>
          <a:bodyPr anchor="b"/>
          <a:lstStyle>
            <a:lvl1pPr algn="l">
              <a:defRPr sz="189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258214" y="579016"/>
            <a:ext cx="6912592" cy="3888105"/>
          </a:xfrm>
        </p:spPr>
        <p:txBody>
          <a:bodyPr/>
          <a:lstStyle>
            <a:lvl1pPr marL="0" indent="0">
              <a:buNone/>
              <a:defRPr sz="3025"/>
            </a:lvl1pPr>
            <a:lvl2pPr marL="431800" indent="0">
              <a:buNone/>
              <a:defRPr sz="2645"/>
            </a:lvl2pPr>
            <a:lvl3pPr marL="863600" indent="0">
              <a:buNone/>
              <a:defRPr sz="2265"/>
            </a:lvl3pPr>
            <a:lvl4pPr marL="1295400" indent="0">
              <a:buNone/>
              <a:defRPr sz="1890"/>
            </a:lvl4pPr>
            <a:lvl5pPr marL="1727200"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214" y="5071637"/>
            <a:ext cx="6912592" cy="760520"/>
          </a:xfrm>
        </p:spPr>
        <p:txBody>
          <a:bodyPr/>
          <a:lstStyle>
            <a:lvl1pPr marL="0" indent="0">
              <a:buNone/>
              <a:defRPr sz="1320"/>
            </a:lvl1pPr>
            <a:lvl2pPr marL="431800" indent="0">
              <a:buNone/>
              <a:defRPr sz="1135"/>
            </a:lvl2pPr>
            <a:lvl3pPr marL="863600" indent="0">
              <a:buNone/>
              <a:defRPr sz="945"/>
            </a:lvl3pPr>
            <a:lvl4pPr marL="1295400" indent="0">
              <a:buNone/>
              <a:defRPr sz="850"/>
            </a:lvl4pPr>
            <a:lvl5pPr marL="1727200"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91" y="858023"/>
            <a:ext cx="2591098" cy="493063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75800" y="858023"/>
            <a:ext cx="7633842" cy="493063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srcRect/>
          <a:stretch>
            <a:fillRect/>
          </a:stretch>
        </p:blipFill>
        <p:spPr bwMode="auto">
          <a:xfrm>
            <a:off x="3916979" y="2727579"/>
            <a:ext cx="1001556" cy="754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srcRect/>
          <a:stretch>
            <a:fillRect/>
          </a:stretch>
        </p:blipFill>
        <p:spPr bwMode="auto">
          <a:xfrm>
            <a:off x="7963017" y="2606305"/>
            <a:ext cx="1035999" cy="79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srcRect/>
          <a:stretch>
            <a:fillRect/>
          </a:stretch>
        </p:blipFill>
        <p:spPr bwMode="auto">
          <a:xfrm>
            <a:off x="982762" y="1368018"/>
            <a:ext cx="2846628" cy="22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srcRect/>
          <a:stretch>
            <a:fillRect/>
          </a:stretch>
        </p:blipFill>
        <p:spPr bwMode="auto">
          <a:xfrm>
            <a:off x="4219730" y="3563313"/>
            <a:ext cx="495066" cy="373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srcRect/>
          <a:stretch>
            <a:fillRect/>
          </a:stretch>
        </p:blipFill>
        <p:spPr bwMode="auto">
          <a:xfrm>
            <a:off x="6967343" y="2744244"/>
            <a:ext cx="378915" cy="285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srcRect/>
          <a:stretch>
            <a:fillRect/>
          </a:stretch>
        </p:blipFill>
        <p:spPr bwMode="auto">
          <a:xfrm>
            <a:off x="4985178" y="2432333"/>
            <a:ext cx="927297" cy="709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srcRect/>
          <a:stretch>
            <a:fillRect/>
          </a:stretch>
        </p:blipFill>
        <p:spPr bwMode="auto">
          <a:xfrm>
            <a:off x="3081077" y="3029967"/>
            <a:ext cx="1395705" cy="10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srcRect/>
          <a:stretch>
            <a:fillRect/>
          </a:stretch>
        </p:blipFill>
        <p:spPr bwMode="auto">
          <a:xfrm>
            <a:off x="5055629" y="3256165"/>
            <a:ext cx="1732729" cy="1357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srcRect/>
          <a:stretch>
            <a:fillRect/>
          </a:stretch>
        </p:blipFill>
        <p:spPr bwMode="auto">
          <a:xfrm>
            <a:off x="9337946" y="2575193"/>
            <a:ext cx="1054871" cy="804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srcRect/>
          <a:stretch>
            <a:fillRect/>
          </a:stretch>
        </p:blipFill>
        <p:spPr bwMode="auto">
          <a:xfrm>
            <a:off x="7502395" y="3425214"/>
            <a:ext cx="493162" cy="371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srcRect/>
          <a:stretch>
            <a:fillRect/>
          </a:stretch>
        </p:blipFill>
        <p:spPr bwMode="auto">
          <a:xfrm>
            <a:off x="10630829" y="2234707"/>
            <a:ext cx="493161" cy="3714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srcRect/>
          <a:stretch>
            <a:fillRect/>
          </a:stretch>
        </p:blipFill>
        <p:spPr bwMode="auto">
          <a:xfrm>
            <a:off x="1940525" y="2641861"/>
            <a:ext cx="1603251" cy="1350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srcRect/>
          <a:stretch>
            <a:fillRect/>
          </a:stretch>
        </p:blipFill>
        <p:spPr bwMode="auto">
          <a:xfrm>
            <a:off x="3762746" y="2632337"/>
            <a:ext cx="413190" cy="345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srcRect/>
          <a:stretch>
            <a:fillRect/>
          </a:stretch>
        </p:blipFill>
        <p:spPr bwMode="auto">
          <a:xfrm>
            <a:off x="8046967" y="3141875"/>
            <a:ext cx="664531" cy="554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srcRect/>
          <a:stretch>
            <a:fillRect/>
          </a:stretch>
        </p:blipFill>
        <p:spPr bwMode="auto">
          <a:xfrm>
            <a:off x="8726733" y="2749005"/>
            <a:ext cx="340833" cy="2857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srcRect/>
          <a:stretch>
            <a:fillRect/>
          </a:stretch>
        </p:blipFill>
        <p:spPr bwMode="auto">
          <a:xfrm>
            <a:off x="9204658" y="3256164"/>
            <a:ext cx="266574" cy="22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15"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70"/>
            </a:lvl1pPr>
          </a:lstStyle>
          <a:p>
            <a:r>
              <a:rPr lang="zh-CN" altLang="en-US"/>
              <a:t>单击此处编辑母版标题样式</a:t>
            </a:r>
            <a:endParaRPr lang="en-US" dirty="0"/>
          </a:p>
        </p:txBody>
      </p:sp>
      <p:sp>
        <p:nvSpPr>
          <p:cNvPr id="3" name="Subtitle 2"/>
          <p:cNvSpPr>
            <a:spLocks noGrp="1"/>
          </p:cNvSpPr>
          <p:nvPr>
            <p:ph type="subTitle" idx="1"/>
          </p:nvPr>
        </p:nvSpPr>
        <p:spPr>
          <a:xfrm>
            <a:off x="1440061" y="3403592"/>
            <a:ext cx="8640366"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70"/>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336618"/>
            <a:ext cx="9936421" cy="1417538"/>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725046"/>
            <a:ext cx="4896207" cy="41116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5832247" y="1725046"/>
            <a:ext cx="4896207" cy="41116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793535" y="2367064"/>
            <a:ext cx="4873706" cy="348159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832247" y="2367064"/>
            <a:ext cx="4897708" cy="348159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8" name="Footer Placeholder 7"/>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4" name="Footer Placeholder 3"/>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4A03-91AF-448A-9954-517C0577E5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3"/>
          <p:cNvGrpSpPr/>
          <p:nvPr userDrawn="1"/>
        </p:nvGrpSpPr>
        <p:grpSpPr bwMode="auto">
          <a:xfrm flipH="1">
            <a:off x="-1" y="312473"/>
            <a:ext cx="2264242" cy="639017"/>
            <a:chOff x="2370576" y="533400"/>
            <a:chExt cx="2417494" cy="675969"/>
          </a:xfrm>
          <a:solidFill>
            <a:srgbClr val="EE1C39"/>
          </a:solidFill>
        </p:grpSpPr>
        <p:sp>
          <p:nvSpPr>
            <p:cNvPr id="6" name="矩形 5"/>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sp>
          <p:nvSpPr>
            <p:cNvPr id="7" name="椭圆 6"/>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765" dirty="0">
                <a:solidFill>
                  <a:prstClr val="white"/>
                </a:solidFill>
                <a:cs typeface="+mn-ea"/>
                <a:sym typeface="+mn-lt"/>
              </a:endParaRPr>
            </a:p>
          </p:txBody>
        </p:sp>
      </p:grpSp>
      <p:sp>
        <p:nvSpPr>
          <p:cNvPr id="8" name="文本框 12"/>
          <p:cNvSpPr txBox="1">
            <a:spLocks noChangeArrowheads="1"/>
          </p:cNvSpPr>
          <p:nvPr userDrawn="1"/>
        </p:nvSpPr>
        <p:spPr bwMode="auto">
          <a:xfrm>
            <a:off x="-1" y="466528"/>
            <a:ext cx="2262886" cy="3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81" tIns="40941" rIns="81881" bIns="4094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buFontTx/>
              <a:buNone/>
            </a:pPr>
            <a:r>
              <a:rPr lang="zh-CN" altLang="en-US" sz="1510" dirty="0">
                <a:solidFill>
                  <a:prstClr val="white"/>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510"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push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9846" y="858023"/>
            <a:ext cx="10013535" cy="600016"/>
          </a:xfrm>
        </p:spPr>
        <p:txBody>
          <a:bodyPr/>
          <a:lstStyle>
            <a:lvl1pPr>
              <a:defRPr>
                <a:solidFill>
                  <a:schemeClr val="accent1"/>
                </a:solidFill>
              </a:defRPr>
            </a:lvl1pPr>
          </a:lstStyle>
          <a:p>
            <a:r>
              <a:rPr lang="zh-CN" altLang="en-US"/>
              <a:t>单击此处编辑母版标题样式</a:t>
            </a:r>
            <a:endParaRPr lang="zh-CN" altLang="en-US"/>
          </a:p>
        </p:txBody>
      </p:sp>
      <p:sp>
        <p:nvSpPr>
          <p:cNvPr id="3" name="内容占位符 2"/>
          <p:cNvSpPr>
            <a:spLocks noGrp="1"/>
          </p:cNvSpPr>
          <p:nvPr>
            <p:ph idx="1"/>
          </p:nvPr>
        </p:nvSpPr>
        <p:spPr>
          <a:xfrm>
            <a:off x="779846" y="1512041"/>
            <a:ext cx="10013535" cy="427661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5058" y="177105"/>
            <a:ext cx="1999304" cy="60001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933026"/>
            <a:ext cx="5832247" cy="4605124"/>
          </a:xfrm>
        </p:spPr>
        <p:txBody>
          <a:bodyPr anchor="t"/>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a:buFontTx/>
              <a:buNone/>
            </a:pPr>
            <a:endParaRPr lang="zh-CN" altLang="en-US">
              <a:solidFill>
                <a:prstClr val="black">
                  <a:tint val="75000"/>
                </a:prstClr>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Ovr>
    <a:masterClrMapping/>
  </p:clrMapOvr>
  <p:transition spd="med">
    <p:push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spd="med" advClick="0" advTm="0">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84" y="4164113"/>
            <a:ext cx="9791590" cy="1287035"/>
          </a:xfrm>
        </p:spPr>
        <p:txBody>
          <a:bodyPr anchor="t"/>
          <a:lstStyle>
            <a:lvl1pPr algn="l">
              <a:defRPr sz="3780" b="1" cap="all">
                <a:solidFill>
                  <a:srgbClr val="F8F8F8"/>
                </a:solidFill>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10184" y="2746575"/>
            <a:ext cx="9791590" cy="1417538"/>
          </a:xfrm>
        </p:spPr>
        <p:txBody>
          <a:bodyPr anchor="b"/>
          <a:lstStyle>
            <a:lvl1pPr marL="0" indent="0">
              <a:buNone/>
              <a:defRPr sz="1890">
                <a:solidFill>
                  <a:srgbClr val="F8F8F8"/>
                </a:solidFill>
              </a:defRPr>
            </a:lvl1pPr>
            <a:lvl2pPr marL="431800" indent="0">
              <a:buNone/>
              <a:defRPr sz="1700"/>
            </a:lvl2pPr>
            <a:lvl3pPr marL="863600" indent="0">
              <a:buNone/>
              <a:defRPr sz="1510"/>
            </a:lvl3pPr>
            <a:lvl4pPr marL="1295400" indent="0">
              <a:buNone/>
              <a:defRPr sz="1320"/>
            </a:lvl4pPr>
            <a:lvl5pPr marL="1727200" indent="0">
              <a:buNone/>
              <a:defRPr sz="1320"/>
            </a:lvl5pPr>
            <a:lvl6pPr marL="2159635" indent="0">
              <a:buNone/>
              <a:defRPr sz="1320"/>
            </a:lvl6pPr>
            <a:lvl7pPr marL="2591435" indent="0">
              <a:buNone/>
              <a:defRPr sz="1320"/>
            </a:lvl7pPr>
            <a:lvl8pPr marL="3023235" indent="0">
              <a:buNone/>
              <a:defRPr sz="1320"/>
            </a:lvl8pPr>
            <a:lvl9pPr marL="3455035" indent="0">
              <a:buNone/>
              <a:defRPr sz="1320"/>
            </a:lvl9pPr>
          </a:lstStyle>
          <a:p>
            <a:pPr lvl="0"/>
            <a:r>
              <a:rPr lang="zh-CN" altLang="en-US"/>
              <a:t>单击此处编辑母版文本样式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75800" y="1512041"/>
            <a:ext cx="5111720"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831470" y="1512041"/>
            <a:ext cx="5113219"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5800" y="259508"/>
            <a:ext cx="10368889" cy="1080029"/>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75800" y="1450540"/>
            <a:ext cx="5090727"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75800" y="2055056"/>
            <a:ext cx="5090727"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852462" y="1450540"/>
            <a:ext cx="5092226" cy="604516"/>
          </a:xfrm>
        </p:spPr>
        <p:txBody>
          <a:bodyPr anchor="b"/>
          <a:lstStyle>
            <a:lvl1pPr marL="0" indent="0">
              <a:buNone/>
              <a:defRPr sz="2265" b="1"/>
            </a:lvl1pPr>
            <a:lvl2pPr marL="431800" indent="0">
              <a:buNone/>
              <a:defRPr sz="1890" b="1"/>
            </a:lvl2pPr>
            <a:lvl3pPr marL="863600" indent="0">
              <a:buNone/>
              <a:defRPr sz="1700" b="1"/>
            </a:lvl3pPr>
            <a:lvl4pPr marL="1295400" indent="0">
              <a:buNone/>
              <a:defRPr sz="1510" b="1"/>
            </a:lvl4pPr>
            <a:lvl5pPr marL="1727200"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52462" y="2055056"/>
            <a:ext cx="5092226"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5.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5.png"/><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15.png"/><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5.png"/><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4" Type="http://schemas.openxmlformats.org/officeDocument/2006/relationships/theme" Target="../theme/theme5.xml"/><Relationship Id="rId13" Type="http://schemas.openxmlformats.org/officeDocument/2006/relationships/image" Target="../media/image15.png"/><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rotWithShape="0">
          <a:blip r:embed="rId17">
            <a:alphaModFix amt="5000"/>
          </a:blip>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5800" y="858023"/>
            <a:ext cx="10368889" cy="6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575800" y="1512041"/>
            <a:ext cx="10368889" cy="427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rtl="0" fontAlgn="base">
        <a:spcBef>
          <a:spcPct val="0"/>
        </a:spcBef>
        <a:spcAft>
          <a:spcPct val="0"/>
        </a:spcAft>
        <a:defRPr sz="2265">
          <a:solidFill>
            <a:schemeClr val="accent1"/>
          </a:solidFill>
          <a:latin typeface="+mj-lt"/>
          <a:ea typeface="+mj-ea"/>
          <a:cs typeface="+mj-cs"/>
        </a:defRPr>
      </a:lvl1pPr>
      <a:lvl2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5pPr>
      <a:lvl6pPr marL="4318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6pPr>
      <a:lvl7pPr marL="8636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7pPr>
      <a:lvl8pPr marL="12954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8pPr>
      <a:lvl9pPr marL="1727200" algn="l" rtl="0" fontAlgn="base">
        <a:spcBef>
          <a:spcPct val="0"/>
        </a:spcBef>
        <a:spcAft>
          <a:spcPct val="0"/>
        </a:spcAft>
        <a:defRPr sz="2265">
          <a:solidFill>
            <a:schemeClr val="tx2"/>
          </a:solidFill>
          <a:latin typeface="Arial" panose="020B0604020202020204" pitchFamily="34" charset="0"/>
          <a:ea typeface="微软雅黑" panose="020B0503020204020204" pitchFamily="34" charset="-122"/>
        </a:defRPr>
      </a:lvl9pPr>
    </p:titleStyle>
    <p:body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tx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5400" algn="l" defTabSz="863600" rtl="0" eaLnBrk="1" latinLnBrk="0" hangingPunct="1">
        <a:defRPr sz="1700" kern="1200">
          <a:solidFill>
            <a:schemeClr val="tx1"/>
          </a:solidFill>
          <a:latin typeface="+mn-lt"/>
          <a:ea typeface="+mn-ea"/>
          <a:cs typeface="+mn-cs"/>
        </a:defRPr>
      </a:lvl4pPr>
      <a:lvl5pPr marL="1727200"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3">
            <a:alphaModFix amt="5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2">
            <a:alphaModFix amt="5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9" r:id="rId1"/>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3">
            <a:alphaModFix amt="5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213" y="345630"/>
            <a:ext cx="9936065" cy="1251657"/>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213" y="1725298"/>
            <a:ext cx="9936065" cy="4111980"/>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213" y="6006537"/>
            <a:ext cx="2591399" cy="344205"/>
          </a:xfrm>
          <a:prstGeom prst="rect">
            <a:avLst/>
          </a:prstGeom>
        </p:spPr>
        <p:txBody>
          <a:bodyPr vert="horz" lIns="65032" tIns="32516" rIns="65032" bIns="32516" rtlCol="0" anchor="ctr"/>
          <a:lstStyle>
            <a:lvl1pPr algn="l">
              <a:defRPr sz="1135">
                <a:solidFill>
                  <a:schemeClr val="tx1">
                    <a:tint val="75000"/>
                  </a:schemeClr>
                </a:solidFill>
              </a:defRPr>
            </a:lvl1pPr>
          </a:lstStyle>
          <a:p>
            <a:pPr>
              <a:buFontTx/>
              <a:buNone/>
            </a:pPr>
            <a:fld id="{43A93E93-166D-47F5-9EF1-ACEABE24AEEA}" type="datetimeFigureOut">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
        <p:nvSpPr>
          <p:cNvPr id="5" name="页脚占位符 4"/>
          <p:cNvSpPr>
            <a:spLocks noGrp="1"/>
          </p:cNvSpPr>
          <p:nvPr>
            <p:ph type="ftr" sz="quarter" idx="3"/>
          </p:nvPr>
        </p:nvSpPr>
        <p:spPr>
          <a:xfrm>
            <a:off x="3815985" y="6006537"/>
            <a:ext cx="3888520" cy="344205"/>
          </a:xfrm>
          <a:prstGeom prst="rect">
            <a:avLst/>
          </a:prstGeom>
        </p:spPr>
        <p:txBody>
          <a:bodyPr vert="horz" lIns="65032" tIns="32516" rIns="65032" bIns="32516" rtlCol="0" anchor="ctr"/>
          <a:lstStyle>
            <a:lvl1pPr algn="ctr">
              <a:defRPr sz="1135">
                <a:solidFill>
                  <a:schemeClr val="tx1">
                    <a:tint val="75000"/>
                  </a:schemeClr>
                </a:solidFill>
              </a:defRPr>
            </a:lvl1pPr>
          </a:lstStyle>
          <a:p>
            <a:pPr>
              <a:buFontTx/>
              <a:buNone/>
            </a:pPr>
            <a:endParaRPr lang="zh-CN" altLang="en-US">
              <a:solidFill>
                <a:prstClr val="black">
                  <a:tint val="75000"/>
                </a:prstClr>
              </a:solidFill>
              <a:latin typeface="Calibri" panose="020F0502020204030204" pitchFamily="34" charset="0"/>
            </a:endParaRPr>
          </a:p>
        </p:txBody>
      </p:sp>
      <p:sp>
        <p:nvSpPr>
          <p:cNvPr id="6" name="灯片编号占位符 5"/>
          <p:cNvSpPr>
            <a:spLocks noGrp="1"/>
          </p:cNvSpPr>
          <p:nvPr>
            <p:ph type="sldNum" sz="quarter" idx="4"/>
          </p:nvPr>
        </p:nvSpPr>
        <p:spPr>
          <a:xfrm>
            <a:off x="8136881" y="6006537"/>
            <a:ext cx="2591399" cy="344205"/>
          </a:xfrm>
          <a:prstGeom prst="rect">
            <a:avLst/>
          </a:prstGeom>
        </p:spPr>
        <p:txBody>
          <a:bodyPr vert="horz" lIns="65032" tIns="32516" rIns="65032" bIns="32516" rtlCol="0" anchor="ctr"/>
          <a:lstStyle>
            <a:lvl1pPr algn="r">
              <a:defRPr sz="1135">
                <a:solidFill>
                  <a:schemeClr val="tx1">
                    <a:tint val="75000"/>
                  </a:schemeClr>
                </a:solidFill>
              </a:defRPr>
            </a:lvl1pPr>
          </a:lstStyle>
          <a:p>
            <a:pPr>
              <a:buFontTx/>
              <a:buNone/>
            </a:pPr>
            <a:fld id="{118D5ACA-62CA-46DB-AD6B-12EDD6D51A23}" type="slidenum">
              <a:rPr lang="zh-CN" altLang="en-US" smtClean="0">
                <a:solidFill>
                  <a:prstClr val="black">
                    <a:tint val="75000"/>
                  </a:prstClr>
                </a:solidFill>
                <a:latin typeface="Calibri" panose="020F0502020204030204" pitchFamily="34" charset="0"/>
              </a:rPr>
            </a:fld>
            <a:endParaRPr lang="zh-CN" altLang="en-US">
              <a:solidFill>
                <a:prstClr val="black">
                  <a:tint val="75000"/>
                </a:prstClr>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Lst>
  <p:transition spd="med" advClick="0" advTm="0">
    <p:push dir="r"/>
  </p:transition>
  <p:txStyles>
    <p:titleStyle>
      <a:lvl1pPr algn="l" defTabSz="818515" rtl="0" eaLnBrk="1" latinLnBrk="0" hangingPunct="1">
        <a:lnSpc>
          <a:spcPct val="90000"/>
        </a:lnSpc>
        <a:spcBef>
          <a:spcPct val="0"/>
        </a:spcBef>
        <a:buNone/>
        <a:defRPr sz="3905" kern="1200">
          <a:solidFill>
            <a:schemeClr val="tx1"/>
          </a:solidFill>
          <a:latin typeface="+mj-lt"/>
          <a:ea typeface="+mj-ea"/>
          <a:cs typeface="+mj-cs"/>
        </a:defRPr>
      </a:lvl1pPr>
    </p:titleStyle>
    <p:bodyStyle>
      <a:lvl1pPr marL="204470" indent="-204470" algn="l" defTabSz="818515" rtl="0" eaLnBrk="1" latinLnBrk="0" hangingPunct="1">
        <a:lnSpc>
          <a:spcPct val="90000"/>
        </a:lnSpc>
        <a:spcBef>
          <a:spcPts val="895"/>
        </a:spcBef>
        <a:buFont typeface="Arial" panose="020B0604020202020204" pitchFamily="34" charset="0"/>
        <a:buChar char="•"/>
        <a:defRPr sz="2520" kern="1200">
          <a:solidFill>
            <a:schemeClr val="tx1"/>
          </a:solidFill>
          <a:latin typeface="+mn-lt"/>
          <a:ea typeface="+mn-ea"/>
          <a:cs typeface="+mn-cs"/>
        </a:defRPr>
      </a:lvl1pPr>
      <a:lvl2pPr marL="614045" indent="-204470" algn="l" defTabSz="818515" rtl="0" eaLnBrk="1" latinLnBrk="0" hangingPunct="1">
        <a:lnSpc>
          <a:spcPct val="90000"/>
        </a:lnSpc>
        <a:spcBef>
          <a:spcPts val="450"/>
        </a:spcBef>
        <a:buFont typeface="Arial" panose="020B0604020202020204" pitchFamily="34" charset="0"/>
        <a:buChar char="•"/>
        <a:defRPr sz="2140" kern="1200">
          <a:solidFill>
            <a:schemeClr val="tx1"/>
          </a:solidFill>
          <a:latin typeface="+mn-lt"/>
          <a:ea typeface="+mn-ea"/>
          <a:cs typeface="+mn-cs"/>
        </a:defRPr>
      </a:lvl2pPr>
      <a:lvl3pPr marL="1023620" indent="-204470" algn="l" defTabSz="818515" rtl="0" eaLnBrk="1" latinLnBrk="0" hangingPunct="1">
        <a:lnSpc>
          <a:spcPct val="90000"/>
        </a:lnSpc>
        <a:spcBef>
          <a:spcPts val="450"/>
        </a:spcBef>
        <a:buFont typeface="Arial" panose="020B0604020202020204" pitchFamily="34" charset="0"/>
        <a:buChar char="•"/>
        <a:defRPr sz="1765" kern="1200">
          <a:solidFill>
            <a:schemeClr val="tx1"/>
          </a:solidFill>
          <a:latin typeface="+mn-lt"/>
          <a:ea typeface="+mn-ea"/>
          <a:cs typeface="+mn-cs"/>
        </a:defRPr>
      </a:lvl3pPr>
      <a:lvl4pPr marL="143319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4pPr>
      <a:lvl5pPr marL="184213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5pPr>
      <a:lvl6pPr marL="225171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6pPr>
      <a:lvl7pPr marL="266128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7pPr>
      <a:lvl8pPr marL="3070225"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8pPr>
      <a:lvl9pPr marL="3479800" indent="-204470" algn="l" defTabSz="818515" rtl="0" eaLnBrk="1" latinLnBrk="0" hangingPunct="1">
        <a:lnSpc>
          <a:spcPct val="90000"/>
        </a:lnSpc>
        <a:spcBef>
          <a:spcPts val="450"/>
        </a:spcBef>
        <a:buFont typeface="Arial" panose="020B0604020202020204" pitchFamily="34" charset="0"/>
        <a:buChar char="•"/>
        <a:defRPr sz="1635" kern="1200">
          <a:solidFill>
            <a:schemeClr val="tx1"/>
          </a:solidFill>
          <a:latin typeface="+mn-lt"/>
          <a:ea typeface="+mn-ea"/>
          <a:cs typeface="+mn-cs"/>
        </a:defRPr>
      </a:lvl9pPr>
    </p:bodyStyle>
    <p:otherStyle>
      <a:defPPr>
        <a:defRPr lang="zh-CN"/>
      </a:defPPr>
      <a:lvl1pPr marL="0" algn="l" defTabSz="818515" rtl="0" eaLnBrk="1" latinLnBrk="0" hangingPunct="1">
        <a:defRPr sz="1635" kern="1200">
          <a:solidFill>
            <a:schemeClr val="tx1"/>
          </a:solidFill>
          <a:latin typeface="+mn-lt"/>
          <a:ea typeface="+mn-ea"/>
          <a:cs typeface="+mn-cs"/>
        </a:defRPr>
      </a:lvl1pPr>
      <a:lvl2pPr marL="409575" algn="l" defTabSz="818515" rtl="0" eaLnBrk="1" latinLnBrk="0" hangingPunct="1">
        <a:defRPr sz="1635" kern="1200">
          <a:solidFill>
            <a:schemeClr val="tx1"/>
          </a:solidFill>
          <a:latin typeface="+mn-lt"/>
          <a:ea typeface="+mn-ea"/>
          <a:cs typeface="+mn-cs"/>
        </a:defRPr>
      </a:lvl2pPr>
      <a:lvl3pPr marL="818515" algn="l" defTabSz="818515" rtl="0" eaLnBrk="1" latinLnBrk="0" hangingPunct="1">
        <a:defRPr sz="1635" kern="1200">
          <a:solidFill>
            <a:schemeClr val="tx1"/>
          </a:solidFill>
          <a:latin typeface="+mn-lt"/>
          <a:ea typeface="+mn-ea"/>
          <a:cs typeface="+mn-cs"/>
        </a:defRPr>
      </a:lvl3pPr>
      <a:lvl4pPr marL="1228090" algn="l" defTabSz="818515" rtl="0" eaLnBrk="1" latinLnBrk="0" hangingPunct="1">
        <a:defRPr sz="1635" kern="1200">
          <a:solidFill>
            <a:schemeClr val="tx1"/>
          </a:solidFill>
          <a:latin typeface="+mn-lt"/>
          <a:ea typeface="+mn-ea"/>
          <a:cs typeface="+mn-cs"/>
        </a:defRPr>
      </a:lvl4pPr>
      <a:lvl5pPr marL="1637665" algn="l" defTabSz="818515" rtl="0" eaLnBrk="1" latinLnBrk="0" hangingPunct="1">
        <a:defRPr sz="1635" kern="1200">
          <a:solidFill>
            <a:schemeClr val="tx1"/>
          </a:solidFill>
          <a:latin typeface="+mn-lt"/>
          <a:ea typeface="+mn-ea"/>
          <a:cs typeface="+mn-cs"/>
        </a:defRPr>
      </a:lvl5pPr>
      <a:lvl6pPr marL="2047240" algn="l" defTabSz="818515" rtl="0" eaLnBrk="1" latinLnBrk="0" hangingPunct="1">
        <a:defRPr sz="1635" kern="1200">
          <a:solidFill>
            <a:schemeClr val="tx1"/>
          </a:solidFill>
          <a:latin typeface="+mn-lt"/>
          <a:ea typeface="+mn-ea"/>
          <a:cs typeface="+mn-cs"/>
        </a:defRPr>
      </a:lvl6pPr>
      <a:lvl7pPr marL="2456180" algn="l" defTabSz="818515" rtl="0" eaLnBrk="1" latinLnBrk="0" hangingPunct="1">
        <a:defRPr sz="1635" kern="1200">
          <a:solidFill>
            <a:schemeClr val="tx1"/>
          </a:solidFill>
          <a:latin typeface="+mn-lt"/>
          <a:ea typeface="+mn-ea"/>
          <a:cs typeface="+mn-cs"/>
        </a:defRPr>
      </a:lvl7pPr>
      <a:lvl8pPr marL="2865755" algn="l" defTabSz="818515" rtl="0" eaLnBrk="1" latinLnBrk="0" hangingPunct="1">
        <a:defRPr sz="1635" kern="1200">
          <a:solidFill>
            <a:schemeClr val="tx1"/>
          </a:solidFill>
          <a:latin typeface="+mn-lt"/>
          <a:ea typeface="+mn-ea"/>
          <a:cs typeface="+mn-cs"/>
        </a:defRPr>
      </a:lvl8pPr>
      <a:lvl9pPr marL="3275330" algn="l" defTabSz="818515" rtl="0" eaLnBrk="1" latinLnBrk="0" hangingPunct="1">
        <a:defRPr sz="163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300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5">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5">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med">
    <p:push dir="r"/>
  </p:transition>
  <p:txStyles>
    <p:titleStyle>
      <a:lvl1pPr algn="l" defTabSz="864235" rtl="0" eaLnBrk="1" latinLnBrk="0" hangingPunct="1">
        <a:lnSpc>
          <a:spcPct val="90000"/>
        </a:lnSpc>
        <a:spcBef>
          <a:spcPct val="0"/>
        </a:spcBef>
        <a:buNone/>
        <a:defRPr sz="4160" kern="1200">
          <a:solidFill>
            <a:schemeClr val="tx1"/>
          </a:solidFill>
          <a:latin typeface="+mj-lt"/>
          <a:ea typeface="+mj-ea"/>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3.xml"/><Relationship Id="rId1" Type="http://schemas.openxmlformats.org/officeDocument/2006/relationships/image" Target="../media/image17.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tags" Target="../tags/tag28.xml"/><Relationship Id="rId1" Type="http://schemas.openxmlformats.org/officeDocument/2006/relationships/tags" Target="../tags/tag27.xml"/></Relationships>
</file>

<file path=ppt/slides/_rels/slide100.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84.wmf"/><Relationship Id="rId7" Type="http://schemas.openxmlformats.org/officeDocument/2006/relationships/oleObject" Target="../embeddings/oleObject17.bin"/><Relationship Id="rId6" Type="http://schemas.openxmlformats.org/officeDocument/2006/relationships/image" Target="../media/image83.wmf"/><Relationship Id="rId5" Type="http://schemas.openxmlformats.org/officeDocument/2006/relationships/oleObject" Target="../embeddings/oleObject16.bin"/><Relationship Id="rId4" Type="http://schemas.openxmlformats.org/officeDocument/2006/relationships/image" Target="../media/image20.jpeg"/><Relationship Id="rId3" Type="http://schemas.openxmlformats.org/officeDocument/2006/relationships/tags" Target="../tags/tag512.xml"/><Relationship Id="rId2" Type="http://schemas.openxmlformats.org/officeDocument/2006/relationships/tags" Target="../tags/tag511.xml"/><Relationship Id="rId14" Type="http://schemas.openxmlformats.org/officeDocument/2006/relationships/notesSlide" Target="../notesSlides/notesSlide100.xml"/><Relationship Id="rId13" Type="http://schemas.openxmlformats.org/officeDocument/2006/relationships/vmlDrawing" Target="../drawings/vmlDrawing15.vml"/><Relationship Id="rId12" Type="http://schemas.openxmlformats.org/officeDocument/2006/relationships/slideLayout" Target="../slideLayouts/slideLayout3.xml"/><Relationship Id="rId11" Type="http://schemas.openxmlformats.org/officeDocument/2006/relationships/tags" Target="../tags/tag513.xml"/><Relationship Id="rId10" Type="http://schemas.openxmlformats.org/officeDocument/2006/relationships/image" Target="../media/image85.wmf"/><Relationship Id="rId1" Type="http://schemas.openxmlformats.org/officeDocument/2006/relationships/tags" Target="../tags/tag510.xml"/></Relationships>
</file>

<file path=ppt/slides/_rels/slide101.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image" Target="../media/image87.wmf"/><Relationship Id="rId7" Type="http://schemas.openxmlformats.org/officeDocument/2006/relationships/oleObject" Target="../embeddings/oleObject19.bin"/><Relationship Id="rId6" Type="http://schemas.openxmlformats.org/officeDocument/2006/relationships/image" Target="../media/image86.emf"/><Relationship Id="rId5" Type="http://schemas.openxmlformats.org/officeDocument/2006/relationships/tags" Target="../tags/tag517.xml"/><Relationship Id="rId4" Type="http://schemas.openxmlformats.org/officeDocument/2006/relationships/image" Target="../media/image20.jpeg"/><Relationship Id="rId3" Type="http://schemas.openxmlformats.org/officeDocument/2006/relationships/tags" Target="../tags/tag516.xml"/><Relationship Id="rId2" Type="http://schemas.openxmlformats.org/officeDocument/2006/relationships/tags" Target="../tags/tag515.xml"/><Relationship Id="rId14" Type="http://schemas.openxmlformats.org/officeDocument/2006/relationships/notesSlide" Target="../notesSlides/notesSlide101.xml"/><Relationship Id="rId13" Type="http://schemas.openxmlformats.org/officeDocument/2006/relationships/vmlDrawing" Target="../drawings/vmlDrawing16.vml"/><Relationship Id="rId12" Type="http://schemas.openxmlformats.org/officeDocument/2006/relationships/slideLayout" Target="../slideLayouts/slideLayout3.xml"/><Relationship Id="rId11" Type="http://schemas.openxmlformats.org/officeDocument/2006/relationships/tags" Target="../tags/tag518.xml"/><Relationship Id="rId10" Type="http://schemas.openxmlformats.org/officeDocument/2006/relationships/image" Target="../media/image88.wmf"/><Relationship Id="rId1" Type="http://schemas.openxmlformats.org/officeDocument/2006/relationships/tags" Target="../tags/tag514.xml"/></Relationships>
</file>

<file path=ppt/slides/_rels/slide102.xml.rels><?xml version="1.0" encoding="UTF-8" standalone="yes"?>
<Relationships xmlns="http://schemas.openxmlformats.org/package/2006/relationships"><Relationship Id="rId9" Type="http://schemas.openxmlformats.org/officeDocument/2006/relationships/image" Target="../media/image90.wmf"/><Relationship Id="rId8" Type="http://schemas.openxmlformats.org/officeDocument/2006/relationships/oleObject" Target="../embeddings/oleObject22.bin"/><Relationship Id="rId7" Type="http://schemas.openxmlformats.org/officeDocument/2006/relationships/image" Target="../media/image89.wmf"/><Relationship Id="rId6" Type="http://schemas.openxmlformats.org/officeDocument/2006/relationships/oleObject" Target="../embeddings/oleObject21.bin"/><Relationship Id="rId5" Type="http://schemas.openxmlformats.org/officeDocument/2006/relationships/tags" Target="../tags/tag522.xml"/><Relationship Id="rId4" Type="http://schemas.openxmlformats.org/officeDocument/2006/relationships/image" Target="../media/image20.jpeg"/><Relationship Id="rId3" Type="http://schemas.openxmlformats.org/officeDocument/2006/relationships/tags" Target="../tags/tag521.xml"/><Relationship Id="rId2" Type="http://schemas.openxmlformats.org/officeDocument/2006/relationships/tags" Target="../tags/tag520.xml"/><Relationship Id="rId15" Type="http://schemas.openxmlformats.org/officeDocument/2006/relationships/notesSlide" Target="../notesSlides/notesSlide102.xml"/><Relationship Id="rId14" Type="http://schemas.openxmlformats.org/officeDocument/2006/relationships/vmlDrawing" Target="../drawings/vmlDrawing17.vml"/><Relationship Id="rId13" Type="http://schemas.openxmlformats.org/officeDocument/2006/relationships/slideLayout" Target="../slideLayouts/slideLayout3.xml"/><Relationship Id="rId12" Type="http://schemas.openxmlformats.org/officeDocument/2006/relationships/tags" Target="../tags/tag523.xml"/><Relationship Id="rId11" Type="http://schemas.openxmlformats.org/officeDocument/2006/relationships/image" Target="../media/image91.wmf"/><Relationship Id="rId10" Type="http://schemas.openxmlformats.org/officeDocument/2006/relationships/oleObject" Target="../embeddings/oleObject23.bin"/><Relationship Id="rId1" Type="http://schemas.openxmlformats.org/officeDocument/2006/relationships/tags" Target="../tags/tag519.xml"/></Relationships>
</file>

<file path=ppt/slides/_rels/slide103.xml.rels><?xml version="1.0" encoding="UTF-8" standalone="yes"?>
<Relationships xmlns="http://schemas.openxmlformats.org/package/2006/relationships"><Relationship Id="rId9" Type="http://schemas.openxmlformats.org/officeDocument/2006/relationships/image" Target="../media/image93.emf"/><Relationship Id="rId8" Type="http://schemas.openxmlformats.org/officeDocument/2006/relationships/oleObject" Target="../embeddings/oleObject25.bin"/><Relationship Id="rId7" Type="http://schemas.openxmlformats.org/officeDocument/2006/relationships/image" Target="../media/image92.emf"/><Relationship Id="rId6" Type="http://schemas.openxmlformats.org/officeDocument/2006/relationships/oleObject" Target="../embeddings/oleObject24.bin"/><Relationship Id="rId5" Type="http://schemas.openxmlformats.org/officeDocument/2006/relationships/tags" Target="../tags/tag527.xml"/><Relationship Id="rId4" Type="http://schemas.openxmlformats.org/officeDocument/2006/relationships/image" Target="../media/image20.jpeg"/><Relationship Id="rId3" Type="http://schemas.openxmlformats.org/officeDocument/2006/relationships/tags" Target="../tags/tag526.xml"/><Relationship Id="rId2" Type="http://schemas.openxmlformats.org/officeDocument/2006/relationships/tags" Target="../tags/tag525.xml"/><Relationship Id="rId15" Type="http://schemas.openxmlformats.org/officeDocument/2006/relationships/notesSlide" Target="../notesSlides/notesSlide103.xml"/><Relationship Id="rId14" Type="http://schemas.openxmlformats.org/officeDocument/2006/relationships/vmlDrawing" Target="../drawings/vmlDrawing18.vml"/><Relationship Id="rId13" Type="http://schemas.openxmlformats.org/officeDocument/2006/relationships/slideLayout" Target="../slideLayouts/slideLayout3.xml"/><Relationship Id="rId12" Type="http://schemas.openxmlformats.org/officeDocument/2006/relationships/tags" Target="../tags/tag528.xml"/><Relationship Id="rId11" Type="http://schemas.openxmlformats.org/officeDocument/2006/relationships/image" Target="../media/image94.emf"/><Relationship Id="rId10" Type="http://schemas.openxmlformats.org/officeDocument/2006/relationships/oleObject" Target="../embeddings/oleObject26.bin"/><Relationship Id="rId1" Type="http://schemas.openxmlformats.org/officeDocument/2006/relationships/tags" Target="../tags/tag524.xml"/></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533.xml"/><Relationship Id="rId7" Type="http://schemas.openxmlformats.org/officeDocument/2006/relationships/image" Target="../media/image95.wmf"/><Relationship Id="rId6" Type="http://schemas.openxmlformats.org/officeDocument/2006/relationships/oleObject" Target="../embeddings/oleObject27.bin"/><Relationship Id="rId5" Type="http://schemas.openxmlformats.org/officeDocument/2006/relationships/tags" Target="../tags/tag532.xml"/><Relationship Id="rId4" Type="http://schemas.openxmlformats.org/officeDocument/2006/relationships/image" Target="../media/image20.jpeg"/><Relationship Id="rId3" Type="http://schemas.openxmlformats.org/officeDocument/2006/relationships/tags" Target="../tags/tag531.xml"/><Relationship Id="rId2" Type="http://schemas.openxmlformats.org/officeDocument/2006/relationships/tags" Target="../tags/tag530.xml"/><Relationship Id="rId11" Type="http://schemas.openxmlformats.org/officeDocument/2006/relationships/notesSlide" Target="../notesSlides/notesSlide104.xml"/><Relationship Id="rId10" Type="http://schemas.openxmlformats.org/officeDocument/2006/relationships/vmlDrawing" Target="../drawings/vmlDrawing19.vml"/><Relationship Id="rId1" Type="http://schemas.openxmlformats.org/officeDocument/2006/relationships/tags" Target="../tags/tag529.xml"/></Relationships>
</file>

<file path=ppt/slides/_rels/slide105.xml.rels><?xml version="1.0" encoding="UTF-8" standalone="yes"?>
<Relationships xmlns="http://schemas.openxmlformats.org/package/2006/relationships"><Relationship Id="rId9" Type="http://schemas.openxmlformats.org/officeDocument/2006/relationships/tags" Target="../tags/tag541.xml"/><Relationship Id="rId8" Type="http://schemas.openxmlformats.org/officeDocument/2006/relationships/image" Target="../media/image20.jpeg"/><Relationship Id="rId7" Type="http://schemas.openxmlformats.org/officeDocument/2006/relationships/tags" Target="../tags/tag540.xml"/><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 Id="rId3" Type="http://schemas.openxmlformats.org/officeDocument/2006/relationships/tags" Target="../tags/tag536.xml"/><Relationship Id="rId2" Type="http://schemas.openxmlformats.org/officeDocument/2006/relationships/tags" Target="../tags/tag535.xml"/><Relationship Id="rId11" Type="http://schemas.openxmlformats.org/officeDocument/2006/relationships/notesSlide" Target="../notesSlides/notesSlide105.xml"/><Relationship Id="rId10" Type="http://schemas.openxmlformats.org/officeDocument/2006/relationships/slideLayout" Target="../slideLayouts/slideLayout3.xml"/><Relationship Id="rId1" Type="http://schemas.openxmlformats.org/officeDocument/2006/relationships/tags" Target="../tags/tag534.xml"/></Relationships>
</file>

<file path=ppt/slides/_rels/slide106.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549.xml"/><Relationship Id="rId7" Type="http://schemas.openxmlformats.org/officeDocument/2006/relationships/tags" Target="../tags/tag548.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 Id="rId3" Type="http://schemas.openxmlformats.org/officeDocument/2006/relationships/tags" Target="../tags/tag544.xml"/><Relationship Id="rId2" Type="http://schemas.openxmlformats.org/officeDocument/2006/relationships/tags" Target="../tags/tag543.xml"/><Relationship Id="rId19" Type="http://schemas.openxmlformats.org/officeDocument/2006/relationships/notesSlide" Target="../notesSlides/notesSlide106.xml"/><Relationship Id="rId18" Type="http://schemas.openxmlformats.org/officeDocument/2006/relationships/vmlDrawing" Target="../drawings/vmlDrawing20.vml"/><Relationship Id="rId17" Type="http://schemas.openxmlformats.org/officeDocument/2006/relationships/slideLayout" Target="../slideLayouts/slideLayout3.xml"/><Relationship Id="rId16" Type="http://schemas.openxmlformats.org/officeDocument/2006/relationships/tags" Target="../tags/tag550.xml"/><Relationship Id="rId15" Type="http://schemas.openxmlformats.org/officeDocument/2006/relationships/image" Target="../media/image98.emf"/><Relationship Id="rId14" Type="http://schemas.openxmlformats.org/officeDocument/2006/relationships/oleObject" Target="../embeddings/oleObject30.bin"/><Relationship Id="rId13" Type="http://schemas.openxmlformats.org/officeDocument/2006/relationships/image" Target="../media/image97.wmf"/><Relationship Id="rId12" Type="http://schemas.openxmlformats.org/officeDocument/2006/relationships/oleObject" Target="../embeddings/oleObject29.bin"/><Relationship Id="rId11" Type="http://schemas.openxmlformats.org/officeDocument/2006/relationships/image" Target="../media/image96.wmf"/><Relationship Id="rId10" Type="http://schemas.openxmlformats.org/officeDocument/2006/relationships/oleObject" Target="../embeddings/oleObject28.bin"/><Relationship Id="rId1" Type="http://schemas.openxmlformats.org/officeDocument/2006/relationships/tags" Target="../tags/tag542.xml"/></Relationships>
</file>

<file path=ppt/slides/_rels/slide107.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558.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tags" Target="../tags/tag552.xml"/><Relationship Id="rId12" Type="http://schemas.openxmlformats.org/officeDocument/2006/relationships/notesSlide" Target="../notesSlides/notesSlide107.xml"/><Relationship Id="rId11" Type="http://schemas.openxmlformats.org/officeDocument/2006/relationships/slideLayout" Target="../slideLayouts/slideLayout3.xml"/><Relationship Id="rId10" Type="http://schemas.openxmlformats.org/officeDocument/2006/relationships/tags" Target="../tags/tag559.xml"/><Relationship Id="rId1" Type="http://schemas.openxmlformats.org/officeDocument/2006/relationships/tags" Target="../tags/tag551.xml"/></Relationships>
</file>

<file path=ppt/slides/_rels/slide108.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567.xml"/><Relationship Id="rId7" Type="http://schemas.openxmlformats.org/officeDocument/2006/relationships/tags" Target="../tags/tag566.xml"/><Relationship Id="rId6" Type="http://schemas.openxmlformats.org/officeDocument/2006/relationships/tags" Target="../tags/tag565.xml"/><Relationship Id="rId5" Type="http://schemas.openxmlformats.org/officeDocument/2006/relationships/tags" Target="../tags/tag564.xml"/><Relationship Id="rId4" Type="http://schemas.openxmlformats.org/officeDocument/2006/relationships/tags" Target="../tags/tag563.xml"/><Relationship Id="rId3" Type="http://schemas.openxmlformats.org/officeDocument/2006/relationships/tags" Target="../tags/tag562.xml"/><Relationship Id="rId2" Type="http://schemas.openxmlformats.org/officeDocument/2006/relationships/tags" Target="../tags/tag561.xml"/><Relationship Id="rId15" Type="http://schemas.openxmlformats.org/officeDocument/2006/relationships/notesSlide" Target="../notesSlides/notesSlide108.xml"/><Relationship Id="rId14" Type="http://schemas.openxmlformats.org/officeDocument/2006/relationships/vmlDrawing" Target="../drawings/vmlDrawing21.vml"/><Relationship Id="rId13" Type="http://schemas.openxmlformats.org/officeDocument/2006/relationships/slideLayout" Target="../slideLayouts/slideLayout3.xml"/><Relationship Id="rId12" Type="http://schemas.openxmlformats.org/officeDocument/2006/relationships/tags" Target="../tags/tag568.xml"/><Relationship Id="rId11" Type="http://schemas.openxmlformats.org/officeDocument/2006/relationships/image" Target="../media/image99.wmf"/><Relationship Id="rId10" Type="http://schemas.openxmlformats.org/officeDocument/2006/relationships/oleObject" Target="../embeddings/oleObject31.bin"/><Relationship Id="rId1" Type="http://schemas.openxmlformats.org/officeDocument/2006/relationships/tags" Target="../tags/tag560.xml"/></Relationships>
</file>

<file path=ppt/slides/_rels/slide109.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576.xml"/><Relationship Id="rId7" Type="http://schemas.openxmlformats.org/officeDocument/2006/relationships/tags" Target="../tags/tag575.xml"/><Relationship Id="rId6" Type="http://schemas.openxmlformats.org/officeDocument/2006/relationships/tags" Target="../tags/tag574.xml"/><Relationship Id="rId5" Type="http://schemas.openxmlformats.org/officeDocument/2006/relationships/tags" Target="../tags/tag573.xml"/><Relationship Id="rId4" Type="http://schemas.openxmlformats.org/officeDocument/2006/relationships/tags" Target="../tags/tag572.xml"/><Relationship Id="rId3" Type="http://schemas.openxmlformats.org/officeDocument/2006/relationships/tags" Target="../tags/tag571.xml"/><Relationship Id="rId2" Type="http://schemas.openxmlformats.org/officeDocument/2006/relationships/tags" Target="../tags/tag570.xml"/><Relationship Id="rId15" Type="http://schemas.openxmlformats.org/officeDocument/2006/relationships/notesSlide" Target="../notesSlides/notesSlide109.xml"/><Relationship Id="rId14" Type="http://schemas.openxmlformats.org/officeDocument/2006/relationships/vmlDrawing" Target="../drawings/vmlDrawing22.vml"/><Relationship Id="rId13" Type="http://schemas.openxmlformats.org/officeDocument/2006/relationships/slideLayout" Target="../slideLayouts/slideLayout3.xml"/><Relationship Id="rId12" Type="http://schemas.openxmlformats.org/officeDocument/2006/relationships/tags" Target="../tags/tag577.xml"/><Relationship Id="rId11" Type="http://schemas.openxmlformats.org/officeDocument/2006/relationships/image" Target="../media/image99.wmf"/><Relationship Id="rId10" Type="http://schemas.openxmlformats.org/officeDocument/2006/relationships/oleObject" Target="../embeddings/oleObject32.bin"/><Relationship Id="rId1" Type="http://schemas.openxmlformats.org/officeDocument/2006/relationships/tags" Target="../tags/tag569.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s>
</file>

<file path=ppt/slides/_rels/slide110.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585.xml"/><Relationship Id="rId7" Type="http://schemas.openxmlformats.org/officeDocument/2006/relationships/tags" Target="../tags/tag584.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 Id="rId3" Type="http://schemas.openxmlformats.org/officeDocument/2006/relationships/tags" Target="../tags/tag580.xml"/><Relationship Id="rId2" Type="http://schemas.openxmlformats.org/officeDocument/2006/relationships/tags" Target="../tags/tag579.xml"/><Relationship Id="rId17" Type="http://schemas.openxmlformats.org/officeDocument/2006/relationships/notesSlide" Target="../notesSlides/notesSlide110.xml"/><Relationship Id="rId16" Type="http://schemas.openxmlformats.org/officeDocument/2006/relationships/vmlDrawing" Target="../drawings/vmlDrawing23.vml"/><Relationship Id="rId15" Type="http://schemas.openxmlformats.org/officeDocument/2006/relationships/slideLayout" Target="../slideLayouts/slideLayout3.xml"/><Relationship Id="rId14" Type="http://schemas.openxmlformats.org/officeDocument/2006/relationships/tags" Target="../tags/tag586.xml"/><Relationship Id="rId13" Type="http://schemas.openxmlformats.org/officeDocument/2006/relationships/image" Target="../media/image100.wmf"/><Relationship Id="rId12" Type="http://schemas.openxmlformats.org/officeDocument/2006/relationships/oleObject" Target="../embeddings/oleObject34.bin"/><Relationship Id="rId11" Type="http://schemas.openxmlformats.org/officeDocument/2006/relationships/image" Target="../media/image99.wmf"/><Relationship Id="rId10" Type="http://schemas.openxmlformats.org/officeDocument/2006/relationships/oleObject" Target="../embeddings/oleObject33.bin"/><Relationship Id="rId1" Type="http://schemas.openxmlformats.org/officeDocument/2006/relationships/tags" Target="../tags/tag578.xml"/></Relationships>
</file>

<file path=ppt/slides/_rels/slide111.xml.rels><?xml version="1.0" encoding="UTF-8" standalone="yes"?>
<Relationships xmlns="http://schemas.openxmlformats.org/package/2006/relationships"><Relationship Id="rId9" Type="http://schemas.openxmlformats.org/officeDocument/2006/relationships/tags" Target="../tags/tag594.xml"/><Relationship Id="rId8" Type="http://schemas.openxmlformats.org/officeDocument/2006/relationships/image" Target="../media/image20.jpeg"/><Relationship Id="rId7" Type="http://schemas.openxmlformats.org/officeDocument/2006/relationships/tags" Target="../tags/tag593.xml"/><Relationship Id="rId6" Type="http://schemas.openxmlformats.org/officeDocument/2006/relationships/tags" Target="../tags/tag592.xml"/><Relationship Id="rId5" Type="http://schemas.openxmlformats.org/officeDocument/2006/relationships/tags" Target="../tags/tag591.xml"/><Relationship Id="rId4" Type="http://schemas.openxmlformats.org/officeDocument/2006/relationships/tags" Target="../tags/tag590.xml"/><Relationship Id="rId3" Type="http://schemas.openxmlformats.org/officeDocument/2006/relationships/tags" Target="../tags/tag589.xml"/><Relationship Id="rId2" Type="http://schemas.openxmlformats.org/officeDocument/2006/relationships/tags" Target="../tags/tag588.xml"/><Relationship Id="rId11" Type="http://schemas.openxmlformats.org/officeDocument/2006/relationships/notesSlide" Target="../notesSlides/notesSlide111.xml"/><Relationship Id="rId10" Type="http://schemas.openxmlformats.org/officeDocument/2006/relationships/slideLayout" Target="../slideLayouts/slideLayout3.xml"/><Relationship Id="rId1" Type="http://schemas.openxmlformats.org/officeDocument/2006/relationships/tags" Target="../tags/tag587.xml"/></Relationships>
</file>

<file path=ppt/slides/_rels/slide112.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602.xml"/><Relationship Id="rId7" Type="http://schemas.openxmlformats.org/officeDocument/2006/relationships/tags" Target="../tags/tag601.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 Id="rId3" Type="http://schemas.openxmlformats.org/officeDocument/2006/relationships/tags" Target="../tags/tag597.xml"/><Relationship Id="rId20" Type="http://schemas.openxmlformats.org/officeDocument/2006/relationships/notesSlide" Target="../notesSlides/notesSlide112.xml"/><Relationship Id="rId2" Type="http://schemas.openxmlformats.org/officeDocument/2006/relationships/tags" Target="../tags/tag596.xml"/><Relationship Id="rId19" Type="http://schemas.openxmlformats.org/officeDocument/2006/relationships/vmlDrawing" Target="../drawings/vmlDrawing24.vml"/><Relationship Id="rId18" Type="http://schemas.openxmlformats.org/officeDocument/2006/relationships/slideLayout" Target="../slideLayouts/slideLayout3.xml"/><Relationship Id="rId17" Type="http://schemas.openxmlformats.org/officeDocument/2006/relationships/tags" Target="../tags/tag603.xml"/><Relationship Id="rId16" Type="http://schemas.openxmlformats.org/officeDocument/2006/relationships/image" Target="../media/image104.png"/><Relationship Id="rId15" Type="http://schemas.openxmlformats.org/officeDocument/2006/relationships/image" Target="../media/image103.wmf"/><Relationship Id="rId14" Type="http://schemas.openxmlformats.org/officeDocument/2006/relationships/oleObject" Target="../embeddings/oleObject37.bin"/><Relationship Id="rId13" Type="http://schemas.openxmlformats.org/officeDocument/2006/relationships/image" Target="../media/image102.wmf"/><Relationship Id="rId12" Type="http://schemas.openxmlformats.org/officeDocument/2006/relationships/oleObject" Target="../embeddings/oleObject36.bin"/><Relationship Id="rId11" Type="http://schemas.openxmlformats.org/officeDocument/2006/relationships/image" Target="../media/image101.emf"/><Relationship Id="rId10" Type="http://schemas.openxmlformats.org/officeDocument/2006/relationships/oleObject" Target="../embeddings/oleObject35.bin"/><Relationship Id="rId1" Type="http://schemas.openxmlformats.org/officeDocument/2006/relationships/tags" Target="../tags/tag595.xml"/></Relationships>
</file>

<file path=ppt/slides/_rels/slide113.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611.xml"/><Relationship Id="rId7" Type="http://schemas.openxmlformats.org/officeDocument/2006/relationships/tags" Target="../tags/tag610.xml"/><Relationship Id="rId6" Type="http://schemas.openxmlformats.org/officeDocument/2006/relationships/tags" Target="../tags/tag609.xml"/><Relationship Id="rId5" Type="http://schemas.openxmlformats.org/officeDocument/2006/relationships/tags" Target="../tags/tag608.xml"/><Relationship Id="rId4" Type="http://schemas.openxmlformats.org/officeDocument/2006/relationships/tags" Target="../tags/tag607.xml"/><Relationship Id="rId3" Type="http://schemas.openxmlformats.org/officeDocument/2006/relationships/tags" Target="../tags/tag606.xml"/><Relationship Id="rId2" Type="http://schemas.openxmlformats.org/officeDocument/2006/relationships/tags" Target="../tags/tag605.xml"/><Relationship Id="rId15" Type="http://schemas.openxmlformats.org/officeDocument/2006/relationships/notesSlide" Target="../notesSlides/notesSlide113.xml"/><Relationship Id="rId14" Type="http://schemas.openxmlformats.org/officeDocument/2006/relationships/vmlDrawing" Target="../drawings/vmlDrawing25.vml"/><Relationship Id="rId13" Type="http://schemas.openxmlformats.org/officeDocument/2006/relationships/slideLayout" Target="../slideLayouts/slideLayout3.xml"/><Relationship Id="rId12" Type="http://schemas.openxmlformats.org/officeDocument/2006/relationships/tags" Target="../tags/tag612.xml"/><Relationship Id="rId11" Type="http://schemas.openxmlformats.org/officeDocument/2006/relationships/image" Target="../media/image105.wmf"/><Relationship Id="rId10" Type="http://schemas.openxmlformats.org/officeDocument/2006/relationships/oleObject" Target="../embeddings/oleObject38.bin"/><Relationship Id="rId1" Type="http://schemas.openxmlformats.org/officeDocument/2006/relationships/tags" Target="../tags/tag604.xml"/></Relationships>
</file>

<file path=ppt/slides/_rels/slide114.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620.xml"/><Relationship Id="rId7" Type="http://schemas.openxmlformats.org/officeDocument/2006/relationships/tags" Target="../tags/tag619.xml"/><Relationship Id="rId6" Type="http://schemas.openxmlformats.org/officeDocument/2006/relationships/tags" Target="../tags/tag618.xml"/><Relationship Id="rId5" Type="http://schemas.openxmlformats.org/officeDocument/2006/relationships/tags" Target="../tags/tag617.xml"/><Relationship Id="rId4" Type="http://schemas.openxmlformats.org/officeDocument/2006/relationships/tags" Target="../tags/tag616.xml"/><Relationship Id="rId3" Type="http://schemas.openxmlformats.org/officeDocument/2006/relationships/tags" Target="../tags/tag615.xml"/><Relationship Id="rId2" Type="http://schemas.openxmlformats.org/officeDocument/2006/relationships/tags" Target="../tags/tag614.xml"/><Relationship Id="rId17" Type="http://schemas.openxmlformats.org/officeDocument/2006/relationships/notesSlide" Target="../notesSlides/notesSlide114.xml"/><Relationship Id="rId16" Type="http://schemas.openxmlformats.org/officeDocument/2006/relationships/vmlDrawing" Target="../drawings/vmlDrawing26.vml"/><Relationship Id="rId15" Type="http://schemas.openxmlformats.org/officeDocument/2006/relationships/slideLayout" Target="../slideLayouts/slideLayout3.xml"/><Relationship Id="rId14" Type="http://schemas.openxmlformats.org/officeDocument/2006/relationships/tags" Target="../tags/tag621.xml"/><Relationship Id="rId13" Type="http://schemas.openxmlformats.org/officeDocument/2006/relationships/image" Target="../media/image107.emf"/><Relationship Id="rId12" Type="http://schemas.openxmlformats.org/officeDocument/2006/relationships/oleObject" Target="../embeddings/oleObject40.bin"/><Relationship Id="rId11" Type="http://schemas.openxmlformats.org/officeDocument/2006/relationships/image" Target="../media/image106.wmf"/><Relationship Id="rId10" Type="http://schemas.openxmlformats.org/officeDocument/2006/relationships/oleObject" Target="../embeddings/oleObject39.bin"/><Relationship Id="rId1" Type="http://schemas.openxmlformats.org/officeDocument/2006/relationships/tags" Target="../tags/tag613.xml"/></Relationships>
</file>

<file path=ppt/slides/_rels/slide115.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629.xml"/><Relationship Id="rId7" Type="http://schemas.openxmlformats.org/officeDocument/2006/relationships/tags" Target="../tags/tag628.xml"/><Relationship Id="rId6" Type="http://schemas.openxmlformats.org/officeDocument/2006/relationships/tags" Target="../tags/tag627.xml"/><Relationship Id="rId5" Type="http://schemas.openxmlformats.org/officeDocument/2006/relationships/tags" Target="../tags/tag626.xml"/><Relationship Id="rId4" Type="http://schemas.openxmlformats.org/officeDocument/2006/relationships/tags" Target="../tags/tag625.xml"/><Relationship Id="rId3" Type="http://schemas.openxmlformats.org/officeDocument/2006/relationships/tags" Target="../tags/tag624.xml"/><Relationship Id="rId2" Type="http://schemas.openxmlformats.org/officeDocument/2006/relationships/tags" Target="../tags/tag623.xml"/><Relationship Id="rId17" Type="http://schemas.openxmlformats.org/officeDocument/2006/relationships/notesSlide" Target="../notesSlides/notesSlide115.xml"/><Relationship Id="rId16" Type="http://schemas.openxmlformats.org/officeDocument/2006/relationships/vmlDrawing" Target="../drawings/vmlDrawing27.vml"/><Relationship Id="rId15" Type="http://schemas.openxmlformats.org/officeDocument/2006/relationships/slideLayout" Target="../slideLayouts/slideLayout3.xml"/><Relationship Id="rId14" Type="http://schemas.openxmlformats.org/officeDocument/2006/relationships/tags" Target="../tags/tag630.xml"/><Relationship Id="rId13" Type="http://schemas.openxmlformats.org/officeDocument/2006/relationships/image" Target="../media/image109.wmf"/><Relationship Id="rId12" Type="http://schemas.openxmlformats.org/officeDocument/2006/relationships/oleObject" Target="../embeddings/oleObject42.bin"/><Relationship Id="rId11" Type="http://schemas.openxmlformats.org/officeDocument/2006/relationships/image" Target="../media/image108.wmf"/><Relationship Id="rId10" Type="http://schemas.openxmlformats.org/officeDocument/2006/relationships/oleObject" Target="../embeddings/oleObject41.bin"/><Relationship Id="rId1" Type="http://schemas.openxmlformats.org/officeDocument/2006/relationships/tags" Target="../tags/tag622.xml"/></Relationships>
</file>

<file path=ppt/slides/_rels/slide116.xml.rels><?xml version="1.0" encoding="UTF-8" standalone="yes"?>
<Relationships xmlns="http://schemas.openxmlformats.org/package/2006/relationships"><Relationship Id="rId8" Type="http://schemas.openxmlformats.org/officeDocument/2006/relationships/notesSlide" Target="../notesSlides/notesSlide116.xml"/><Relationship Id="rId7" Type="http://schemas.openxmlformats.org/officeDocument/2006/relationships/slideLayout" Target="../slideLayouts/slideLayout3.xml"/><Relationship Id="rId6" Type="http://schemas.openxmlformats.org/officeDocument/2006/relationships/tags" Target="../tags/tag635.xml"/><Relationship Id="rId5" Type="http://schemas.openxmlformats.org/officeDocument/2006/relationships/image" Target="../media/image20.jpeg"/><Relationship Id="rId4" Type="http://schemas.openxmlformats.org/officeDocument/2006/relationships/tags" Target="../tags/tag634.xml"/><Relationship Id="rId3" Type="http://schemas.openxmlformats.org/officeDocument/2006/relationships/tags" Target="../tags/tag633.xml"/><Relationship Id="rId2" Type="http://schemas.openxmlformats.org/officeDocument/2006/relationships/tags" Target="../tags/tag632.xml"/><Relationship Id="rId1" Type="http://schemas.openxmlformats.org/officeDocument/2006/relationships/tags" Target="../tags/tag631.xml"/></Relationships>
</file>

<file path=ppt/slides/_rels/slide117.xml.rels><?xml version="1.0" encoding="UTF-8" standalone="yes"?>
<Relationships xmlns="http://schemas.openxmlformats.org/package/2006/relationships"><Relationship Id="rId8" Type="http://schemas.openxmlformats.org/officeDocument/2006/relationships/notesSlide" Target="../notesSlides/notesSlide117.xml"/><Relationship Id="rId7" Type="http://schemas.openxmlformats.org/officeDocument/2006/relationships/slideLayout" Target="../slideLayouts/slideLayout3.xml"/><Relationship Id="rId6" Type="http://schemas.openxmlformats.org/officeDocument/2006/relationships/tags" Target="../tags/tag640.xml"/><Relationship Id="rId5" Type="http://schemas.openxmlformats.org/officeDocument/2006/relationships/image" Target="../media/image20.jpeg"/><Relationship Id="rId4" Type="http://schemas.openxmlformats.org/officeDocument/2006/relationships/tags" Target="../tags/tag639.xml"/><Relationship Id="rId3" Type="http://schemas.openxmlformats.org/officeDocument/2006/relationships/tags" Target="../tags/tag638.xml"/><Relationship Id="rId2" Type="http://schemas.openxmlformats.org/officeDocument/2006/relationships/tags" Target="../tags/tag637.xml"/><Relationship Id="rId1" Type="http://schemas.openxmlformats.org/officeDocument/2006/relationships/tags" Target="../tags/tag636.xml"/></Relationships>
</file>

<file path=ppt/slides/_rels/slide118.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111.wmf"/><Relationship Id="rId7" Type="http://schemas.openxmlformats.org/officeDocument/2006/relationships/oleObject" Target="../embeddings/oleObject44.bin"/><Relationship Id="rId6" Type="http://schemas.openxmlformats.org/officeDocument/2006/relationships/image" Target="../media/image110.wmf"/><Relationship Id="rId5" Type="http://schemas.openxmlformats.org/officeDocument/2006/relationships/oleObject" Target="../embeddings/oleObject43.bin"/><Relationship Id="rId4" Type="http://schemas.openxmlformats.org/officeDocument/2006/relationships/image" Target="../media/image20.jpeg"/><Relationship Id="rId3" Type="http://schemas.openxmlformats.org/officeDocument/2006/relationships/tags" Target="../tags/tag643.xml"/><Relationship Id="rId2" Type="http://schemas.openxmlformats.org/officeDocument/2006/relationships/tags" Target="../tags/tag642.xml"/><Relationship Id="rId14" Type="http://schemas.openxmlformats.org/officeDocument/2006/relationships/notesSlide" Target="../notesSlides/notesSlide118.xml"/><Relationship Id="rId13" Type="http://schemas.openxmlformats.org/officeDocument/2006/relationships/vmlDrawing" Target="../drawings/vmlDrawing28.vml"/><Relationship Id="rId12" Type="http://schemas.openxmlformats.org/officeDocument/2006/relationships/slideLayout" Target="../slideLayouts/slideLayout3.xml"/><Relationship Id="rId11" Type="http://schemas.openxmlformats.org/officeDocument/2006/relationships/tags" Target="../tags/tag644.xml"/><Relationship Id="rId10" Type="http://schemas.openxmlformats.org/officeDocument/2006/relationships/image" Target="../media/image112.wmf"/><Relationship Id="rId1" Type="http://schemas.openxmlformats.org/officeDocument/2006/relationships/tags" Target="../tags/tag641.xml"/></Relationships>
</file>

<file path=ppt/slides/_rels/slide119.xml.rels><?xml version="1.0" encoding="UTF-8" standalone="yes"?>
<Relationships xmlns="http://schemas.openxmlformats.org/package/2006/relationships"><Relationship Id="rId9" Type="http://schemas.openxmlformats.org/officeDocument/2006/relationships/image" Target="../media/image114.wmf"/><Relationship Id="rId8" Type="http://schemas.openxmlformats.org/officeDocument/2006/relationships/oleObject" Target="../embeddings/oleObject47.bin"/><Relationship Id="rId7" Type="http://schemas.openxmlformats.org/officeDocument/2006/relationships/image" Target="../media/image113.emf"/><Relationship Id="rId6" Type="http://schemas.openxmlformats.org/officeDocument/2006/relationships/oleObject" Target="../embeddings/oleObject46.bin"/><Relationship Id="rId5" Type="http://schemas.openxmlformats.org/officeDocument/2006/relationships/image" Target="../media/image20.jpeg"/><Relationship Id="rId4" Type="http://schemas.openxmlformats.org/officeDocument/2006/relationships/tags" Target="../tags/tag648.xml"/><Relationship Id="rId3" Type="http://schemas.openxmlformats.org/officeDocument/2006/relationships/tags" Target="../tags/tag647.xml"/><Relationship Id="rId2" Type="http://schemas.openxmlformats.org/officeDocument/2006/relationships/tags" Target="../tags/tag646.xml"/><Relationship Id="rId15" Type="http://schemas.openxmlformats.org/officeDocument/2006/relationships/notesSlide" Target="../notesSlides/notesSlide119.xml"/><Relationship Id="rId14" Type="http://schemas.openxmlformats.org/officeDocument/2006/relationships/vmlDrawing" Target="../drawings/vmlDrawing29.vml"/><Relationship Id="rId13" Type="http://schemas.openxmlformats.org/officeDocument/2006/relationships/slideLayout" Target="../slideLayouts/slideLayout3.xml"/><Relationship Id="rId12" Type="http://schemas.openxmlformats.org/officeDocument/2006/relationships/tags" Target="../tags/tag649.xml"/><Relationship Id="rId11" Type="http://schemas.openxmlformats.org/officeDocument/2006/relationships/image" Target="../media/image115.emf"/><Relationship Id="rId10" Type="http://schemas.openxmlformats.org/officeDocument/2006/relationships/oleObject" Target="../embeddings/oleObject48.bin"/><Relationship Id="rId1" Type="http://schemas.openxmlformats.org/officeDocument/2006/relationships/tags" Target="../tags/tag645.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26.png"/></Relationships>
</file>

<file path=ppt/slides/_rels/slide120.xml.rels><?xml version="1.0" encoding="UTF-8" standalone="yes"?>
<Relationships xmlns="http://schemas.openxmlformats.org/package/2006/relationships"><Relationship Id="rId8" Type="http://schemas.openxmlformats.org/officeDocument/2006/relationships/notesSlide" Target="../notesSlides/notesSlide120.xml"/><Relationship Id="rId7" Type="http://schemas.openxmlformats.org/officeDocument/2006/relationships/slideLayout" Target="../slideLayouts/slideLayout3.xml"/><Relationship Id="rId6" Type="http://schemas.openxmlformats.org/officeDocument/2006/relationships/tags" Target="../tags/tag654.xml"/><Relationship Id="rId5" Type="http://schemas.openxmlformats.org/officeDocument/2006/relationships/image" Target="../media/image20.jpeg"/><Relationship Id="rId4" Type="http://schemas.openxmlformats.org/officeDocument/2006/relationships/tags" Target="../tags/tag653.xml"/><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tags" Target="../tags/tag650.xml"/></Relationships>
</file>

<file path=ppt/slides/_rels/slide121.xml.rels><?xml version="1.0" encoding="UTF-8" standalone="yes"?>
<Relationships xmlns="http://schemas.openxmlformats.org/package/2006/relationships"><Relationship Id="rId9" Type="http://schemas.openxmlformats.org/officeDocument/2006/relationships/tags" Target="../tags/tag662.xml"/><Relationship Id="rId8" Type="http://schemas.openxmlformats.org/officeDocument/2006/relationships/tags" Target="../tags/tag661.xml"/><Relationship Id="rId7" Type="http://schemas.openxmlformats.org/officeDocument/2006/relationships/tags" Target="../tags/tag660.xml"/><Relationship Id="rId6" Type="http://schemas.openxmlformats.org/officeDocument/2006/relationships/tags" Target="../tags/tag659.xml"/><Relationship Id="rId5" Type="http://schemas.openxmlformats.org/officeDocument/2006/relationships/tags" Target="../tags/tag658.xml"/><Relationship Id="rId4" Type="http://schemas.openxmlformats.org/officeDocument/2006/relationships/image" Target="../media/image20.jpeg"/><Relationship Id="rId3" Type="http://schemas.openxmlformats.org/officeDocument/2006/relationships/tags" Target="../tags/tag657.xml"/><Relationship Id="rId2" Type="http://schemas.openxmlformats.org/officeDocument/2006/relationships/tags" Target="../tags/tag656.xml"/><Relationship Id="rId11" Type="http://schemas.openxmlformats.org/officeDocument/2006/relationships/notesSlide" Target="../notesSlides/notesSlide121.xml"/><Relationship Id="rId10" Type="http://schemas.openxmlformats.org/officeDocument/2006/relationships/slideLayout" Target="../slideLayouts/slideLayout3.xml"/><Relationship Id="rId1" Type="http://schemas.openxmlformats.org/officeDocument/2006/relationships/tags" Target="../tags/tag655.xml"/></Relationships>
</file>

<file path=ppt/slides/_rels/slide12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667.xml"/><Relationship Id="rId7" Type="http://schemas.openxmlformats.org/officeDocument/2006/relationships/image" Target="../media/image116.emf"/><Relationship Id="rId6" Type="http://schemas.openxmlformats.org/officeDocument/2006/relationships/oleObject" Target="../embeddings/oleObject49.bin"/><Relationship Id="rId5" Type="http://schemas.openxmlformats.org/officeDocument/2006/relationships/tags" Target="../tags/tag666.xml"/><Relationship Id="rId4" Type="http://schemas.openxmlformats.org/officeDocument/2006/relationships/image" Target="../media/image20.jpeg"/><Relationship Id="rId3" Type="http://schemas.openxmlformats.org/officeDocument/2006/relationships/tags" Target="../tags/tag665.xml"/><Relationship Id="rId2" Type="http://schemas.openxmlformats.org/officeDocument/2006/relationships/tags" Target="../tags/tag664.xml"/><Relationship Id="rId11" Type="http://schemas.openxmlformats.org/officeDocument/2006/relationships/notesSlide" Target="../notesSlides/notesSlide122.xml"/><Relationship Id="rId10" Type="http://schemas.openxmlformats.org/officeDocument/2006/relationships/vmlDrawing" Target="../drawings/vmlDrawing30.vml"/><Relationship Id="rId1" Type="http://schemas.openxmlformats.org/officeDocument/2006/relationships/tags" Target="../tags/tag663.xml"/></Relationships>
</file>

<file path=ppt/slides/_rels/slide123.xml.rels><?xml version="1.0" encoding="UTF-8" standalone="yes"?>
<Relationships xmlns="http://schemas.openxmlformats.org/package/2006/relationships"><Relationship Id="rId8" Type="http://schemas.openxmlformats.org/officeDocument/2006/relationships/notesSlide" Target="../notesSlides/notesSlide123.xml"/><Relationship Id="rId7" Type="http://schemas.openxmlformats.org/officeDocument/2006/relationships/slideLayout" Target="../slideLayouts/slideLayout3.xml"/><Relationship Id="rId6" Type="http://schemas.openxmlformats.org/officeDocument/2006/relationships/tags" Target="../tags/tag672.xml"/><Relationship Id="rId5" Type="http://schemas.openxmlformats.org/officeDocument/2006/relationships/tags" Target="../tags/tag671.xml"/><Relationship Id="rId4" Type="http://schemas.openxmlformats.org/officeDocument/2006/relationships/image" Target="../media/image20.jpeg"/><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tags" Target="../tags/tag668.xml"/></Relationships>
</file>

<file path=ppt/slides/_rels/slide124.xml.rels><?xml version="1.0" encoding="UTF-8" standalone="yes"?>
<Relationships xmlns="http://schemas.openxmlformats.org/package/2006/relationships"><Relationship Id="rId8" Type="http://schemas.openxmlformats.org/officeDocument/2006/relationships/notesSlide" Target="../notesSlides/notesSlide124.xml"/><Relationship Id="rId7" Type="http://schemas.openxmlformats.org/officeDocument/2006/relationships/slideLayout" Target="../slideLayouts/slideLayout3.xml"/><Relationship Id="rId6" Type="http://schemas.openxmlformats.org/officeDocument/2006/relationships/tags" Target="../tags/tag677.xml"/><Relationship Id="rId5" Type="http://schemas.openxmlformats.org/officeDocument/2006/relationships/tags" Target="../tags/tag676.xml"/><Relationship Id="rId4" Type="http://schemas.openxmlformats.org/officeDocument/2006/relationships/image" Target="../media/image20.jpeg"/><Relationship Id="rId3" Type="http://schemas.openxmlformats.org/officeDocument/2006/relationships/tags" Target="../tags/tag675.xml"/><Relationship Id="rId2" Type="http://schemas.openxmlformats.org/officeDocument/2006/relationships/tags" Target="../tags/tag674.xml"/><Relationship Id="rId1" Type="http://schemas.openxmlformats.org/officeDocument/2006/relationships/tags" Target="../tags/tag673.xml"/></Relationships>
</file>

<file path=ppt/slides/_rels/slide125.xml.rels><?xml version="1.0" encoding="UTF-8" standalone="yes"?>
<Relationships xmlns="http://schemas.openxmlformats.org/package/2006/relationships"><Relationship Id="rId8" Type="http://schemas.openxmlformats.org/officeDocument/2006/relationships/notesSlide" Target="../notesSlides/notesSlide125.xml"/><Relationship Id="rId7" Type="http://schemas.openxmlformats.org/officeDocument/2006/relationships/slideLayout" Target="../slideLayouts/slideLayout3.xml"/><Relationship Id="rId6" Type="http://schemas.openxmlformats.org/officeDocument/2006/relationships/tags" Target="../tags/tag682.xml"/><Relationship Id="rId5" Type="http://schemas.openxmlformats.org/officeDocument/2006/relationships/tags" Target="../tags/tag681.xml"/><Relationship Id="rId4" Type="http://schemas.openxmlformats.org/officeDocument/2006/relationships/image" Target="../media/image20.jpeg"/><Relationship Id="rId3" Type="http://schemas.openxmlformats.org/officeDocument/2006/relationships/tags" Target="../tags/tag680.xml"/><Relationship Id="rId2" Type="http://schemas.openxmlformats.org/officeDocument/2006/relationships/tags" Target="../tags/tag679.xml"/><Relationship Id="rId1" Type="http://schemas.openxmlformats.org/officeDocument/2006/relationships/tags" Target="../tags/tag678.xml"/></Relationships>
</file>

<file path=ppt/slides/_rels/slide126.xml.rels><?xml version="1.0" encoding="UTF-8" standalone="yes"?>
<Relationships xmlns="http://schemas.openxmlformats.org/package/2006/relationships"><Relationship Id="rId8" Type="http://schemas.openxmlformats.org/officeDocument/2006/relationships/notesSlide" Target="../notesSlides/notesSlide126.xml"/><Relationship Id="rId7" Type="http://schemas.openxmlformats.org/officeDocument/2006/relationships/slideLayout" Target="../slideLayouts/slideLayout3.xml"/><Relationship Id="rId6" Type="http://schemas.openxmlformats.org/officeDocument/2006/relationships/tags" Target="../tags/tag687.xml"/><Relationship Id="rId5" Type="http://schemas.openxmlformats.org/officeDocument/2006/relationships/tags" Target="../tags/tag686.xml"/><Relationship Id="rId4" Type="http://schemas.openxmlformats.org/officeDocument/2006/relationships/image" Target="../media/image20.jpeg"/><Relationship Id="rId3" Type="http://schemas.openxmlformats.org/officeDocument/2006/relationships/tags" Target="../tags/tag685.xml"/><Relationship Id="rId2" Type="http://schemas.openxmlformats.org/officeDocument/2006/relationships/tags" Target="../tags/tag684.xml"/><Relationship Id="rId1" Type="http://schemas.openxmlformats.org/officeDocument/2006/relationships/tags" Target="../tags/tag683.xml"/></Relationships>
</file>

<file path=ppt/slides/_rels/slide127.xml.rels><?xml version="1.0" encoding="UTF-8" standalone="yes"?>
<Relationships xmlns="http://schemas.openxmlformats.org/package/2006/relationships"><Relationship Id="rId9" Type="http://schemas.openxmlformats.org/officeDocument/2006/relationships/tags" Target="../tags/tag695.xml"/><Relationship Id="rId8" Type="http://schemas.openxmlformats.org/officeDocument/2006/relationships/tags" Target="../tags/tag694.xml"/><Relationship Id="rId7" Type="http://schemas.openxmlformats.org/officeDocument/2006/relationships/tags" Target="../tags/tag693.xml"/><Relationship Id="rId6" Type="http://schemas.openxmlformats.org/officeDocument/2006/relationships/tags" Target="../tags/tag692.xml"/><Relationship Id="rId5" Type="http://schemas.openxmlformats.org/officeDocument/2006/relationships/tags" Target="../tags/tag691.xml"/><Relationship Id="rId4" Type="http://schemas.openxmlformats.org/officeDocument/2006/relationships/image" Target="../media/image20.jpeg"/><Relationship Id="rId3" Type="http://schemas.openxmlformats.org/officeDocument/2006/relationships/tags" Target="../tags/tag690.xml"/><Relationship Id="rId2" Type="http://schemas.openxmlformats.org/officeDocument/2006/relationships/tags" Target="../tags/tag689.xml"/><Relationship Id="rId11" Type="http://schemas.openxmlformats.org/officeDocument/2006/relationships/notesSlide" Target="../notesSlides/notesSlide127.xml"/><Relationship Id="rId10" Type="http://schemas.openxmlformats.org/officeDocument/2006/relationships/slideLayout" Target="../slideLayouts/slideLayout3.xml"/><Relationship Id="rId1" Type="http://schemas.openxmlformats.org/officeDocument/2006/relationships/tags" Target="../tags/tag688.xml"/></Relationships>
</file>

<file path=ppt/slides/_rels/slide128.xml.rels><?xml version="1.0" encoding="UTF-8" standalone="yes"?>
<Relationships xmlns="http://schemas.openxmlformats.org/package/2006/relationships"><Relationship Id="rId9" Type="http://schemas.openxmlformats.org/officeDocument/2006/relationships/vmlDrawing" Target="../drawings/vmlDrawing31.vml"/><Relationship Id="rId8" Type="http://schemas.openxmlformats.org/officeDocument/2006/relationships/slideLayout" Target="../slideLayouts/slideLayout3.xml"/><Relationship Id="rId7" Type="http://schemas.openxmlformats.org/officeDocument/2006/relationships/tags" Target="../tags/tag699.xml"/><Relationship Id="rId6" Type="http://schemas.openxmlformats.org/officeDocument/2006/relationships/image" Target="../media/image117.wmf"/><Relationship Id="rId5" Type="http://schemas.openxmlformats.org/officeDocument/2006/relationships/oleObject" Target="../embeddings/oleObject50.bin"/><Relationship Id="rId4" Type="http://schemas.openxmlformats.org/officeDocument/2006/relationships/image" Target="../media/image20.jpeg"/><Relationship Id="rId3" Type="http://schemas.openxmlformats.org/officeDocument/2006/relationships/tags" Target="../tags/tag698.xml"/><Relationship Id="rId2" Type="http://schemas.openxmlformats.org/officeDocument/2006/relationships/tags" Target="../tags/tag697.xml"/><Relationship Id="rId10" Type="http://schemas.openxmlformats.org/officeDocument/2006/relationships/notesSlide" Target="../notesSlides/notesSlide128.xml"/><Relationship Id="rId1" Type="http://schemas.openxmlformats.org/officeDocument/2006/relationships/tags" Target="../tags/tag696.xml"/></Relationships>
</file>

<file path=ppt/slides/_rels/slide129.xml.rels><?xml version="1.0" encoding="UTF-8" standalone="yes"?>
<Relationships xmlns="http://schemas.openxmlformats.org/package/2006/relationships"><Relationship Id="rId8" Type="http://schemas.openxmlformats.org/officeDocument/2006/relationships/notesSlide" Target="../notesSlides/notesSlide129.xml"/><Relationship Id="rId7" Type="http://schemas.openxmlformats.org/officeDocument/2006/relationships/slideLayout" Target="../slideLayouts/slideLayout3.xml"/><Relationship Id="rId6" Type="http://schemas.openxmlformats.org/officeDocument/2006/relationships/tags" Target="../tags/tag703.xml"/><Relationship Id="rId5" Type="http://schemas.openxmlformats.org/officeDocument/2006/relationships/image" Target="../media/image118.png"/><Relationship Id="rId4" Type="http://schemas.openxmlformats.org/officeDocument/2006/relationships/image" Target="../media/image20.jpeg"/><Relationship Id="rId3" Type="http://schemas.openxmlformats.org/officeDocument/2006/relationships/tags" Target="../tags/tag702.xml"/><Relationship Id="rId2" Type="http://schemas.openxmlformats.org/officeDocument/2006/relationships/tags" Target="../tags/tag701.xml"/><Relationship Id="rId1" Type="http://schemas.openxmlformats.org/officeDocument/2006/relationships/tags" Target="../tags/tag700.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30.xml.rels><?xml version="1.0" encoding="UTF-8" standalone="yes"?>
<Relationships xmlns="http://schemas.openxmlformats.org/package/2006/relationships"><Relationship Id="rId8" Type="http://schemas.openxmlformats.org/officeDocument/2006/relationships/notesSlide" Target="../notesSlides/notesSlide130.xml"/><Relationship Id="rId7" Type="http://schemas.openxmlformats.org/officeDocument/2006/relationships/slideLayout" Target="../slideLayouts/slideLayout3.xml"/><Relationship Id="rId6" Type="http://schemas.openxmlformats.org/officeDocument/2006/relationships/tags" Target="../tags/tag708.xml"/><Relationship Id="rId5" Type="http://schemas.openxmlformats.org/officeDocument/2006/relationships/tags" Target="../tags/tag707.xml"/><Relationship Id="rId4" Type="http://schemas.openxmlformats.org/officeDocument/2006/relationships/image" Target="../media/image20.jpeg"/><Relationship Id="rId3" Type="http://schemas.openxmlformats.org/officeDocument/2006/relationships/tags" Target="../tags/tag706.xml"/><Relationship Id="rId2" Type="http://schemas.openxmlformats.org/officeDocument/2006/relationships/tags" Target="../tags/tag705.xml"/><Relationship Id="rId1" Type="http://schemas.openxmlformats.org/officeDocument/2006/relationships/tags" Target="../tags/tag704.xml"/></Relationships>
</file>

<file path=ppt/slides/_rels/slide131.xml.rels><?xml version="1.0" encoding="UTF-8" standalone="yes"?>
<Relationships xmlns="http://schemas.openxmlformats.org/package/2006/relationships"><Relationship Id="rId8" Type="http://schemas.openxmlformats.org/officeDocument/2006/relationships/notesSlide" Target="../notesSlides/notesSlide131.xml"/><Relationship Id="rId7" Type="http://schemas.openxmlformats.org/officeDocument/2006/relationships/slideLayout" Target="../slideLayouts/slideLayout3.xml"/><Relationship Id="rId6" Type="http://schemas.openxmlformats.org/officeDocument/2006/relationships/tags" Target="../tags/tag713.xml"/><Relationship Id="rId5" Type="http://schemas.openxmlformats.org/officeDocument/2006/relationships/tags" Target="../tags/tag712.xml"/><Relationship Id="rId4" Type="http://schemas.openxmlformats.org/officeDocument/2006/relationships/image" Target="../media/image20.jpeg"/><Relationship Id="rId3" Type="http://schemas.openxmlformats.org/officeDocument/2006/relationships/tags" Target="../tags/tag711.xml"/><Relationship Id="rId2" Type="http://schemas.openxmlformats.org/officeDocument/2006/relationships/tags" Target="../tags/tag710.xml"/><Relationship Id="rId1" Type="http://schemas.openxmlformats.org/officeDocument/2006/relationships/tags" Target="../tags/tag709.xml"/></Relationships>
</file>

<file path=ppt/slides/_rels/slide132.xml.rels><?xml version="1.0" encoding="UTF-8" standalone="yes"?>
<Relationships xmlns="http://schemas.openxmlformats.org/package/2006/relationships"><Relationship Id="rId8" Type="http://schemas.openxmlformats.org/officeDocument/2006/relationships/notesSlide" Target="../notesSlides/notesSlide132.xml"/><Relationship Id="rId7" Type="http://schemas.openxmlformats.org/officeDocument/2006/relationships/slideLayout" Target="../slideLayouts/slideLayout3.xml"/><Relationship Id="rId6" Type="http://schemas.openxmlformats.org/officeDocument/2006/relationships/tags" Target="../tags/tag718.xml"/><Relationship Id="rId5" Type="http://schemas.openxmlformats.org/officeDocument/2006/relationships/tags" Target="../tags/tag717.xml"/><Relationship Id="rId4" Type="http://schemas.openxmlformats.org/officeDocument/2006/relationships/image" Target="../media/image20.jpeg"/><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tags" Target="../tags/tag714.xml"/></Relationships>
</file>

<file path=ppt/slides/_rels/slide133.xml.rels><?xml version="1.0" encoding="UTF-8" standalone="yes"?>
<Relationships xmlns="http://schemas.openxmlformats.org/package/2006/relationships"><Relationship Id="rId8" Type="http://schemas.openxmlformats.org/officeDocument/2006/relationships/notesSlide" Target="../notesSlides/notesSlide133.xml"/><Relationship Id="rId7" Type="http://schemas.openxmlformats.org/officeDocument/2006/relationships/slideLayout" Target="../slideLayouts/slideLayout3.xml"/><Relationship Id="rId6" Type="http://schemas.openxmlformats.org/officeDocument/2006/relationships/tags" Target="../tags/tag723.xml"/><Relationship Id="rId5" Type="http://schemas.openxmlformats.org/officeDocument/2006/relationships/tags" Target="../tags/tag722.xml"/><Relationship Id="rId4" Type="http://schemas.openxmlformats.org/officeDocument/2006/relationships/image" Target="../media/image20.jpeg"/><Relationship Id="rId3" Type="http://schemas.openxmlformats.org/officeDocument/2006/relationships/tags" Target="../tags/tag721.xml"/><Relationship Id="rId2" Type="http://schemas.openxmlformats.org/officeDocument/2006/relationships/tags" Target="../tags/tag720.xml"/><Relationship Id="rId1" Type="http://schemas.openxmlformats.org/officeDocument/2006/relationships/tags" Target="../tags/tag719.xml"/></Relationships>
</file>

<file path=ppt/slides/_rels/slide134.xml.rels><?xml version="1.0" encoding="UTF-8" standalone="yes"?>
<Relationships xmlns="http://schemas.openxmlformats.org/package/2006/relationships"><Relationship Id="rId8" Type="http://schemas.openxmlformats.org/officeDocument/2006/relationships/notesSlide" Target="../notesSlides/notesSlide134.xml"/><Relationship Id="rId7" Type="http://schemas.openxmlformats.org/officeDocument/2006/relationships/slideLayout" Target="../slideLayouts/slideLayout3.xml"/><Relationship Id="rId6" Type="http://schemas.openxmlformats.org/officeDocument/2006/relationships/tags" Target="../tags/tag728.xml"/><Relationship Id="rId5" Type="http://schemas.openxmlformats.org/officeDocument/2006/relationships/tags" Target="../tags/tag727.xml"/><Relationship Id="rId4" Type="http://schemas.openxmlformats.org/officeDocument/2006/relationships/image" Target="../media/image20.jpeg"/><Relationship Id="rId3" Type="http://schemas.openxmlformats.org/officeDocument/2006/relationships/tags" Target="../tags/tag726.xml"/><Relationship Id="rId2" Type="http://schemas.openxmlformats.org/officeDocument/2006/relationships/tags" Target="../tags/tag725.xml"/><Relationship Id="rId1" Type="http://schemas.openxmlformats.org/officeDocument/2006/relationships/tags" Target="../tags/tag724.xml"/></Relationships>
</file>

<file path=ppt/slides/_rels/slide135.xml.rels><?xml version="1.0" encoding="UTF-8" standalone="yes"?>
<Relationships xmlns="http://schemas.openxmlformats.org/package/2006/relationships"><Relationship Id="rId8" Type="http://schemas.openxmlformats.org/officeDocument/2006/relationships/notesSlide" Target="../notesSlides/notesSlide135.xml"/><Relationship Id="rId7" Type="http://schemas.openxmlformats.org/officeDocument/2006/relationships/slideLayout" Target="../slideLayouts/slideLayout3.xml"/><Relationship Id="rId6" Type="http://schemas.openxmlformats.org/officeDocument/2006/relationships/tags" Target="../tags/tag733.xml"/><Relationship Id="rId5" Type="http://schemas.openxmlformats.org/officeDocument/2006/relationships/tags" Target="../tags/tag732.xml"/><Relationship Id="rId4" Type="http://schemas.openxmlformats.org/officeDocument/2006/relationships/image" Target="../media/image20.jpeg"/><Relationship Id="rId3" Type="http://schemas.openxmlformats.org/officeDocument/2006/relationships/tags" Target="../tags/tag731.xml"/><Relationship Id="rId2" Type="http://schemas.openxmlformats.org/officeDocument/2006/relationships/tags" Target="../tags/tag730.xml"/><Relationship Id="rId1" Type="http://schemas.openxmlformats.org/officeDocument/2006/relationships/tags" Target="../tags/tag729.xml"/></Relationships>
</file>

<file path=ppt/slides/_rels/slide13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738.xml"/><Relationship Id="rId7" Type="http://schemas.openxmlformats.org/officeDocument/2006/relationships/image" Target="../media/image119.wmf"/><Relationship Id="rId6" Type="http://schemas.openxmlformats.org/officeDocument/2006/relationships/oleObject" Target="../embeddings/oleObject51.bin"/><Relationship Id="rId5" Type="http://schemas.openxmlformats.org/officeDocument/2006/relationships/tags" Target="../tags/tag737.xml"/><Relationship Id="rId4" Type="http://schemas.openxmlformats.org/officeDocument/2006/relationships/image" Target="../media/image20.jpeg"/><Relationship Id="rId3" Type="http://schemas.openxmlformats.org/officeDocument/2006/relationships/tags" Target="../tags/tag736.xml"/><Relationship Id="rId2" Type="http://schemas.openxmlformats.org/officeDocument/2006/relationships/tags" Target="../tags/tag735.xml"/><Relationship Id="rId11" Type="http://schemas.openxmlformats.org/officeDocument/2006/relationships/notesSlide" Target="../notesSlides/notesSlide136.xml"/><Relationship Id="rId10" Type="http://schemas.openxmlformats.org/officeDocument/2006/relationships/vmlDrawing" Target="../drawings/vmlDrawing32.vml"/><Relationship Id="rId1" Type="http://schemas.openxmlformats.org/officeDocument/2006/relationships/tags" Target="../tags/tag734.xml"/></Relationships>
</file>

<file path=ppt/slides/_rels/slide137.xml.rels><?xml version="1.0" encoding="UTF-8" standalone="yes"?>
<Relationships xmlns="http://schemas.openxmlformats.org/package/2006/relationships"><Relationship Id="rId8" Type="http://schemas.openxmlformats.org/officeDocument/2006/relationships/notesSlide" Target="../notesSlides/notesSlide137.xml"/><Relationship Id="rId7" Type="http://schemas.openxmlformats.org/officeDocument/2006/relationships/slideLayout" Target="../slideLayouts/slideLayout3.xml"/><Relationship Id="rId6" Type="http://schemas.openxmlformats.org/officeDocument/2006/relationships/tags" Target="../tags/tag742.xml"/><Relationship Id="rId5" Type="http://schemas.openxmlformats.org/officeDocument/2006/relationships/image" Target="../media/image120.jpeg"/><Relationship Id="rId4" Type="http://schemas.openxmlformats.org/officeDocument/2006/relationships/image" Target="../media/image20.jpeg"/><Relationship Id="rId3" Type="http://schemas.openxmlformats.org/officeDocument/2006/relationships/tags" Target="../tags/tag741.xml"/><Relationship Id="rId2" Type="http://schemas.openxmlformats.org/officeDocument/2006/relationships/tags" Target="../tags/tag740.xml"/><Relationship Id="rId1" Type="http://schemas.openxmlformats.org/officeDocument/2006/relationships/tags" Target="../tags/tag739.xml"/></Relationships>
</file>

<file path=ppt/slides/_rels/slide138.xml.rels><?xml version="1.0" encoding="UTF-8" standalone="yes"?>
<Relationships xmlns="http://schemas.openxmlformats.org/package/2006/relationships"><Relationship Id="rId8" Type="http://schemas.openxmlformats.org/officeDocument/2006/relationships/notesSlide" Target="../notesSlides/notesSlide138.xml"/><Relationship Id="rId7" Type="http://schemas.openxmlformats.org/officeDocument/2006/relationships/slideLayout" Target="../slideLayouts/slideLayout3.xml"/><Relationship Id="rId6" Type="http://schemas.openxmlformats.org/officeDocument/2006/relationships/tags" Target="../tags/tag747.xml"/><Relationship Id="rId5" Type="http://schemas.openxmlformats.org/officeDocument/2006/relationships/tags" Target="../tags/tag746.xml"/><Relationship Id="rId4" Type="http://schemas.openxmlformats.org/officeDocument/2006/relationships/image" Target="../media/image20.jpeg"/><Relationship Id="rId3" Type="http://schemas.openxmlformats.org/officeDocument/2006/relationships/tags" Target="../tags/tag745.xml"/><Relationship Id="rId2" Type="http://schemas.openxmlformats.org/officeDocument/2006/relationships/tags" Target="../tags/tag744.xml"/><Relationship Id="rId1" Type="http://schemas.openxmlformats.org/officeDocument/2006/relationships/tags" Target="../tags/tag743.xml"/></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slideLayout" Target="../slideLayouts/slideLayout3.xml"/><Relationship Id="rId6" Type="http://schemas.openxmlformats.org/officeDocument/2006/relationships/tags" Target="../tags/tag752.xml"/><Relationship Id="rId5" Type="http://schemas.openxmlformats.org/officeDocument/2006/relationships/tags" Target="../tags/tag751.xml"/><Relationship Id="rId4" Type="http://schemas.openxmlformats.org/officeDocument/2006/relationships/image" Target="../media/image20.jpeg"/><Relationship Id="rId3" Type="http://schemas.openxmlformats.org/officeDocument/2006/relationships/tags" Target="../tags/tag750.xml"/><Relationship Id="rId2" Type="http://schemas.openxmlformats.org/officeDocument/2006/relationships/tags" Target="../tags/tag749.xml"/><Relationship Id="rId1" Type="http://schemas.openxmlformats.org/officeDocument/2006/relationships/tags" Target="../tags/tag748.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tags" Target="../tags/tag37.xml"/></Relationships>
</file>

<file path=ppt/slides/_rels/slide14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757.xml"/><Relationship Id="rId7" Type="http://schemas.openxmlformats.org/officeDocument/2006/relationships/image" Target="../media/image121.wmf"/><Relationship Id="rId6" Type="http://schemas.openxmlformats.org/officeDocument/2006/relationships/oleObject" Target="../embeddings/oleObject52.bin"/><Relationship Id="rId5" Type="http://schemas.openxmlformats.org/officeDocument/2006/relationships/tags" Target="../tags/tag756.xml"/><Relationship Id="rId4" Type="http://schemas.openxmlformats.org/officeDocument/2006/relationships/image" Target="../media/image20.jpeg"/><Relationship Id="rId3" Type="http://schemas.openxmlformats.org/officeDocument/2006/relationships/tags" Target="../tags/tag755.xml"/><Relationship Id="rId2" Type="http://schemas.openxmlformats.org/officeDocument/2006/relationships/tags" Target="../tags/tag754.xml"/><Relationship Id="rId11" Type="http://schemas.openxmlformats.org/officeDocument/2006/relationships/notesSlide" Target="../notesSlides/notesSlide140.xml"/><Relationship Id="rId10" Type="http://schemas.openxmlformats.org/officeDocument/2006/relationships/vmlDrawing" Target="../drawings/vmlDrawing33.vml"/><Relationship Id="rId1" Type="http://schemas.openxmlformats.org/officeDocument/2006/relationships/tags" Target="../tags/tag753.xml"/></Relationships>
</file>

<file path=ppt/slides/_rels/slide141.xml.rels><?xml version="1.0" encoding="UTF-8" standalone="yes"?>
<Relationships xmlns="http://schemas.openxmlformats.org/package/2006/relationships"><Relationship Id="rId9" Type="http://schemas.openxmlformats.org/officeDocument/2006/relationships/notesSlide" Target="../notesSlides/notesSlide141.xml"/><Relationship Id="rId8" Type="http://schemas.openxmlformats.org/officeDocument/2006/relationships/slideLayout" Target="../slideLayouts/slideLayout3.xml"/><Relationship Id="rId7" Type="http://schemas.openxmlformats.org/officeDocument/2006/relationships/tags" Target="../tags/tag762.xml"/><Relationship Id="rId6" Type="http://schemas.openxmlformats.org/officeDocument/2006/relationships/tags" Target="../tags/tag761.xml"/><Relationship Id="rId5" Type="http://schemas.openxmlformats.org/officeDocument/2006/relationships/image" Target="../media/image122.png"/><Relationship Id="rId4" Type="http://schemas.openxmlformats.org/officeDocument/2006/relationships/tags" Target="../tags/tag760.xml"/><Relationship Id="rId3" Type="http://schemas.openxmlformats.org/officeDocument/2006/relationships/image" Target="../media/image20.jpeg"/><Relationship Id="rId2" Type="http://schemas.openxmlformats.org/officeDocument/2006/relationships/tags" Target="../tags/tag759.xml"/><Relationship Id="rId1" Type="http://schemas.openxmlformats.org/officeDocument/2006/relationships/tags" Target="../tags/tag758.xml"/></Relationships>
</file>

<file path=ppt/slides/_rels/slide142.xml.rels><?xml version="1.0" encoding="UTF-8" standalone="yes"?>
<Relationships xmlns="http://schemas.openxmlformats.org/package/2006/relationships"><Relationship Id="rId8" Type="http://schemas.openxmlformats.org/officeDocument/2006/relationships/notesSlide" Target="../notesSlides/notesSlide142.xml"/><Relationship Id="rId7" Type="http://schemas.openxmlformats.org/officeDocument/2006/relationships/slideLayout" Target="../slideLayouts/slideLayout3.xml"/><Relationship Id="rId6" Type="http://schemas.openxmlformats.org/officeDocument/2006/relationships/tags" Target="../tags/tag766.xml"/><Relationship Id="rId5" Type="http://schemas.openxmlformats.org/officeDocument/2006/relationships/image" Target="../media/image123.png"/><Relationship Id="rId4" Type="http://schemas.openxmlformats.org/officeDocument/2006/relationships/image" Target="../media/image20.jpeg"/><Relationship Id="rId3" Type="http://schemas.openxmlformats.org/officeDocument/2006/relationships/tags" Target="../tags/tag765.xml"/><Relationship Id="rId2" Type="http://schemas.openxmlformats.org/officeDocument/2006/relationships/tags" Target="../tags/tag764.xml"/><Relationship Id="rId1" Type="http://schemas.openxmlformats.org/officeDocument/2006/relationships/tags" Target="../tags/tag763.xml"/></Relationships>
</file>

<file path=ppt/slides/_rels/slide143.xml.rels><?xml version="1.0" encoding="UTF-8" standalone="yes"?>
<Relationships xmlns="http://schemas.openxmlformats.org/package/2006/relationships"><Relationship Id="rId8" Type="http://schemas.openxmlformats.org/officeDocument/2006/relationships/notesSlide" Target="../notesSlides/notesSlide143.xml"/><Relationship Id="rId7" Type="http://schemas.openxmlformats.org/officeDocument/2006/relationships/slideLayout" Target="../slideLayouts/slideLayout3.xml"/><Relationship Id="rId6" Type="http://schemas.openxmlformats.org/officeDocument/2006/relationships/tags" Target="../tags/tag771.xml"/><Relationship Id="rId5" Type="http://schemas.openxmlformats.org/officeDocument/2006/relationships/tags" Target="../tags/tag770.xml"/><Relationship Id="rId4" Type="http://schemas.openxmlformats.org/officeDocument/2006/relationships/image" Target="../media/image20.jpeg"/><Relationship Id="rId3" Type="http://schemas.openxmlformats.org/officeDocument/2006/relationships/tags" Target="../tags/tag769.xml"/><Relationship Id="rId2" Type="http://schemas.openxmlformats.org/officeDocument/2006/relationships/tags" Target="../tags/tag768.xml"/><Relationship Id="rId1" Type="http://schemas.openxmlformats.org/officeDocument/2006/relationships/tags" Target="../tags/tag767.xml"/></Relationships>
</file>

<file path=ppt/slides/_rels/slide14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776.xml"/><Relationship Id="rId7" Type="http://schemas.openxmlformats.org/officeDocument/2006/relationships/image" Target="../media/image124.wmf"/><Relationship Id="rId6" Type="http://schemas.openxmlformats.org/officeDocument/2006/relationships/oleObject" Target="../embeddings/oleObject53.bin"/><Relationship Id="rId5" Type="http://schemas.openxmlformats.org/officeDocument/2006/relationships/tags" Target="../tags/tag775.xml"/><Relationship Id="rId4" Type="http://schemas.openxmlformats.org/officeDocument/2006/relationships/image" Target="../media/image20.jpeg"/><Relationship Id="rId3" Type="http://schemas.openxmlformats.org/officeDocument/2006/relationships/tags" Target="../tags/tag774.xml"/><Relationship Id="rId2" Type="http://schemas.openxmlformats.org/officeDocument/2006/relationships/tags" Target="../tags/tag773.xml"/><Relationship Id="rId11" Type="http://schemas.openxmlformats.org/officeDocument/2006/relationships/notesSlide" Target="../notesSlides/notesSlide144.xml"/><Relationship Id="rId10" Type="http://schemas.openxmlformats.org/officeDocument/2006/relationships/vmlDrawing" Target="../drawings/vmlDrawing34.vml"/><Relationship Id="rId1" Type="http://schemas.openxmlformats.org/officeDocument/2006/relationships/tags" Target="../tags/tag772.xml"/></Relationships>
</file>

<file path=ppt/slides/_rels/slide14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781.xml"/><Relationship Id="rId7" Type="http://schemas.openxmlformats.org/officeDocument/2006/relationships/image" Target="../media/image125.wmf"/><Relationship Id="rId6" Type="http://schemas.openxmlformats.org/officeDocument/2006/relationships/oleObject" Target="../embeddings/oleObject54.bin"/><Relationship Id="rId5" Type="http://schemas.openxmlformats.org/officeDocument/2006/relationships/tags" Target="../tags/tag780.xml"/><Relationship Id="rId4" Type="http://schemas.openxmlformats.org/officeDocument/2006/relationships/image" Target="../media/image20.jpeg"/><Relationship Id="rId3" Type="http://schemas.openxmlformats.org/officeDocument/2006/relationships/tags" Target="../tags/tag779.xml"/><Relationship Id="rId2" Type="http://schemas.openxmlformats.org/officeDocument/2006/relationships/tags" Target="../tags/tag778.xml"/><Relationship Id="rId11" Type="http://schemas.openxmlformats.org/officeDocument/2006/relationships/notesSlide" Target="../notesSlides/notesSlide145.xml"/><Relationship Id="rId10" Type="http://schemas.openxmlformats.org/officeDocument/2006/relationships/vmlDrawing" Target="../drawings/vmlDrawing35.vml"/><Relationship Id="rId1" Type="http://schemas.openxmlformats.org/officeDocument/2006/relationships/tags" Target="../tags/tag777.xml"/></Relationships>
</file>

<file path=ppt/slides/_rels/slide146.xml.rels><?xml version="1.0" encoding="UTF-8" standalone="yes"?>
<Relationships xmlns="http://schemas.openxmlformats.org/package/2006/relationships"><Relationship Id="rId9" Type="http://schemas.openxmlformats.org/officeDocument/2006/relationships/notesSlide" Target="../notesSlides/notesSlide146.xml"/><Relationship Id="rId8" Type="http://schemas.openxmlformats.org/officeDocument/2006/relationships/slideLayout" Target="../slideLayouts/slideLayout3.xml"/><Relationship Id="rId7" Type="http://schemas.openxmlformats.org/officeDocument/2006/relationships/tags" Target="../tags/tag786.xml"/><Relationship Id="rId6" Type="http://schemas.openxmlformats.org/officeDocument/2006/relationships/image" Target="../media/image126.png"/><Relationship Id="rId5" Type="http://schemas.openxmlformats.org/officeDocument/2006/relationships/tags" Target="../tags/tag785.xml"/><Relationship Id="rId4" Type="http://schemas.openxmlformats.org/officeDocument/2006/relationships/image" Target="../media/image20.jpeg"/><Relationship Id="rId3" Type="http://schemas.openxmlformats.org/officeDocument/2006/relationships/tags" Target="../tags/tag784.xml"/><Relationship Id="rId2" Type="http://schemas.openxmlformats.org/officeDocument/2006/relationships/tags" Target="../tags/tag783.xml"/><Relationship Id="rId1" Type="http://schemas.openxmlformats.org/officeDocument/2006/relationships/tags" Target="../tags/tag782.xml"/></Relationships>
</file>

<file path=ppt/slides/_rels/slide147.xml.rels><?xml version="1.0" encoding="UTF-8" standalone="yes"?>
<Relationships xmlns="http://schemas.openxmlformats.org/package/2006/relationships"><Relationship Id="rId9" Type="http://schemas.openxmlformats.org/officeDocument/2006/relationships/notesSlide" Target="../notesSlides/notesSlide147.xml"/><Relationship Id="rId8" Type="http://schemas.openxmlformats.org/officeDocument/2006/relationships/slideLayout" Target="../slideLayouts/slideLayout3.xml"/><Relationship Id="rId7" Type="http://schemas.openxmlformats.org/officeDocument/2006/relationships/tags" Target="../tags/tag790.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0.jpeg"/><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tags" Target="../tags/tag787.xml"/></Relationships>
</file>

<file path=ppt/slides/_rels/slide148.xml.rels><?xml version="1.0" encoding="UTF-8" standalone="yes"?>
<Relationships xmlns="http://schemas.openxmlformats.org/package/2006/relationships"><Relationship Id="rId8" Type="http://schemas.openxmlformats.org/officeDocument/2006/relationships/notesSlide" Target="../notesSlides/notesSlide148.xml"/><Relationship Id="rId7" Type="http://schemas.openxmlformats.org/officeDocument/2006/relationships/slideLayout" Target="../slideLayouts/slideLayout3.x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image" Target="../media/image20.jpeg"/><Relationship Id="rId3" Type="http://schemas.openxmlformats.org/officeDocument/2006/relationships/tags" Target="../tags/tag793.xml"/><Relationship Id="rId2" Type="http://schemas.openxmlformats.org/officeDocument/2006/relationships/tags" Target="../tags/tag792.xml"/><Relationship Id="rId1" Type="http://schemas.openxmlformats.org/officeDocument/2006/relationships/tags" Target="../tags/tag791.xml"/></Relationships>
</file>

<file path=ppt/slides/_rels/slide149.xml.rels><?xml version="1.0" encoding="UTF-8" standalone="yes"?>
<Relationships xmlns="http://schemas.openxmlformats.org/package/2006/relationships"><Relationship Id="rId8" Type="http://schemas.openxmlformats.org/officeDocument/2006/relationships/notesSlide" Target="../notesSlides/notesSlide149.xml"/><Relationship Id="rId7" Type="http://schemas.openxmlformats.org/officeDocument/2006/relationships/slideLayout" Target="../slideLayouts/slideLayout3.xml"/><Relationship Id="rId6" Type="http://schemas.openxmlformats.org/officeDocument/2006/relationships/tags" Target="../tags/tag800.xml"/><Relationship Id="rId5" Type="http://schemas.openxmlformats.org/officeDocument/2006/relationships/tags" Target="../tags/tag799.xml"/><Relationship Id="rId4" Type="http://schemas.openxmlformats.org/officeDocument/2006/relationships/image" Target="../media/image20.jpeg"/><Relationship Id="rId3" Type="http://schemas.openxmlformats.org/officeDocument/2006/relationships/tags" Target="../tags/tag798.xml"/><Relationship Id="rId2" Type="http://schemas.openxmlformats.org/officeDocument/2006/relationships/tags" Target="../tags/tag797.xml"/><Relationship Id="rId1" Type="http://schemas.openxmlformats.org/officeDocument/2006/relationships/tags" Target="../tags/tag796.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3.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slides/_rels/slide150.xml.rels><?xml version="1.0" encoding="UTF-8" standalone="yes"?>
<Relationships xmlns="http://schemas.openxmlformats.org/package/2006/relationships"><Relationship Id="rId9" Type="http://schemas.openxmlformats.org/officeDocument/2006/relationships/notesSlide" Target="../notesSlides/notesSlide150.xml"/><Relationship Id="rId8" Type="http://schemas.openxmlformats.org/officeDocument/2006/relationships/slideLayout" Target="../slideLayouts/slideLayout3.xml"/><Relationship Id="rId7" Type="http://schemas.openxmlformats.org/officeDocument/2006/relationships/tags" Target="../tags/tag805.xml"/><Relationship Id="rId6" Type="http://schemas.openxmlformats.org/officeDocument/2006/relationships/image" Target="../media/image129.png"/><Relationship Id="rId5" Type="http://schemas.openxmlformats.org/officeDocument/2006/relationships/tags" Target="../tags/tag804.xml"/><Relationship Id="rId4" Type="http://schemas.openxmlformats.org/officeDocument/2006/relationships/image" Target="../media/image20.jpeg"/><Relationship Id="rId3" Type="http://schemas.openxmlformats.org/officeDocument/2006/relationships/tags" Target="../tags/tag803.xml"/><Relationship Id="rId2" Type="http://schemas.openxmlformats.org/officeDocument/2006/relationships/tags" Target="../tags/tag802.xml"/><Relationship Id="rId1" Type="http://schemas.openxmlformats.org/officeDocument/2006/relationships/tags" Target="../tags/tag801.xml"/></Relationships>
</file>

<file path=ppt/slides/_rels/slide15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810.xml"/><Relationship Id="rId7" Type="http://schemas.openxmlformats.org/officeDocument/2006/relationships/image" Target="../media/image131.png"/><Relationship Id="rId6" Type="http://schemas.openxmlformats.org/officeDocument/2006/relationships/image" Target="../media/image130.png"/><Relationship Id="rId5" Type="http://schemas.openxmlformats.org/officeDocument/2006/relationships/tags" Target="../tags/tag809.xml"/><Relationship Id="rId4" Type="http://schemas.openxmlformats.org/officeDocument/2006/relationships/image" Target="../media/image20.jpeg"/><Relationship Id="rId3" Type="http://schemas.openxmlformats.org/officeDocument/2006/relationships/tags" Target="../tags/tag808.xml"/><Relationship Id="rId2" Type="http://schemas.openxmlformats.org/officeDocument/2006/relationships/tags" Target="../tags/tag807.xml"/><Relationship Id="rId10" Type="http://schemas.openxmlformats.org/officeDocument/2006/relationships/notesSlide" Target="../notesSlides/notesSlide151.xml"/><Relationship Id="rId1" Type="http://schemas.openxmlformats.org/officeDocument/2006/relationships/tags" Target="../tags/tag806.xml"/></Relationships>
</file>

<file path=ppt/slides/_rels/slide152.xml.rels><?xml version="1.0" encoding="UTF-8" standalone="yes"?>
<Relationships xmlns="http://schemas.openxmlformats.org/package/2006/relationships"><Relationship Id="rId9" Type="http://schemas.openxmlformats.org/officeDocument/2006/relationships/notesSlide" Target="../notesSlides/notesSlide152.xml"/><Relationship Id="rId8" Type="http://schemas.openxmlformats.org/officeDocument/2006/relationships/slideLayout" Target="../slideLayouts/slideLayout3.xml"/><Relationship Id="rId7" Type="http://schemas.openxmlformats.org/officeDocument/2006/relationships/tags" Target="../tags/tag81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20.jpeg"/><Relationship Id="rId3" Type="http://schemas.openxmlformats.org/officeDocument/2006/relationships/tags" Target="../tags/tag813.xml"/><Relationship Id="rId2" Type="http://schemas.openxmlformats.org/officeDocument/2006/relationships/tags" Target="../tags/tag812.xml"/><Relationship Id="rId1" Type="http://schemas.openxmlformats.org/officeDocument/2006/relationships/tags" Target="../tags/tag811.xml"/></Relationships>
</file>

<file path=ppt/slides/_rels/slide15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819.xml"/><Relationship Id="rId7" Type="http://schemas.openxmlformats.org/officeDocument/2006/relationships/image" Target="../media/image135.png"/><Relationship Id="rId6" Type="http://schemas.openxmlformats.org/officeDocument/2006/relationships/image" Target="../media/image134.png"/><Relationship Id="rId5" Type="http://schemas.openxmlformats.org/officeDocument/2006/relationships/tags" Target="../tags/tag818.xml"/><Relationship Id="rId4" Type="http://schemas.openxmlformats.org/officeDocument/2006/relationships/image" Target="../media/image20.jpeg"/><Relationship Id="rId3" Type="http://schemas.openxmlformats.org/officeDocument/2006/relationships/tags" Target="../tags/tag817.xml"/><Relationship Id="rId2" Type="http://schemas.openxmlformats.org/officeDocument/2006/relationships/tags" Target="../tags/tag816.xml"/><Relationship Id="rId10" Type="http://schemas.openxmlformats.org/officeDocument/2006/relationships/notesSlide" Target="../notesSlides/notesSlide153.xml"/><Relationship Id="rId1" Type="http://schemas.openxmlformats.org/officeDocument/2006/relationships/tags" Target="../tags/tag815.xml"/></Relationships>
</file>

<file path=ppt/slides/_rels/slide154.xml.rels><?xml version="1.0" encoding="UTF-8" standalone="yes"?>
<Relationships xmlns="http://schemas.openxmlformats.org/package/2006/relationships"><Relationship Id="rId8" Type="http://schemas.openxmlformats.org/officeDocument/2006/relationships/notesSlide" Target="../notesSlides/notesSlide154.xml"/><Relationship Id="rId7" Type="http://schemas.openxmlformats.org/officeDocument/2006/relationships/slideLayout" Target="../slideLayouts/slideLayout3.xml"/><Relationship Id="rId6" Type="http://schemas.openxmlformats.org/officeDocument/2006/relationships/tags" Target="../tags/tag824.xml"/><Relationship Id="rId5" Type="http://schemas.openxmlformats.org/officeDocument/2006/relationships/tags" Target="../tags/tag823.xml"/><Relationship Id="rId4" Type="http://schemas.openxmlformats.org/officeDocument/2006/relationships/image" Target="../media/image20.jpeg"/><Relationship Id="rId3" Type="http://schemas.openxmlformats.org/officeDocument/2006/relationships/tags" Target="../tags/tag822.xml"/><Relationship Id="rId2" Type="http://schemas.openxmlformats.org/officeDocument/2006/relationships/tags" Target="../tags/tag821.xml"/><Relationship Id="rId1" Type="http://schemas.openxmlformats.org/officeDocument/2006/relationships/tags" Target="../tags/tag820.xml"/></Relationships>
</file>

<file path=ppt/slides/_rels/slide15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829.xml"/><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tags" Target="../tags/tag828.xml"/><Relationship Id="rId4" Type="http://schemas.openxmlformats.org/officeDocument/2006/relationships/image" Target="../media/image20.jpeg"/><Relationship Id="rId3" Type="http://schemas.openxmlformats.org/officeDocument/2006/relationships/tags" Target="../tags/tag827.xml"/><Relationship Id="rId2" Type="http://schemas.openxmlformats.org/officeDocument/2006/relationships/tags" Target="../tags/tag826.xml"/><Relationship Id="rId10" Type="http://schemas.openxmlformats.org/officeDocument/2006/relationships/notesSlide" Target="../notesSlides/notesSlide155.xml"/><Relationship Id="rId1" Type="http://schemas.openxmlformats.org/officeDocument/2006/relationships/tags" Target="../tags/tag825.xml"/></Relationships>
</file>

<file path=ppt/slides/_rels/slide15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834.xml"/><Relationship Id="rId7" Type="http://schemas.openxmlformats.org/officeDocument/2006/relationships/image" Target="../media/image139.png"/><Relationship Id="rId6" Type="http://schemas.openxmlformats.org/officeDocument/2006/relationships/image" Target="../media/image138.png"/><Relationship Id="rId5" Type="http://schemas.openxmlformats.org/officeDocument/2006/relationships/tags" Target="../tags/tag833.xml"/><Relationship Id="rId4" Type="http://schemas.openxmlformats.org/officeDocument/2006/relationships/image" Target="../media/image20.jpeg"/><Relationship Id="rId3" Type="http://schemas.openxmlformats.org/officeDocument/2006/relationships/tags" Target="../tags/tag832.xml"/><Relationship Id="rId2" Type="http://schemas.openxmlformats.org/officeDocument/2006/relationships/tags" Target="../tags/tag831.xml"/><Relationship Id="rId10" Type="http://schemas.openxmlformats.org/officeDocument/2006/relationships/notesSlide" Target="../notesSlides/notesSlide156.xml"/><Relationship Id="rId1" Type="http://schemas.openxmlformats.org/officeDocument/2006/relationships/tags" Target="../tags/tag830.xml"/></Relationships>
</file>

<file path=ppt/slides/_rels/slide157.xml.rels><?xml version="1.0" encoding="UTF-8" standalone="yes"?>
<Relationships xmlns="http://schemas.openxmlformats.org/package/2006/relationships"><Relationship Id="rId8" Type="http://schemas.openxmlformats.org/officeDocument/2006/relationships/notesSlide" Target="../notesSlides/notesSlide157.xml"/><Relationship Id="rId7" Type="http://schemas.openxmlformats.org/officeDocument/2006/relationships/slideLayout" Target="../slideLayouts/slideLayout3.xml"/><Relationship Id="rId6" Type="http://schemas.openxmlformats.org/officeDocument/2006/relationships/tags" Target="../tags/tag839.xml"/><Relationship Id="rId5" Type="http://schemas.openxmlformats.org/officeDocument/2006/relationships/tags" Target="../tags/tag838.xml"/><Relationship Id="rId4" Type="http://schemas.openxmlformats.org/officeDocument/2006/relationships/image" Target="../media/image20.jpeg"/><Relationship Id="rId3" Type="http://schemas.openxmlformats.org/officeDocument/2006/relationships/tags" Target="../tags/tag837.xml"/><Relationship Id="rId2" Type="http://schemas.openxmlformats.org/officeDocument/2006/relationships/tags" Target="../tags/tag836.xml"/><Relationship Id="rId1" Type="http://schemas.openxmlformats.org/officeDocument/2006/relationships/tags" Target="../tags/tag835.xml"/></Relationships>
</file>

<file path=ppt/slides/_rels/slide158.xml.rels><?xml version="1.0" encoding="UTF-8" standalone="yes"?>
<Relationships xmlns="http://schemas.openxmlformats.org/package/2006/relationships"><Relationship Id="rId8" Type="http://schemas.openxmlformats.org/officeDocument/2006/relationships/notesSlide" Target="../notesSlides/notesSlide158.xml"/><Relationship Id="rId7" Type="http://schemas.openxmlformats.org/officeDocument/2006/relationships/slideLayout" Target="../slideLayouts/slideLayout3.xml"/><Relationship Id="rId6" Type="http://schemas.openxmlformats.org/officeDocument/2006/relationships/tags" Target="../tags/tag844.xml"/><Relationship Id="rId5" Type="http://schemas.openxmlformats.org/officeDocument/2006/relationships/tags" Target="../tags/tag843.xml"/><Relationship Id="rId4" Type="http://schemas.openxmlformats.org/officeDocument/2006/relationships/image" Target="../media/image20.jpeg"/><Relationship Id="rId3" Type="http://schemas.openxmlformats.org/officeDocument/2006/relationships/tags" Target="../tags/tag842.xml"/><Relationship Id="rId2" Type="http://schemas.openxmlformats.org/officeDocument/2006/relationships/tags" Target="../tags/tag841.xml"/><Relationship Id="rId1" Type="http://schemas.openxmlformats.org/officeDocument/2006/relationships/tags" Target="../tags/tag840.xml"/></Relationships>
</file>

<file path=ppt/slides/_rels/slide159.xml.rels><?xml version="1.0" encoding="UTF-8" standalone="yes"?>
<Relationships xmlns="http://schemas.openxmlformats.org/package/2006/relationships"><Relationship Id="rId8" Type="http://schemas.openxmlformats.org/officeDocument/2006/relationships/notesSlide" Target="../notesSlides/notesSlide159.xml"/><Relationship Id="rId7" Type="http://schemas.openxmlformats.org/officeDocument/2006/relationships/slideLayout" Target="../slideLayouts/slideLayout3.xml"/><Relationship Id="rId6" Type="http://schemas.openxmlformats.org/officeDocument/2006/relationships/tags" Target="../tags/tag849.xml"/><Relationship Id="rId5" Type="http://schemas.openxmlformats.org/officeDocument/2006/relationships/tags" Target="../tags/tag848.xml"/><Relationship Id="rId4" Type="http://schemas.openxmlformats.org/officeDocument/2006/relationships/image" Target="../media/image20.jpeg"/><Relationship Id="rId3" Type="http://schemas.openxmlformats.org/officeDocument/2006/relationships/tags" Target="../tags/tag847.xml"/><Relationship Id="rId2" Type="http://schemas.openxmlformats.org/officeDocument/2006/relationships/tags" Target="../tags/tag846.xml"/><Relationship Id="rId1" Type="http://schemas.openxmlformats.org/officeDocument/2006/relationships/tags" Target="../tags/tag845.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tags" Target="../tags/tag42.xml"/><Relationship Id="rId1" Type="http://schemas.openxmlformats.org/officeDocument/2006/relationships/tags" Target="../tags/tag41.xml"/></Relationships>
</file>

<file path=ppt/slides/_rels/slide160.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20.jpeg"/><Relationship Id="rId3" Type="http://schemas.openxmlformats.org/officeDocument/2006/relationships/tags" Target="../tags/tag852.xml"/><Relationship Id="rId2" Type="http://schemas.openxmlformats.org/officeDocument/2006/relationships/tags" Target="../tags/tag851.xml"/><Relationship Id="rId12" Type="http://schemas.openxmlformats.org/officeDocument/2006/relationships/notesSlide" Target="../notesSlides/notesSlide160.xml"/><Relationship Id="rId11" Type="http://schemas.openxmlformats.org/officeDocument/2006/relationships/slideLayout" Target="../slideLayouts/slideLayout3.xml"/><Relationship Id="rId10" Type="http://schemas.openxmlformats.org/officeDocument/2006/relationships/tags" Target="../tags/tag853.xml"/><Relationship Id="rId1" Type="http://schemas.openxmlformats.org/officeDocument/2006/relationships/tags" Target="../tags/tag850.xml"/></Relationships>
</file>

<file path=ppt/slides/_rels/slide161.xml.rels><?xml version="1.0" encoding="UTF-8" standalone="yes"?>
<Relationships xmlns="http://schemas.openxmlformats.org/package/2006/relationships"><Relationship Id="rId9" Type="http://schemas.openxmlformats.org/officeDocument/2006/relationships/tags" Target="../tags/tag857.xml"/><Relationship Id="rId8" Type="http://schemas.openxmlformats.org/officeDocument/2006/relationships/image" Target="../media/image148.png"/><Relationship Id="rId7" Type="http://schemas.openxmlformats.org/officeDocument/2006/relationships/image" Target="../media/image147.png"/><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20.jpeg"/><Relationship Id="rId3" Type="http://schemas.openxmlformats.org/officeDocument/2006/relationships/tags" Target="../tags/tag856.xml"/><Relationship Id="rId2" Type="http://schemas.openxmlformats.org/officeDocument/2006/relationships/tags" Target="../tags/tag855.xml"/><Relationship Id="rId11" Type="http://schemas.openxmlformats.org/officeDocument/2006/relationships/notesSlide" Target="../notesSlides/notesSlide161.xml"/><Relationship Id="rId10" Type="http://schemas.openxmlformats.org/officeDocument/2006/relationships/slideLayout" Target="../slideLayouts/slideLayout3.xml"/><Relationship Id="rId1" Type="http://schemas.openxmlformats.org/officeDocument/2006/relationships/tags" Target="../tags/tag854.xml"/></Relationships>
</file>

<file path=ppt/slides/_rels/slide162.xml.rels><?xml version="1.0" encoding="UTF-8" standalone="yes"?>
<Relationships xmlns="http://schemas.openxmlformats.org/package/2006/relationships"><Relationship Id="rId9" Type="http://schemas.openxmlformats.org/officeDocument/2006/relationships/vmlDrawing" Target="../drawings/vmlDrawing36.vml"/><Relationship Id="rId8" Type="http://schemas.openxmlformats.org/officeDocument/2006/relationships/slideLayout" Target="../slideLayouts/slideLayout3.xml"/><Relationship Id="rId7" Type="http://schemas.openxmlformats.org/officeDocument/2006/relationships/tags" Target="../tags/tag861.xml"/><Relationship Id="rId6" Type="http://schemas.openxmlformats.org/officeDocument/2006/relationships/image" Target="../media/image149.wmf"/><Relationship Id="rId5" Type="http://schemas.openxmlformats.org/officeDocument/2006/relationships/oleObject" Target="../embeddings/oleObject55.bin"/><Relationship Id="rId4" Type="http://schemas.openxmlformats.org/officeDocument/2006/relationships/image" Target="../media/image20.jpeg"/><Relationship Id="rId3" Type="http://schemas.openxmlformats.org/officeDocument/2006/relationships/tags" Target="../tags/tag860.xml"/><Relationship Id="rId2" Type="http://schemas.openxmlformats.org/officeDocument/2006/relationships/tags" Target="../tags/tag859.xml"/><Relationship Id="rId10" Type="http://schemas.openxmlformats.org/officeDocument/2006/relationships/notesSlide" Target="../notesSlides/notesSlide162.xml"/><Relationship Id="rId1" Type="http://schemas.openxmlformats.org/officeDocument/2006/relationships/tags" Target="../tags/tag858.xml"/></Relationships>
</file>

<file path=ppt/slides/_rels/slide163.xml.rels><?xml version="1.0" encoding="UTF-8" standalone="yes"?>
<Relationships xmlns="http://schemas.openxmlformats.org/package/2006/relationships"><Relationship Id="rId8" Type="http://schemas.openxmlformats.org/officeDocument/2006/relationships/notesSlide" Target="../notesSlides/notesSlide163.xml"/><Relationship Id="rId7" Type="http://schemas.openxmlformats.org/officeDocument/2006/relationships/slideLayout" Target="../slideLayouts/slideLayout3.xml"/><Relationship Id="rId6" Type="http://schemas.openxmlformats.org/officeDocument/2006/relationships/tags" Target="../tags/tag865.xml"/><Relationship Id="rId5" Type="http://schemas.openxmlformats.org/officeDocument/2006/relationships/image" Target="../media/image150.png"/><Relationship Id="rId4" Type="http://schemas.openxmlformats.org/officeDocument/2006/relationships/image" Target="../media/image20.jpeg"/><Relationship Id="rId3" Type="http://schemas.openxmlformats.org/officeDocument/2006/relationships/tags" Target="../tags/tag864.xml"/><Relationship Id="rId2" Type="http://schemas.openxmlformats.org/officeDocument/2006/relationships/tags" Target="../tags/tag863.xml"/><Relationship Id="rId1" Type="http://schemas.openxmlformats.org/officeDocument/2006/relationships/tags" Target="../tags/tag862.xml"/></Relationships>
</file>

<file path=ppt/slides/_rels/slide164.xml.rels><?xml version="1.0" encoding="UTF-8" standalone="yes"?>
<Relationships xmlns="http://schemas.openxmlformats.org/package/2006/relationships"><Relationship Id="rId8" Type="http://schemas.openxmlformats.org/officeDocument/2006/relationships/notesSlide" Target="../notesSlides/notesSlide164.xml"/><Relationship Id="rId7" Type="http://schemas.openxmlformats.org/officeDocument/2006/relationships/slideLayout" Target="../slideLayouts/slideLayout3.xml"/><Relationship Id="rId6" Type="http://schemas.openxmlformats.org/officeDocument/2006/relationships/tags" Target="../tags/tag870.xml"/><Relationship Id="rId5" Type="http://schemas.openxmlformats.org/officeDocument/2006/relationships/tags" Target="../tags/tag869.xml"/><Relationship Id="rId4" Type="http://schemas.openxmlformats.org/officeDocument/2006/relationships/image" Target="../media/image20.jpeg"/><Relationship Id="rId3" Type="http://schemas.openxmlformats.org/officeDocument/2006/relationships/tags" Target="../tags/tag868.xml"/><Relationship Id="rId2" Type="http://schemas.openxmlformats.org/officeDocument/2006/relationships/tags" Target="../tags/tag867.xml"/><Relationship Id="rId1" Type="http://schemas.openxmlformats.org/officeDocument/2006/relationships/tags" Target="../tags/tag866.xml"/></Relationships>
</file>

<file path=ppt/slides/_rels/slide165.xml.rels><?xml version="1.0" encoding="UTF-8" standalone="yes"?>
<Relationships xmlns="http://schemas.openxmlformats.org/package/2006/relationships"><Relationship Id="rId8" Type="http://schemas.openxmlformats.org/officeDocument/2006/relationships/notesSlide" Target="../notesSlides/notesSlide165.xml"/><Relationship Id="rId7" Type="http://schemas.openxmlformats.org/officeDocument/2006/relationships/slideLayout" Target="../slideLayouts/slideLayout3.xml"/><Relationship Id="rId6" Type="http://schemas.openxmlformats.org/officeDocument/2006/relationships/tags" Target="../tags/tag875.xml"/><Relationship Id="rId5" Type="http://schemas.openxmlformats.org/officeDocument/2006/relationships/tags" Target="../tags/tag874.xml"/><Relationship Id="rId4" Type="http://schemas.openxmlformats.org/officeDocument/2006/relationships/image" Target="../media/image20.jpeg"/><Relationship Id="rId3" Type="http://schemas.openxmlformats.org/officeDocument/2006/relationships/tags" Target="../tags/tag873.xml"/><Relationship Id="rId2" Type="http://schemas.openxmlformats.org/officeDocument/2006/relationships/tags" Target="../tags/tag872.xml"/><Relationship Id="rId1" Type="http://schemas.openxmlformats.org/officeDocument/2006/relationships/tags" Target="../tags/tag871.xml"/></Relationships>
</file>

<file path=ppt/slides/_rels/slide166.xml.rels><?xml version="1.0" encoding="UTF-8" standalone="yes"?>
<Relationships xmlns="http://schemas.openxmlformats.org/package/2006/relationships"><Relationship Id="rId8" Type="http://schemas.openxmlformats.org/officeDocument/2006/relationships/notesSlide" Target="../notesSlides/notesSlide166.xml"/><Relationship Id="rId7" Type="http://schemas.openxmlformats.org/officeDocument/2006/relationships/slideLayout" Target="../slideLayouts/slideLayout3.x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image" Target="../media/image20.jpeg"/><Relationship Id="rId3" Type="http://schemas.openxmlformats.org/officeDocument/2006/relationships/tags" Target="../tags/tag878.xml"/><Relationship Id="rId2" Type="http://schemas.openxmlformats.org/officeDocument/2006/relationships/tags" Target="../tags/tag877.xml"/><Relationship Id="rId1" Type="http://schemas.openxmlformats.org/officeDocument/2006/relationships/tags" Target="../tags/tag876.xml"/></Relationships>
</file>

<file path=ppt/slides/_rels/slide167.xml.rels><?xml version="1.0" encoding="UTF-8" standalone="yes"?>
<Relationships xmlns="http://schemas.openxmlformats.org/package/2006/relationships"><Relationship Id="rId8" Type="http://schemas.openxmlformats.org/officeDocument/2006/relationships/notesSlide" Target="../notesSlides/notesSlide167.xml"/><Relationship Id="rId7" Type="http://schemas.openxmlformats.org/officeDocument/2006/relationships/slideLayout" Target="../slideLayouts/slideLayout3.xml"/><Relationship Id="rId6" Type="http://schemas.openxmlformats.org/officeDocument/2006/relationships/tags" Target="../tags/tag885.xml"/><Relationship Id="rId5" Type="http://schemas.openxmlformats.org/officeDocument/2006/relationships/tags" Target="../tags/tag884.xml"/><Relationship Id="rId4" Type="http://schemas.openxmlformats.org/officeDocument/2006/relationships/image" Target="../media/image20.jpeg"/><Relationship Id="rId3" Type="http://schemas.openxmlformats.org/officeDocument/2006/relationships/tags" Target="../tags/tag883.xml"/><Relationship Id="rId2" Type="http://schemas.openxmlformats.org/officeDocument/2006/relationships/tags" Target="../tags/tag882.xml"/><Relationship Id="rId1" Type="http://schemas.openxmlformats.org/officeDocument/2006/relationships/tags" Target="../tags/tag881.xml"/></Relationships>
</file>

<file path=ppt/slides/_rels/slide168.xml.rels><?xml version="1.0" encoding="UTF-8" standalone="yes"?>
<Relationships xmlns="http://schemas.openxmlformats.org/package/2006/relationships"><Relationship Id="rId8" Type="http://schemas.openxmlformats.org/officeDocument/2006/relationships/notesSlide" Target="../notesSlides/notesSlide168.xml"/><Relationship Id="rId7" Type="http://schemas.openxmlformats.org/officeDocument/2006/relationships/slideLayout" Target="../slideLayouts/slideLayout3.xml"/><Relationship Id="rId6" Type="http://schemas.openxmlformats.org/officeDocument/2006/relationships/tags" Target="../tags/tag890.xml"/><Relationship Id="rId5" Type="http://schemas.openxmlformats.org/officeDocument/2006/relationships/tags" Target="../tags/tag889.xml"/><Relationship Id="rId4" Type="http://schemas.openxmlformats.org/officeDocument/2006/relationships/image" Target="../media/image20.jpeg"/><Relationship Id="rId3" Type="http://schemas.openxmlformats.org/officeDocument/2006/relationships/tags" Target="../tags/tag888.xml"/><Relationship Id="rId2" Type="http://schemas.openxmlformats.org/officeDocument/2006/relationships/tags" Target="../tags/tag887.xml"/><Relationship Id="rId1" Type="http://schemas.openxmlformats.org/officeDocument/2006/relationships/tags" Target="../tags/tag886.xml"/></Relationships>
</file>

<file path=ppt/slides/_rels/slide169.xml.rels><?xml version="1.0" encoding="UTF-8" standalone="yes"?>
<Relationships xmlns="http://schemas.openxmlformats.org/package/2006/relationships"><Relationship Id="rId8" Type="http://schemas.openxmlformats.org/officeDocument/2006/relationships/notesSlide" Target="../notesSlides/notesSlide169.xml"/><Relationship Id="rId7" Type="http://schemas.openxmlformats.org/officeDocument/2006/relationships/slideLayout" Target="../slideLayouts/slideLayout3.xml"/><Relationship Id="rId6" Type="http://schemas.openxmlformats.org/officeDocument/2006/relationships/tags" Target="../tags/tag895.xml"/><Relationship Id="rId5" Type="http://schemas.openxmlformats.org/officeDocument/2006/relationships/tags" Target="../tags/tag894.xml"/><Relationship Id="rId4" Type="http://schemas.openxmlformats.org/officeDocument/2006/relationships/image" Target="../media/image20.jpeg"/><Relationship Id="rId3" Type="http://schemas.openxmlformats.org/officeDocument/2006/relationships/tags" Target="../tags/tag893.xml"/><Relationship Id="rId2" Type="http://schemas.openxmlformats.org/officeDocument/2006/relationships/tags" Target="../tags/tag892.xml"/><Relationship Id="rId1" Type="http://schemas.openxmlformats.org/officeDocument/2006/relationships/tags" Target="../tags/tag89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70.xml.rels><?xml version="1.0" encoding="UTF-8" standalone="yes"?>
<Relationships xmlns="http://schemas.openxmlformats.org/package/2006/relationships"><Relationship Id="rId8" Type="http://schemas.openxmlformats.org/officeDocument/2006/relationships/notesSlide" Target="../notesSlides/notesSlide170.xml"/><Relationship Id="rId7" Type="http://schemas.openxmlformats.org/officeDocument/2006/relationships/slideLayout" Target="../slideLayouts/slideLayout3.x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image" Target="../media/image20.jpeg"/><Relationship Id="rId3" Type="http://schemas.openxmlformats.org/officeDocument/2006/relationships/tags" Target="../tags/tag898.xml"/><Relationship Id="rId2" Type="http://schemas.openxmlformats.org/officeDocument/2006/relationships/tags" Target="../tags/tag897.xml"/><Relationship Id="rId1" Type="http://schemas.openxmlformats.org/officeDocument/2006/relationships/tags" Target="../tags/tag896.xml"/></Relationships>
</file>

<file path=ppt/slides/_rels/slide171.xml.rels><?xml version="1.0" encoding="UTF-8" standalone="yes"?>
<Relationships xmlns="http://schemas.openxmlformats.org/package/2006/relationships"><Relationship Id="rId8" Type="http://schemas.openxmlformats.org/officeDocument/2006/relationships/notesSlide" Target="../notesSlides/notesSlide171.xml"/><Relationship Id="rId7" Type="http://schemas.openxmlformats.org/officeDocument/2006/relationships/slideLayout" Target="../slideLayouts/slideLayout3.xml"/><Relationship Id="rId6" Type="http://schemas.openxmlformats.org/officeDocument/2006/relationships/tags" Target="../tags/tag905.xml"/><Relationship Id="rId5" Type="http://schemas.openxmlformats.org/officeDocument/2006/relationships/tags" Target="../tags/tag904.xml"/><Relationship Id="rId4" Type="http://schemas.openxmlformats.org/officeDocument/2006/relationships/image" Target="../media/image20.jpeg"/><Relationship Id="rId3" Type="http://schemas.openxmlformats.org/officeDocument/2006/relationships/tags" Target="../tags/tag903.xml"/><Relationship Id="rId2" Type="http://schemas.openxmlformats.org/officeDocument/2006/relationships/tags" Target="../tags/tag902.xml"/><Relationship Id="rId1" Type="http://schemas.openxmlformats.org/officeDocument/2006/relationships/tags" Target="../tags/tag90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tags" Target="../tags/tag47.xml"/><Relationship Id="rId1" Type="http://schemas.openxmlformats.org/officeDocument/2006/relationships/tags" Target="../tags/tag46.xml"/></Relationships>
</file>

<file path=ppt/slides/_rels/slide19.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image" Target="../media/image20.jpeg"/><Relationship Id="rId3" Type="http://schemas.openxmlformats.org/officeDocument/2006/relationships/tags" Target="../tags/tag50.xml"/><Relationship Id="rId2" Type="http://schemas.openxmlformats.org/officeDocument/2006/relationships/tags" Target="../tags/tag49.xml"/><Relationship Id="rId11" Type="http://schemas.openxmlformats.org/officeDocument/2006/relationships/notesSlide" Target="../notesSlides/notesSlide19.xml"/><Relationship Id="rId10" Type="http://schemas.openxmlformats.org/officeDocument/2006/relationships/slideLayout" Target="../slideLayouts/slideLayout3.xml"/><Relationship Id="rId1" Type="http://schemas.openxmlformats.org/officeDocument/2006/relationships/tags" Target="../tags/tag48.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1" Type="http://schemas.openxmlformats.org/officeDocument/2006/relationships/notesSlide" Target="../notesSlides/notesSlide20.xml"/><Relationship Id="rId10" Type="http://schemas.openxmlformats.org/officeDocument/2006/relationships/slideLayout" Target="../slideLayouts/slideLayout3.xml"/><Relationship Id="rId1" Type="http://schemas.openxmlformats.org/officeDocument/2006/relationships/tags" Target="../tags/tag56.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3.xml"/><Relationship Id="rId4" Type="http://schemas.openxmlformats.org/officeDocument/2006/relationships/image" Target="../media/image32.svg"/><Relationship Id="rId3" Type="http://schemas.openxmlformats.org/officeDocument/2006/relationships/image" Target="../media/image31.png"/><Relationship Id="rId2" Type="http://schemas.openxmlformats.org/officeDocument/2006/relationships/tags" Target="../tags/tag70.xml"/><Relationship Id="rId1" Type="http://schemas.openxmlformats.org/officeDocument/2006/relationships/tags" Target="../tags/tag6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tags" Target="../tags/tag72.xml"/><Relationship Id="rId1" Type="http://schemas.openxmlformats.org/officeDocument/2006/relationships/tags" Target="../tags/tag71.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tags" Target="../tags/tag77.xml"/><Relationship Id="rId1" Type="http://schemas.openxmlformats.org/officeDocument/2006/relationships/tags" Target="../tags/tag76.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3.xml"/><Relationship Id="rId5" Type="http://schemas.openxmlformats.org/officeDocument/2006/relationships/image" Target="../media/image32.svg"/><Relationship Id="rId4" Type="http://schemas.openxmlformats.org/officeDocument/2006/relationships/image" Target="../media/image31.png"/><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tags" Target="../tags/tag81.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3.xml"/><Relationship Id="rId4" Type="http://schemas.openxmlformats.org/officeDocument/2006/relationships/image" Target="../media/image35.svg"/><Relationship Id="rId3" Type="http://schemas.openxmlformats.org/officeDocument/2006/relationships/image" Target="../media/image34.png"/><Relationship Id="rId2" Type="http://schemas.openxmlformats.org/officeDocument/2006/relationships/tags" Target="../tags/tag83.xml"/><Relationship Id="rId1" Type="http://schemas.openxmlformats.org/officeDocument/2006/relationships/tags" Target="../tags/tag8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image" Target="../media/image20.jpeg"/><Relationship Id="rId3" Type="http://schemas.openxmlformats.org/officeDocument/2006/relationships/tags" Target="../tags/tag86.xml"/><Relationship Id="rId2" Type="http://schemas.openxmlformats.org/officeDocument/2006/relationships/tags" Target="../tags/tag85.xml"/><Relationship Id="rId11" Type="http://schemas.openxmlformats.org/officeDocument/2006/relationships/notesSlide" Target="../notesSlides/notesSlide30.xml"/><Relationship Id="rId10" Type="http://schemas.openxmlformats.org/officeDocument/2006/relationships/slideLayout" Target="../slideLayouts/slideLayout3.xml"/><Relationship Id="rId1" Type="http://schemas.openxmlformats.org/officeDocument/2006/relationships/tags" Target="../tags/tag84.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3.xml"/><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tags" Target="../tags/tag9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tags" Target="../tags/tag93.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3.xml"/><Relationship Id="rId5" Type="http://schemas.openxmlformats.org/officeDocument/2006/relationships/image" Target="../media/image32.svg"/><Relationship Id="rId4" Type="http://schemas.openxmlformats.org/officeDocument/2006/relationships/image" Target="../media/image31.png"/><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tags" Target="../tags/tag103.xml"/><Relationship Id="rId1" Type="http://schemas.openxmlformats.org/officeDocument/2006/relationships/tags" Target="../tags/tag10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tags" Target="../tags/tag105.xml"/><Relationship Id="rId1" Type="http://schemas.openxmlformats.org/officeDocument/2006/relationships/tags" Target="../tags/tag104.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image" Target="../media/image42.png"/><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media/image20.jpeg"/><Relationship Id="rId3" Type="http://schemas.openxmlformats.org/officeDocument/2006/relationships/tags" Target="../tags/tag11.xml"/><Relationship Id="rId2" Type="http://schemas.openxmlformats.org/officeDocument/2006/relationships/tags" Target="../tags/tag10.xml"/><Relationship Id="rId11" Type="http://schemas.openxmlformats.org/officeDocument/2006/relationships/notesSlide" Target="../notesSlides/notesSlide4.xml"/><Relationship Id="rId10" Type="http://schemas.openxmlformats.org/officeDocument/2006/relationships/slideLayout" Target="../slideLayouts/slideLayout3.xml"/><Relationship Id="rId1" Type="http://schemas.openxmlformats.org/officeDocument/2006/relationships/tags" Target="../tags/tag9.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3.xml"/><Relationship Id="rId4" Type="http://schemas.openxmlformats.org/officeDocument/2006/relationships/image" Target="../media/image43.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3.xml"/><Relationship Id="rId4" Type="http://schemas.openxmlformats.org/officeDocument/2006/relationships/image" Target="../media/image45.svg"/><Relationship Id="rId3" Type="http://schemas.openxmlformats.org/officeDocument/2006/relationships/image" Target="../media/image44.png"/><Relationship Id="rId2" Type="http://schemas.openxmlformats.org/officeDocument/2006/relationships/tags" Target="../tags/tag111.xml"/><Relationship Id="rId1" Type="http://schemas.openxmlformats.org/officeDocument/2006/relationships/tags" Target="../tags/tag110.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3.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3.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3.xml"/><Relationship Id="rId4" Type="http://schemas.openxmlformats.org/officeDocument/2006/relationships/image" Target="../media/image55.svg"/><Relationship Id="rId3" Type="http://schemas.openxmlformats.org/officeDocument/2006/relationships/image" Target="../media/image54.png"/><Relationship Id="rId2" Type="http://schemas.openxmlformats.org/officeDocument/2006/relationships/tags" Target="../tags/tag117.xml"/><Relationship Id="rId1" Type="http://schemas.openxmlformats.org/officeDocument/2006/relationships/tags" Target="../tags/tag116.xml"/></Relationships>
</file>

<file path=ppt/slides/_rels/slide45.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image" Target="../media/image20.jpeg"/><Relationship Id="rId3" Type="http://schemas.openxmlformats.org/officeDocument/2006/relationships/tags" Target="../tags/tag120.xml"/><Relationship Id="rId2" Type="http://schemas.openxmlformats.org/officeDocument/2006/relationships/tags" Target="../tags/tag119.xml"/><Relationship Id="rId11" Type="http://schemas.openxmlformats.org/officeDocument/2006/relationships/notesSlide" Target="../notesSlides/notesSlide45.xml"/><Relationship Id="rId10" Type="http://schemas.openxmlformats.org/officeDocument/2006/relationships/slideLayout" Target="../slideLayouts/slideLayout3.xml"/><Relationship Id="rId1" Type="http://schemas.openxmlformats.org/officeDocument/2006/relationships/tags" Target="../tags/tag118.xml"/></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3.xml"/><Relationship Id="rId6" Type="http://schemas.openxmlformats.org/officeDocument/2006/relationships/tags" Target="../tags/tag130.xml"/><Relationship Id="rId5" Type="http://schemas.openxmlformats.org/officeDocument/2006/relationships/image" Target="../media/image20.jpeg"/><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47.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20.jpeg"/><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1" Type="http://schemas.openxmlformats.org/officeDocument/2006/relationships/notesSlide" Target="../notesSlides/notesSlide47.xml"/><Relationship Id="rId10" Type="http://schemas.openxmlformats.org/officeDocument/2006/relationships/slideLayout" Target="../slideLayouts/slideLayout3.xml"/><Relationship Id="rId1" Type="http://schemas.openxmlformats.org/officeDocument/2006/relationships/tags" Target="../tags/tag131.xml"/></Relationships>
</file>

<file path=ppt/slides/_rels/slide48.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20.jpeg"/><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2" Type="http://schemas.openxmlformats.org/officeDocument/2006/relationships/notesSlide" Target="../notesSlides/notesSlide48.xml"/><Relationship Id="rId11" Type="http://schemas.openxmlformats.org/officeDocument/2006/relationships/slideLayout" Target="../slideLayouts/slideLayout3.xml"/><Relationship Id="rId10" Type="http://schemas.openxmlformats.org/officeDocument/2006/relationships/tags" Target="../tags/tag143.xml"/><Relationship Id="rId1" Type="http://schemas.openxmlformats.org/officeDocument/2006/relationships/tags" Target="../tags/tag137.xml"/></Relationships>
</file>

<file path=ppt/slides/_rels/slide49.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image" Target="../media/image20.jpeg"/><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2" Type="http://schemas.openxmlformats.org/officeDocument/2006/relationships/notesSlide" Target="../notesSlides/notesSlide49.xml"/><Relationship Id="rId11" Type="http://schemas.openxmlformats.org/officeDocument/2006/relationships/slideLayout" Target="../slideLayouts/slideLayout3.xml"/><Relationship Id="rId10" Type="http://schemas.openxmlformats.org/officeDocument/2006/relationships/tags" Target="../tags/tag152.xml"/><Relationship Id="rId1" Type="http://schemas.openxmlformats.org/officeDocument/2006/relationships/tags" Target="../tags/tag144.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50.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7" Type="http://schemas.openxmlformats.org/officeDocument/2006/relationships/notesSlide" Target="../notesSlides/notesSlide50.xml"/><Relationship Id="rId66" Type="http://schemas.openxmlformats.org/officeDocument/2006/relationships/slideLayout" Target="../slideLayouts/slideLayout3.xml"/><Relationship Id="rId65" Type="http://schemas.openxmlformats.org/officeDocument/2006/relationships/tags" Target="../tags/tag216.xml"/><Relationship Id="rId64" Type="http://schemas.openxmlformats.org/officeDocument/2006/relationships/image" Target="../media/image20.jpeg"/><Relationship Id="rId63" Type="http://schemas.openxmlformats.org/officeDocument/2006/relationships/tags" Target="../tags/tag215.xml"/><Relationship Id="rId62" Type="http://schemas.openxmlformats.org/officeDocument/2006/relationships/tags" Target="../tags/tag214.xml"/><Relationship Id="rId61" Type="http://schemas.openxmlformats.org/officeDocument/2006/relationships/tags" Target="../tags/tag213.xml"/><Relationship Id="rId60" Type="http://schemas.openxmlformats.org/officeDocument/2006/relationships/tags" Target="../tags/tag212.xml"/><Relationship Id="rId6" Type="http://schemas.openxmlformats.org/officeDocument/2006/relationships/tags" Target="../tags/tag158.xml"/><Relationship Id="rId59" Type="http://schemas.openxmlformats.org/officeDocument/2006/relationships/tags" Target="../tags/tag211.xml"/><Relationship Id="rId58" Type="http://schemas.openxmlformats.org/officeDocument/2006/relationships/tags" Target="../tags/tag210.xml"/><Relationship Id="rId57" Type="http://schemas.openxmlformats.org/officeDocument/2006/relationships/tags" Target="../tags/tag209.xml"/><Relationship Id="rId56" Type="http://schemas.openxmlformats.org/officeDocument/2006/relationships/tags" Target="../tags/tag208.xml"/><Relationship Id="rId55" Type="http://schemas.openxmlformats.org/officeDocument/2006/relationships/tags" Target="../tags/tag207.xml"/><Relationship Id="rId54" Type="http://schemas.openxmlformats.org/officeDocument/2006/relationships/tags" Target="../tags/tag206.xml"/><Relationship Id="rId53" Type="http://schemas.openxmlformats.org/officeDocument/2006/relationships/tags" Target="../tags/tag205.xml"/><Relationship Id="rId52" Type="http://schemas.openxmlformats.org/officeDocument/2006/relationships/tags" Target="../tags/tag204.xml"/><Relationship Id="rId51" Type="http://schemas.openxmlformats.org/officeDocument/2006/relationships/tags" Target="../tags/tag203.xml"/><Relationship Id="rId50" Type="http://schemas.openxmlformats.org/officeDocument/2006/relationships/tags" Target="../tags/tag202.xml"/><Relationship Id="rId5" Type="http://schemas.openxmlformats.org/officeDocument/2006/relationships/tags" Target="../tags/tag157.xml"/><Relationship Id="rId49" Type="http://schemas.openxmlformats.org/officeDocument/2006/relationships/tags" Target="../tags/tag201.xml"/><Relationship Id="rId48" Type="http://schemas.openxmlformats.org/officeDocument/2006/relationships/tags" Target="../tags/tag200.xml"/><Relationship Id="rId47" Type="http://schemas.openxmlformats.org/officeDocument/2006/relationships/tags" Target="../tags/tag199.xml"/><Relationship Id="rId46" Type="http://schemas.openxmlformats.org/officeDocument/2006/relationships/tags" Target="../tags/tag198.xml"/><Relationship Id="rId45" Type="http://schemas.openxmlformats.org/officeDocument/2006/relationships/tags" Target="../tags/tag197.xml"/><Relationship Id="rId44" Type="http://schemas.openxmlformats.org/officeDocument/2006/relationships/tags" Target="../tags/tag196.xml"/><Relationship Id="rId43" Type="http://schemas.openxmlformats.org/officeDocument/2006/relationships/tags" Target="../tags/tag195.xml"/><Relationship Id="rId42" Type="http://schemas.openxmlformats.org/officeDocument/2006/relationships/tags" Target="../tags/tag194.xml"/><Relationship Id="rId41" Type="http://schemas.openxmlformats.org/officeDocument/2006/relationships/tags" Target="../tags/tag193.xml"/><Relationship Id="rId40" Type="http://schemas.openxmlformats.org/officeDocument/2006/relationships/tags" Target="../tags/tag192.xml"/><Relationship Id="rId4" Type="http://schemas.openxmlformats.org/officeDocument/2006/relationships/tags" Target="../tags/tag156.xml"/><Relationship Id="rId39" Type="http://schemas.openxmlformats.org/officeDocument/2006/relationships/tags" Target="../tags/tag191.xml"/><Relationship Id="rId38" Type="http://schemas.openxmlformats.org/officeDocument/2006/relationships/tags" Target="../tags/tag190.xml"/><Relationship Id="rId37" Type="http://schemas.openxmlformats.org/officeDocument/2006/relationships/tags" Target="../tags/tag189.xml"/><Relationship Id="rId36" Type="http://schemas.openxmlformats.org/officeDocument/2006/relationships/tags" Target="../tags/tag188.xml"/><Relationship Id="rId35" Type="http://schemas.openxmlformats.org/officeDocument/2006/relationships/tags" Target="../tags/tag187.xml"/><Relationship Id="rId34" Type="http://schemas.openxmlformats.org/officeDocument/2006/relationships/tags" Target="../tags/tag186.xml"/><Relationship Id="rId33" Type="http://schemas.openxmlformats.org/officeDocument/2006/relationships/tags" Target="../tags/tag185.xml"/><Relationship Id="rId32" Type="http://schemas.openxmlformats.org/officeDocument/2006/relationships/tags" Target="../tags/tag184.xml"/><Relationship Id="rId31" Type="http://schemas.openxmlformats.org/officeDocument/2006/relationships/tags" Target="../tags/tag183.xml"/><Relationship Id="rId30" Type="http://schemas.openxmlformats.org/officeDocument/2006/relationships/tags" Target="../tags/tag182.xml"/><Relationship Id="rId3" Type="http://schemas.openxmlformats.org/officeDocument/2006/relationships/tags" Target="../tags/tag155.xml"/><Relationship Id="rId29" Type="http://schemas.openxmlformats.org/officeDocument/2006/relationships/tags" Target="../tags/tag181.xml"/><Relationship Id="rId28" Type="http://schemas.openxmlformats.org/officeDocument/2006/relationships/tags" Target="../tags/tag180.xml"/><Relationship Id="rId27" Type="http://schemas.openxmlformats.org/officeDocument/2006/relationships/tags" Target="../tags/tag179.xml"/><Relationship Id="rId26" Type="http://schemas.openxmlformats.org/officeDocument/2006/relationships/tags" Target="../tags/tag178.xml"/><Relationship Id="rId25" Type="http://schemas.openxmlformats.org/officeDocument/2006/relationships/tags" Target="../tags/tag177.xml"/><Relationship Id="rId24" Type="http://schemas.openxmlformats.org/officeDocument/2006/relationships/tags" Target="../tags/tag176.xml"/><Relationship Id="rId23" Type="http://schemas.openxmlformats.org/officeDocument/2006/relationships/tags" Target="../tags/tag175.xml"/><Relationship Id="rId22" Type="http://schemas.openxmlformats.org/officeDocument/2006/relationships/tags" Target="../tags/tag174.xml"/><Relationship Id="rId21" Type="http://schemas.openxmlformats.org/officeDocument/2006/relationships/tags" Target="../tags/tag173.xml"/><Relationship Id="rId20" Type="http://schemas.openxmlformats.org/officeDocument/2006/relationships/tags" Target="../tags/tag172.xml"/><Relationship Id="rId2" Type="http://schemas.openxmlformats.org/officeDocument/2006/relationships/tags" Target="../tags/tag154.xml"/><Relationship Id="rId19" Type="http://schemas.openxmlformats.org/officeDocument/2006/relationships/tags" Target="../tags/tag171.xml"/><Relationship Id="rId18" Type="http://schemas.openxmlformats.org/officeDocument/2006/relationships/tags" Target="../tags/tag170.xml"/><Relationship Id="rId17" Type="http://schemas.openxmlformats.org/officeDocument/2006/relationships/tags" Target="../tags/tag169.xml"/><Relationship Id="rId16" Type="http://schemas.openxmlformats.org/officeDocument/2006/relationships/tags" Target="../tags/tag168.xml"/><Relationship Id="rId15" Type="http://schemas.openxmlformats.org/officeDocument/2006/relationships/tags" Target="../tags/tag167.xml"/><Relationship Id="rId14" Type="http://schemas.openxmlformats.org/officeDocument/2006/relationships/tags" Target="../tags/tag166.xml"/><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tags" Target="../tags/tag153.xml"/></Relationships>
</file>

<file path=ppt/slides/_rels/slide51.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4" Type="http://schemas.openxmlformats.org/officeDocument/2006/relationships/notesSlide" Target="../notesSlides/notesSlide51.xml"/><Relationship Id="rId13" Type="http://schemas.openxmlformats.org/officeDocument/2006/relationships/slideLayout" Target="../slideLayouts/slideLayout3.xml"/><Relationship Id="rId12" Type="http://schemas.openxmlformats.org/officeDocument/2006/relationships/tags" Target="../tags/tag227.xml"/><Relationship Id="rId11" Type="http://schemas.openxmlformats.org/officeDocument/2006/relationships/image" Target="../media/image20.jpeg"/><Relationship Id="rId10" Type="http://schemas.openxmlformats.org/officeDocument/2006/relationships/tags" Target="../tags/tag226.xml"/><Relationship Id="rId1" Type="http://schemas.openxmlformats.org/officeDocument/2006/relationships/tags" Target="../tags/tag217.xml"/></Relationships>
</file>

<file path=ppt/slides/_rels/slide52.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image" Target="../media/image20.jpeg"/><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image" Target="../media/image60.jpeg"/><Relationship Id="rId3" Type="http://schemas.openxmlformats.org/officeDocument/2006/relationships/tags" Target="../tags/tag230.xml"/><Relationship Id="rId2" Type="http://schemas.openxmlformats.org/officeDocument/2006/relationships/tags" Target="../tags/tag229.xml"/><Relationship Id="rId11" Type="http://schemas.openxmlformats.org/officeDocument/2006/relationships/notesSlide" Target="../notesSlides/notesSlide52.xml"/><Relationship Id="rId10" Type="http://schemas.openxmlformats.org/officeDocument/2006/relationships/slideLayout" Target="../slideLayouts/slideLayout3.xml"/><Relationship Id="rId1" Type="http://schemas.openxmlformats.org/officeDocument/2006/relationships/tags" Target="../tags/tag228.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3.xml"/><Relationship Id="rId5" Type="http://schemas.openxmlformats.org/officeDocument/2006/relationships/tags" Target="../tags/tag238.xml"/><Relationship Id="rId4" Type="http://schemas.openxmlformats.org/officeDocument/2006/relationships/image" Target="../media/image20.jpeg"/><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s>
</file>

<file path=ppt/slides/_rels/slide54.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image" Target="../media/image20.jpeg"/><Relationship Id="rId3" Type="http://schemas.openxmlformats.org/officeDocument/2006/relationships/tags" Target="../tags/tag241.xml"/><Relationship Id="rId2" Type="http://schemas.openxmlformats.org/officeDocument/2006/relationships/tags" Target="../tags/tag240.xml"/><Relationship Id="rId11" Type="http://schemas.openxmlformats.org/officeDocument/2006/relationships/notesSlide" Target="../notesSlides/notesSlide54.xml"/><Relationship Id="rId10" Type="http://schemas.openxmlformats.org/officeDocument/2006/relationships/slideLayout" Target="../slideLayouts/slideLayout3.xml"/><Relationship Id="rId1" Type="http://schemas.openxmlformats.org/officeDocument/2006/relationships/tags" Target="../tags/tag239.xml"/></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55.xml"/><Relationship Id="rId6" Type="http://schemas.openxmlformats.org/officeDocument/2006/relationships/slideLayout" Target="../slideLayouts/slideLayout3.xml"/><Relationship Id="rId5" Type="http://schemas.openxmlformats.org/officeDocument/2006/relationships/tags" Target="../tags/tag250.xml"/><Relationship Id="rId4" Type="http://schemas.openxmlformats.org/officeDocument/2006/relationships/image" Target="../media/image20.jpeg"/><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56.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3" Type="http://schemas.openxmlformats.org/officeDocument/2006/relationships/notesSlide" Target="../notesSlides/notesSlide56.xml"/><Relationship Id="rId22" Type="http://schemas.openxmlformats.org/officeDocument/2006/relationships/slideLayout" Target="../slideLayouts/slideLayout3.xml"/><Relationship Id="rId21" Type="http://schemas.openxmlformats.org/officeDocument/2006/relationships/tags" Target="../tags/tag270.xml"/><Relationship Id="rId20" Type="http://schemas.openxmlformats.org/officeDocument/2006/relationships/image" Target="../media/image20.jpeg"/><Relationship Id="rId2" Type="http://schemas.openxmlformats.org/officeDocument/2006/relationships/tags" Target="../tags/tag252.xml"/><Relationship Id="rId19" Type="http://schemas.openxmlformats.org/officeDocument/2006/relationships/tags" Target="../tags/tag269.xml"/><Relationship Id="rId18" Type="http://schemas.openxmlformats.org/officeDocument/2006/relationships/tags" Target="../tags/tag268.xml"/><Relationship Id="rId17" Type="http://schemas.openxmlformats.org/officeDocument/2006/relationships/tags" Target="../tags/tag267.xml"/><Relationship Id="rId16" Type="http://schemas.openxmlformats.org/officeDocument/2006/relationships/tags" Target="../tags/tag266.xml"/><Relationship Id="rId15" Type="http://schemas.openxmlformats.org/officeDocument/2006/relationships/tags" Target="../tags/tag265.xml"/><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1.xml"/></Relationships>
</file>

<file path=ppt/slides/_rels/slide57.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image" Target="../media/image20.jpeg"/><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1" Type="http://schemas.openxmlformats.org/officeDocument/2006/relationships/notesSlide" Target="../notesSlides/notesSlide57.xml"/><Relationship Id="rId10" Type="http://schemas.openxmlformats.org/officeDocument/2006/relationships/slideLayout" Target="../slideLayouts/slideLayout3.xml"/><Relationship Id="rId1" Type="http://schemas.openxmlformats.org/officeDocument/2006/relationships/tags" Target="../tags/tag271.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3.xml"/><Relationship Id="rId5" Type="http://schemas.openxmlformats.org/officeDocument/2006/relationships/tags" Target="../tags/tag282.xml"/><Relationship Id="rId4" Type="http://schemas.openxmlformats.org/officeDocument/2006/relationships/image" Target="../media/image20.jpeg"/><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tags" Target="../tags/tag279.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3.xml"/><Relationship Id="rId5" Type="http://schemas.openxmlformats.org/officeDocument/2006/relationships/tags" Target="../tags/tag286.xml"/><Relationship Id="rId4" Type="http://schemas.openxmlformats.org/officeDocument/2006/relationships/image" Target="../media/image20.jpeg"/><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tags" Target="../tags/tag22.xml"/><Relationship Id="rId1" Type="http://schemas.openxmlformats.org/officeDocument/2006/relationships/tags" Target="../tags/tag21.xml"/></Relationships>
</file>

<file path=ppt/slides/_rels/slide60.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2" Type="http://schemas.openxmlformats.org/officeDocument/2006/relationships/notesSlide" Target="../notesSlides/notesSlide60.xml"/><Relationship Id="rId11" Type="http://schemas.openxmlformats.org/officeDocument/2006/relationships/slideLayout" Target="../slideLayouts/slideLayout3.xml"/><Relationship Id="rId10" Type="http://schemas.openxmlformats.org/officeDocument/2006/relationships/tags" Target="../tags/tag295.xml"/><Relationship Id="rId1" Type="http://schemas.openxmlformats.org/officeDocument/2006/relationships/tags" Target="../tags/tag287.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61.xml"/><Relationship Id="rId7" Type="http://schemas.openxmlformats.org/officeDocument/2006/relationships/slideLayout" Target="../slideLayouts/slideLayout3.xml"/><Relationship Id="rId6" Type="http://schemas.openxmlformats.org/officeDocument/2006/relationships/tags" Target="../tags/tag300.xml"/><Relationship Id="rId5" Type="http://schemas.openxmlformats.org/officeDocument/2006/relationships/image" Target="../media/image20.jpeg"/><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62.xml"/><Relationship Id="rId8" Type="http://schemas.openxmlformats.org/officeDocument/2006/relationships/slideLayout" Target="../slideLayouts/slideLayout3.xml"/><Relationship Id="rId7" Type="http://schemas.openxmlformats.org/officeDocument/2006/relationships/tags" Target="../tags/tag305.xml"/><Relationship Id="rId6" Type="http://schemas.openxmlformats.org/officeDocument/2006/relationships/image" Target="../media/image61.png"/><Relationship Id="rId5" Type="http://schemas.openxmlformats.org/officeDocument/2006/relationships/image" Target="../media/image20.jpeg"/><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tags" Target="../tags/tag301.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63.xml"/><Relationship Id="rId7" Type="http://schemas.openxmlformats.org/officeDocument/2006/relationships/slideLayout" Target="../slideLayouts/slideLayout3.xml"/><Relationship Id="rId6" Type="http://schemas.openxmlformats.org/officeDocument/2006/relationships/tags" Target="../tags/tag310.xml"/><Relationship Id="rId5" Type="http://schemas.openxmlformats.org/officeDocument/2006/relationships/image" Target="../media/image20.jpeg"/><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315.xml"/><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20.jpeg"/><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0" Type="http://schemas.openxmlformats.org/officeDocument/2006/relationships/notesSlide" Target="../notesSlides/notesSlide64.xml"/><Relationship Id="rId1" Type="http://schemas.openxmlformats.org/officeDocument/2006/relationships/tags" Target="../tags/tag311.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65.xml"/><Relationship Id="rId7" Type="http://schemas.openxmlformats.org/officeDocument/2006/relationships/slideLayout" Target="../slideLayouts/slideLayout3.xml"/><Relationship Id="rId6" Type="http://schemas.openxmlformats.org/officeDocument/2006/relationships/tags" Target="../tags/tag320.xml"/><Relationship Id="rId5" Type="http://schemas.openxmlformats.org/officeDocument/2006/relationships/image" Target="../media/image20.jpeg"/><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s>
</file>

<file path=ppt/slides/_rels/slide66.xml.rels><?xml version="1.0" encoding="UTF-8" standalone="yes"?>
<Relationships xmlns="http://schemas.openxmlformats.org/package/2006/relationships"><Relationship Id="rId9" Type="http://schemas.openxmlformats.org/officeDocument/2006/relationships/tags" Target="../tags/tag328.xml"/><Relationship Id="rId8" Type="http://schemas.openxmlformats.org/officeDocument/2006/relationships/tags" Target="../tags/tag327.xml"/><Relationship Id="rId7" Type="http://schemas.openxmlformats.org/officeDocument/2006/relationships/tags" Target="../tags/tag326.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image" Target="../media/image20.jpeg"/><Relationship Id="rId3" Type="http://schemas.openxmlformats.org/officeDocument/2006/relationships/tags" Target="../tags/tag323.xml"/><Relationship Id="rId2" Type="http://schemas.openxmlformats.org/officeDocument/2006/relationships/tags" Target="../tags/tag322.xml"/><Relationship Id="rId11" Type="http://schemas.openxmlformats.org/officeDocument/2006/relationships/notesSlide" Target="../notesSlides/notesSlide66.xml"/><Relationship Id="rId10" Type="http://schemas.openxmlformats.org/officeDocument/2006/relationships/slideLayout" Target="../slideLayouts/slideLayout3.xml"/><Relationship Id="rId1" Type="http://schemas.openxmlformats.org/officeDocument/2006/relationships/tags" Target="../tags/tag321.xml"/></Relationships>
</file>

<file path=ppt/slides/_rels/slide67.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3" Type="http://schemas.openxmlformats.org/officeDocument/2006/relationships/notesSlide" Target="../notesSlides/notesSlide67.xml"/><Relationship Id="rId22" Type="http://schemas.openxmlformats.org/officeDocument/2006/relationships/slideLayout" Target="../slideLayouts/slideLayout3.xml"/><Relationship Id="rId21" Type="http://schemas.openxmlformats.org/officeDocument/2006/relationships/tags" Target="../tags/tag348.xml"/><Relationship Id="rId20" Type="http://schemas.openxmlformats.org/officeDocument/2006/relationships/image" Target="../media/image20.jpeg"/><Relationship Id="rId2" Type="http://schemas.openxmlformats.org/officeDocument/2006/relationships/tags" Target="../tags/tag330.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29.xml"/></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slideLayout" Target="../slideLayouts/slideLayout3.xml"/><Relationship Id="rId6" Type="http://schemas.openxmlformats.org/officeDocument/2006/relationships/tags" Target="../tags/tag353.xml"/><Relationship Id="rId5" Type="http://schemas.openxmlformats.org/officeDocument/2006/relationships/tags" Target="../tags/tag352.xml"/><Relationship Id="rId4" Type="http://schemas.openxmlformats.org/officeDocument/2006/relationships/image" Target="../media/image20.jpeg"/><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tags" Target="../tags/tag349.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9.xml"/><Relationship Id="rId7" Type="http://schemas.openxmlformats.org/officeDocument/2006/relationships/slideLayout" Target="../slideLayouts/slideLayout3.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image" Target="../media/image20.jpeg"/><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tags" Target="../tags/tag23.xml"/><Relationship Id="rId1" Type="http://schemas.openxmlformats.org/officeDocument/2006/relationships/image" Target="../media/image23.png"/></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70.xml"/><Relationship Id="rId7" Type="http://schemas.openxmlformats.org/officeDocument/2006/relationships/slideLayout" Target="../slideLayouts/slideLayout3.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image" Target="../media/image20.jpeg"/><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368.xml"/><Relationship Id="rId7" Type="http://schemas.openxmlformats.org/officeDocument/2006/relationships/image" Target="../media/image64.wmf"/><Relationship Id="rId6" Type="http://schemas.openxmlformats.org/officeDocument/2006/relationships/oleObject" Target="../embeddings/oleObject1.bin"/><Relationship Id="rId5" Type="http://schemas.openxmlformats.org/officeDocument/2006/relationships/tags" Target="../tags/tag367.xml"/><Relationship Id="rId4" Type="http://schemas.openxmlformats.org/officeDocument/2006/relationships/image" Target="../media/image20.jpeg"/><Relationship Id="rId3" Type="http://schemas.openxmlformats.org/officeDocument/2006/relationships/tags" Target="../tags/tag366.xml"/><Relationship Id="rId2" Type="http://schemas.openxmlformats.org/officeDocument/2006/relationships/tags" Target="../tags/tag365.xml"/><Relationship Id="rId11" Type="http://schemas.openxmlformats.org/officeDocument/2006/relationships/notesSlide" Target="../notesSlides/notesSlide71.xml"/><Relationship Id="rId10" Type="http://schemas.openxmlformats.org/officeDocument/2006/relationships/vmlDrawing" Target="../drawings/vmlDrawing1.vml"/><Relationship Id="rId1" Type="http://schemas.openxmlformats.org/officeDocument/2006/relationships/tags" Target="../tags/tag364.xml"/></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72.xml"/><Relationship Id="rId7" Type="http://schemas.openxmlformats.org/officeDocument/2006/relationships/slideLayout" Target="../slideLayouts/slideLayout3.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image" Target="../media/image20.jpeg"/><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73.xml"/><Relationship Id="rId7" Type="http://schemas.openxmlformats.org/officeDocument/2006/relationships/slideLayout" Target="../slideLayouts/slideLayout3.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image" Target="../media/image20.jpeg"/><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74.xml"/><Relationship Id="rId7" Type="http://schemas.openxmlformats.org/officeDocument/2006/relationships/slideLayout" Target="../slideLayouts/slideLayout3.xml"/><Relationship Id="rId6" Type="http://schemas.openxmlformats.org/officeDocument/2006/relationships/tags" Target="../tags/tag383.xml"/><Relationship Id="rId5" Type="http://schemas.openxmlformats.org/officeDocument/2006/relationships/tags" Target="../tags/tag382.xml"/><Relationship Id="rId4" Type="http://schemas.openxmlformats.org/officeDocument/2006/relationships/image" Target="../media/image20.jpeg"/><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s>
</file>

<file path=ppt/slides/_rels/slide7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388.xml"/><Relationship Id="rId7" Type="http://schemas.openxmlformats.org/officeDocument/2006/relationships/image" Target="../media/image64.wmf"/><Relationship Id="rId6" Type="http://schemas.openxmlformats.org/officeDocument/2006/relationships/oleObject" Target="../embeddings/oleObject2.bin"/><Relationship Id="rId5" Type="http://schemas.openxmlformats.org/officeDocument/2006/relationships/tags" Target="../tags/tag387.xml"/><Relationship Id="rId4" Type="http://schemas.openxmlformats.org/officeDocument/2006/relationships/image" Target="../media/image20.jpeg"/><Relationship Id="rId3" Type="http://schemas.openxmlformats.org/officeDocument/2006/relationships/tags" Target="../tags/tag386.xml"/><Relationship Id="rId2" Type="http://schemas.openxmlformats.org/officeDocument/2006/relationships/tags" Target="../tags/tag385.xml"/><Relationship Id="rId11" Type="http://schemas.openxmlformats.org/officeDocument/2006/relationships/notesSlide" Target="../notesSlides/notesSlide75.xml"/><Relationship Id="rId10" Type="http://schemas.openxmlformats.org/officeDocument/2006/relationships/vmlDrawing" Target="../drawings/vmlDrawing2.vml"/><Relationship Id="rId1" Type="http://schemas.openxmlformats.org/officeDocument/2006/relationships/tags" Target="../tags/tag384.xml"/></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393.xml"/><Relationship Id="rId7" Type="http://schemas.openxmlformats.org/officeDocument/2006/relationships/image" Target="../media/image65.emf"/><Relationship Id="rId6" Type="http://schemas.openxmlformats.org/officeDocument/2006/relationships/oleObject" Target="../embeddings/oleObject3.bin"/><Relationship Id="rId5" Type="http://schemas.openxmlformats.org/officeDocument/2006/relationships/image" Target="../media/image20.jpeg"/><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1" Type="http://schemas.openxmlformats.org/officeDocument/2006/relationships/notesSlide" Target="../notesSlides/notesSlide76.xml"/><Relationship Id="rId10" Type="http://schemas.openxmlformats.org/officeDocument/2006/relationships/vmlDrawing" Target="../drawings/vmlDrawing3.vml"/><Relationship Id="rId1" Type="http://schemas.openxmlformats.org/officeDocument/2006/relationships/tags" Target="../tags/tag389.xml"/></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398.xml"/><Relationship Id="rId7" Type="http://schemas.openxmlformats.org/officeDocument/2006/relationships/tags" Target="../tags/tag397.xml"/><Relationship Id="rId6" Type="http://schemas.openxmlformats.org/officeDocument/2006/relationships/image" Target="../media/image66.emf"/><Relationship Id="rId5" Type="http://schemas.openxmlformats.org/officeDocument/2006/relationships/oleObject" Target="../embeddings/oleObject4.bin"/><Relationship Id="rId4" Type="http://schemas.openxmlformats.org/officeDocument/2006/relationships/image" Target="../media/image20.jpeg"/><Relationship Id="rId3" Type="http://schemas.openxmlformats.org/officeDocument/2006/relationships/tags" Target="../tags/tag396.xml"/><Relationship Id="rId2" Type="http://schemas.openxmlformats.org/officeDocument/2006/relationships/tags" Target="../tags/tag395.xml"/><Relationship Id="rId11" Type="http://schemas.openxmlformats.org/officeDocument/2006/relationships/notesSlide" Target="../notesSlides/notesSlide77.xml"/><Relationship Id="rId10" Type="http://schemas.openxmlformats.org/officeDocument/2006/relationships/vmlDrawing" Target="../drawings/vmlDrawing4.vml"/><Relationship Id="rId1" Type="http://schemas.openxmlformats.org/officeDocument/2006/relationships/tags" Target="../tags/tag394.xml"/></Relationships>
</file>

<file path=ppt/slides/_rels/slide7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03.xml"/><Relationship Id="rId7" Type="http://schemas.openxmlformats.org/officeDocument/2006/relationships/image" Target="../media/image67.emf"/><Relationship Id="rId6" Type="http://schemas.openxmlformats.org/officeDocument/2006/relationships/oleObject" Target="../embeddings/oleObject5.bin"/><Relationship Id="rId5" Type="http://schemas.openxmlformats.org/officeDocument/2006/relationships/image" Target="../media/image20.jpeg"/><Relationship Id="rId4" Type="http://schemas.openxmlformats.org/officeDocument/2006/relationships/tags" Target="../tags/tag402.xml"/><Relationship Id="rId3" Type="http://schemas.openxmlformats.org/officeDocument/2006/relationships/tags" Target="../tags/tag401.xml"/><Relationship Id="rId2" Type="http://schemas.openxmlformats.org/officeDocument/2006/relationships/tags" Target="../tags/tag400.xml"/><Relationship Id="rId11" Type="http://schemas.openxmlformats.org/officeDocument/2006/relationships/notesSlide" Target="../notesSlides/notesSlide78.xml"/><Relationship Id="rId10" Type="http://schemas.openxmlformats.org/officeDocument/2006/relationships/vmlDrawing" Target="../drawings/vmlDrawing5.vml"/><Relationship Id="rId1" Type="http://schemas.openxmlformats.org/officeDocument/2006/relationships/tags" Target="../tags/tag399.xml"/></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08.xml"/><Relationship Id="rId7" Type="http://schemas.openxmlformats.org/officeDocument/2006/relationships/image" Target="../media/image68.emf"/><Relationship Id="rId6" Type="http://schemas.openxmlformats.org/officeDocument/2006/relationships/oleObject" Target="../embeddings/oleObject6.bin"/><Relationship Id="rId5" Type="http://schemas.openxmlformats.org/officeDocument/2006/relationships/image" Target="../media/image20.jpeg"/><Relationship Id="rId4" Type="http://schemas.openxmlformats.org/officeDocument/2006/relationships/tags" Target="../tags/tag407.xml"/><Relationship Id="rId3" Type="http://schemas.openxmlformats.org/officeDocument/2006/relationships/tags" Target="../tags/tag406.xml"/><Relationship Id="rId2" Type="http://schemas.openxmlformats.org/officeDocument/2006/relationships/tags" Target="../tags/tag405.xml"/><Relationship Id="rId11" Type="http://schemas.openxmlformats.org/officeDocument/2006/relationships/notesSlide" Target="../notesSlides/notesSlide79.xml"/><Relationship Id="rId10" Type="http://schemas.openxmlformats.org/officeDocument/2006/relationships/vmlDrawing" Target="../drawings/vmlDrawing6.vml"/><Relationship Id="rId1" Type="http://schemas.openxmlformats.org/officeDocument/2006/relationships/tags" Target="../tags/tag40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tags" Target="../tags/tag24.xml"/></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slideLayout" Target="../slideLayouts/slideLayout3.xml"/><Relationship Id="rId5" Type="http://schemas.openxmlformats.org/officeDocument/2006/relationships/tags" Target="../tags/tag412.xml"/><Relationship Id="rId4" Type="http://schemas.openxmlformats.org/officeDocument/2006/relationships/image" Target="../media/image20.jpeg"/><Relationship Id="rId3" Type="http://schemas.openxmlformats.org/officeDocument/2006/relationships/tags" Target="../tags/tag411.xml"/><Relationship Id="rId2" Type="http://schemas.openxmlformats.org/officeDocument/2006/relationships/tags" Target="../tags/tag410.xml"/><Relationship Id="rId1" Type="http://schemas.openxmlformats.org/officeDocument/2006/relationships/tags" Target="../tags/tag409.xml"/></Relationships>
</file>

<file path=ppt/slides/_rels/slide81.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3.xml"/><Relationship Id="rId7" Type="http://schemas.openxmlformats.org/officeDocument/2006/relationships/tags" Target="../tags/tag416.xml"/><Relationship Id="rId6" Type="http://schemas.openxmlformats.org/officeDocument/2006/relationships/image" Target="../media/image69.wmf"/><Relationship Id="rId5" Type="http://schemas.openxmlformats.org/officeDocument/2006/relationships/oleObject" Target="../embeddings/oleObject7.bin"/><Relationship Id="rId4" Type="http://schemas.openxmlformats.org/officeDocument/2006/relationships/image" Target="../media/image20.jpeg"/><Relationship Id="rId3" Type="http://schemas.openxmlformats.org/officeDocument/2006/relationships/tags" Target="../tags/tag415.xml"/><Relationship Id="rId2" Type="http://schemas.openxmlformats.org/officeDocument/2006/relationships/tags" Target="../tags/tag414.xml"/><Relationship Id="rId10" Type="http://schemas.openxmlformats.org/officeDocument/2006/relationships/notesSlide" Target="../notesSlides/notesSlide81.xml"/><Relationship Id="rId1" Type="http://schemas.openxmlformats.org/officeDocument/2006/relationships/tags" Target="../tags/tag413.xml"/></Relationships>
</file>

<file path=ppt/slides/_rels/slide82.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3.xml"/><Relationship Id="rId7" Type="http://schemas.openxmlformats.org/officeDocument/2006/relationships/tags" Target="../tags/tag420.xml"/><Relationship Id="rId6" Type="http://schemas.openxmlformats.org/officeDocument/2006/relationships/image" Target="../media/image70.emf"/><Relationship Id="rId5" Type="http://schemas.openxmlformats.org/officeDocument/2006/relationships/oleObject" Target="../embeddings/oleObject8.bin"/><Relationship Id="rId4" Type="http://schemas.openxmlformats.org/officeDocument/2006/relationships/image" Target="../media/image20.jpeg"/><Relationship Id="rId3" Type="http://schemas.openxmlformats.org/officeDocument/2006/relationships/tags" Target="../tags/tag419.xml"/><Relationship Id="rId2" Type="http://schemas.openxmlformats.org/officeDocument/2006/relationships/tags" Target="../tags/tag418.xml"/><Relationship Id="rId10" Type="http://schemas.openxmlformats.org/officeDocument/2006/relationships/notesSlide" Target="../notesSlides/notesSlide82.xml"/><Relationship Id="rId1" Type="http://schemas.openxmlformats.org/officeDocument/2006/relationships/tags" Target="../tags/tag417.xml"/></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slideLayout" Target="../slideLayouts/slideLayout3.xml"/><Relationship Id="rId5" Type="http://schemas.openxmlformats.org/officeDocument/2006/relationships/tags" Target="../tags/tag424.xml"/><Relationship Id="rId4" Type="http://schemas.openxmlformats.org/officeDocument/2006/relationships/image" Target="../media/image20.jpeg"/><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tags" Target="../tags/tag421.xml"/></Relationships>
</file>

<file path=ppt/slides/_rels/slide84.xml.rels><?xml version="1.0" encoding="UTF-8" standalone="yes"?>
<Relationships xmlns="http://schemas.openxmlformats.org/package/2006/relationships"><Relationship Id="rId9" Type="http://schemas.openxmlformats.org/officeDocument/2006/relationships/notesSlide" Target="../notesSlides/notesSlide84.xml"/><Relationship Id="rId8" Type="http://schemas.openxmlformats.org/officeDocument/2006/relationships/slideLayout" Target="../slideLayouts/slideLayout3.xml"/><Relationship Id="rId7" Type="http://schemas.openxmlformats.org/officeDocument/2006/relationships/tags" Target="../tags/tag429.xml"/><Relationship Id="rId6" Type="http://schemas.openxmlformats.org/officeDocument/2006/relationships/image" Target="../media/image71.png"/><Relationship Id="rId5" Type="http://schemas.openxmlformats.org/officeDocument/2006/relationships/image" Target="../media/image20.jpeg"/><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tags" Target="../tags/tag425.xml"/></Relationships>
</file>

<file path=ppt/slides/_rels/slide85.xml.rels><?xml version="1.0" encoding="UTF-8" standalone="yes"?>
<Relationships xmlns="http://schemas.openxmlformats.org/package/2006/relationships"><Relationship Id="rId9" Type="http://schemas.openxmlformats.org/officeDocument/2006/relationships/notesSlide" Target="../notesSlides/notesSlide85.xml"/><Relationship Id="rId8" Type="http://schemas.openxmlformats.org/officeDocument/2006/relationships/slideLayout" Target="../slideLayouts/slideLayout3.xml"/><Relationship Id="rId7" Type="http://schemas.openxmlformats.org/officeDocument/2006/relationships/tags" Target="../tags/tag434.xml"/><Relationship Id="rId6" Type="http://schemas.openxmlformats.org/officeDocument/2006/relationships/image" Target="../media/image72.png"/><Relationship Id="rId5" Type="http://schemas.openxmlformats.org/officeDocument/2006/relationships/image" Target="../media/image20.jpeg"/><Relationship Id="rId4" Type="http://schemas.openxmlformats.org/officeDocument/2006/relationships/tags" Target="../tags/tag433.xml"/><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tags" Target="../tags/tag430.xml"/></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39.xml"/><Relationship Id="rId7" Type="http://schemas.openxmlformats.org/officeDocument/2006/relationships/image" Target="../media/image73.wmf"/><Relationship Id="rId6" Type="http://schemas.openxmlformats.org/officeDocument/2006/relationships/oleObject" Target="../embeddings/oleObject9.bin"/><Relationship Id="rId5" Type="http://schemas.openxmlformats.org/officeDocument/2006/relationships/image" Target="../media/image20.jpeg"/><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1" Type="http://schemas.openxmlformats.org/officeDocument/2006/relationships/notesSlide" Target="../notesSlides/notesSlide86.xml"/><Relationship Id="rId10" Type="http://schemas.openxmlformats.org/officeDocument/2006/relationships/vmlDrawing" Target="../drawings/vmlDrawing9.vml"/><Relationship Id="rId1" Type="http://schemas.openxmlformats.org/officeDocument/2006/relationships/tags" Target="../tags/tag435.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87.xml"/><Relationship Id="rId7" Type="http://schemas.openxmlformats.org/officeDocument/2006/relationships/slideLayout" Target="../slideLayouts/slideLayout3.xml"/><Relationship Id="rId6" Type="http://schemas.openxmlformats.org/officeDocument/2006/relationships/tags" Target="../tags/tag444.xml"/><Relationship Id="rId5" Type="http://schemas.openxmlformats.org/officeDocument/2006/relationships/image" Target="../media/image20.jpeg"/><Relationship Id="rId4" Type="http://schemas.openxmlformats.org/officeDocument/2006/relationships/tags" Target="../tags/tag443.xml"/><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s>
</file>

<file path=ppt/slides/_rels/slide88.xml.rels><?xml version="1.0" encoding="UTF-8" standalone="yes"?>
<Relationships xmlns="http://schemas.openxmlformats.org/package/2006/relationships"><Relationship Id="rId9" Type="http://schemas.openxmlformats.org/officeDocument/2006/relationships/notesSlide" Target="../notesSlides/notesSlide88.xml"/><Relationship Id="rId8" Type="http://schemas.openxmlformats.org/officeDocument/2006/relationships/slideLayout" Target="../slideLayouts/slideLayout3.xml"/><Relationship Id="rId7" Type="http://schemas.openxmlformats.org/officeDocument/2006/relationships/tags" Target="../tags/tag449.xml"/><Relationship Id="rId6" Type="http://schemas.openxmlformats.org/officeDocument/2006/relationships/image" Target="../media/image74.png"/><Relationship Id="rId5" Type="http://schemas.openxmlformats.org/officeDocument/2006/relationships/image" Target="../media/image20.jpeg"/><Relationship Id="rId4" Type="http://schemas.openxmlformats.org/officeDocument/2006/relationships/tags" Target="../tags/tag448.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89.xml"/><Relationship Id="rId7" Type="http://schemas.openxmlformats.org/officeDocument/2006/relationships/slideLayout" Target="../slideLayouts/slideLayout3.xml"/><Relationship Id="rId6" Type="http://schemas.openxmlformats.org/officeDocument/2006/relationships/tags" Target="../tags/tag454.xml"/><Relationship Id="rId5" Type="http://schemas.openxmlformats.org/officeDocument/2006/relationships/image" Target="../media/image20.jpeg"/><Relationship Id="rId4" Type="http://schemas.openxmlformats.org/officeDocument/2006/relationships/tags" Target="../tags/tag453.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tags" Target="../tags/tag25.xml"/></Relationships>
</file>

<file path=ppt/slides/_rels/slide90.xml.rels><?xml version="1.0" encoding="UTF-8" standalone="yes"?>
<Relationships xmlns="http://schemas.openxmlformats.org/package/2006/relationships"><Relationship Id="rId9" Type="http://schemas.openxmlformats.org/officeDocument/2006/relationships/notesSlide" Target="../notesSlides/notesSlide90.xml"/><Relationship Id="rId8" Type="http://schemas.openxmlformats.org/officeDocument/2006/relationships/slideLayout" Target="../slideLayouts/slideLayout3.xml"/><Relationship Id="rId7" Type="http://schemas.openxmlformats.org/officeDocument/2006/relationships/tags" Target="../tags/tag459.xml"/><Relationship Id="rId6" Type="http://schemas.openxmlformats.org/officeDocument/2006/relationships/image" Target="../media/image75.png"/><Relationship Id="rId5" Type="http://schemas.openxmlformats.org/officeDocument/2006/relationships/image" Target="../media/image20.jpeg"/><Relationship Id="rId4" Type="http://schemas.openxmlformats.org/officeDocument/2006/relationships/tags" Target="../tags/tag458.xml"/><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s>
</file>

<file path=ppt/slides/_rels/slide9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64.xml"/><Relationship Id="rId7" Type="http://schemas.openxmlformats.org/officeDocument/2006/relationships/image" Target="../media/image76.emf"/><Relationship Id="rId6" Type="http://schemas.openxmlformats.org/officeDocument/2006/relationships/oleObject" Target="../embeddings/oleObject10.bin"/><Relationship Id="rId5" Type="http://schemas.openxmlformats.org/officeDocument/2006/relationships/image" Target="../media/image20.jpeg"/><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1" Type="http://schemas.openxmlformats.org/officeDocument/2006/relationships/notesSlide" Target="../notesSlides/notesSlide91.xml"/><Relationship Id="rId10" Type="http://schemas.openxmlformats.org/officeDocument/2006/relationships/vmlDrawing" Target="../drawings/vmlDrawing10.vml"/><Relationship Id="rId1" Type="http://schemas.openxmlformats.org/officeDocument/2006/relationships/tags" Target="../tags/tag460.xml"/></Relationships>
</file>

<file path=ppt/slides/_rels/slide92.xml.rels><?xml version="1.0" encoding="UTF-8" standalone="yes"?>
<Relationships xmlns="http://schemas.openxmlformats.org/package/2006/relationships"><Relationship Id="rId9" Type="http://schemas.openxmlformats.org/officeDocument/2006/relationships/tags" Target="../tags/tag472.xml"/><Relationship Id="rId8" Type="http://schemas.openxmlformats.org/officeDocument/2006/relationships/image" Target="../media/image20.jpeg"/><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1" Type="http://schemas.openxmlformats.org/officeDocument/2006/relationships/notesSlide" Target="../notesSlides/notesSlide92.xml"/><Relationship Id="rId10" Type="http://schemas.openxmlformats.org/officeDocument/2006/relationships/slideLayout" Target="../slideLayouts/slideLayout3.xml"/><Relationship Id="rId1" Type="http://schemas.openxmlformats.org/officeDocument/2006/relationships/tags" Target="../tags/tag465.xml"/></Relationships>
</file>

<file path=ppt/slides/_rels/slide93.xml.rels><?xml version="1.0" encoding="UTF-8" standalone="yes"?>
<Relationships xmlns="http://schemas.openxmlformats.org/package/2006/relationships"><Relationship Id="rId9" Type="http://schemas.openxmlformats.org/officeDocument/2006/relationships/notesSlide" Target="../notesSlides/notesSlide93.xml"/><Relationship Id="rId8" Type="http://schemas.openxmlformats.org/officeDocument/2006/relationships/slideLayout" Target="../slideLayouts/slideLayout3.xml"/><Relationship Id="rId7" Type="http://schemas.openxmlformats.org/officeDocument/2006/relationships/tags" Target="../tags/tag47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0.jpeg"/><Relationship Id="rId3" Type="http://schemas.openxmlformats.org/officeDocument/2006/relationships/tags" Target="../tags/tag475.xml"/><Relationship Id="rId2" Type="http://schemas.openxmlformats.org/officeDocument/2006/relationships/tags" Target="../tags/tag474.xml"/><Relationship Id="rId1" Type="http://schemas.openxmlformats.org/officeDocument/2006/relationships/tags" Target="../tags/tag473.xml"/></Relationships>
</file>

<file path=ppt/slides/_rels/slide9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81.xml"/><Relationship Id="rId7" Type="http://schemas.openxmlformats.org/officeDocument/2006/relationships/image" Target="../media/image79.wmf"/><Relationship Id="rId6" Type="http://schemas.openxmlformats.org/officeDocument/2006/relationships/oleObject" Target="../embeddings/oleObject11.bin"/><Relationship Id="rId5" Type="http://schemas.openxmlformats.org/officeDocument/2006/relationships/image" Target="../media/image20.jpeg"/><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tags" Target="../tags/tag478.xml"/><Relationship Id="rId11" Type="http://schemas.openxmlformats.org/officeDocument/2006/relationships/notesSlide" Target="../notesSlides/notesSlide94.xml"/><Relationship Id="rId10" Type="http://schemas.openxmlformats.org/officeDocument/2006/relationships/vmlDrawing" Target="../drawings/vmlDrawing11.vml"/><Relationship Id="rId1" Type="http://schemas.openxmlformats.org/officeDocument/2006/relationships/tags" Target="../tags/tag477.xml"/></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tags" Target="../tags/tag486.xml"/><Relationship Id="rId7" Type="http://schemas.openxmlformats.org/officeDocument/2006/relationships/image" Target="../media/image79.wmf"/><Relationship Id="rId6" Type="http://schemas.openxmlformats.org/officeDocument/2006/relationships/oleObject" Target="../embeddings/oleObject12.bin"/><Relationship Id="rId5" Type="http://schemas.openxmlformats.org/officeDocument/2006/relationships/image" Target="../media/image20.jpeg"/><Relationship Id="rId4" Type="http://schemas.openxmlformats.org/officeDocument/2006/relationships/tags" Target="../tags/tag485.xml"/><Relationship Id="rId3" Type="http://schemas.openxmlformats.org/officeDocument/2006/relationships/tags" Target="../tags/tag484.xml"/><Relationship Id="rId2" Type="http://schemas.openxmlformats.org/officeDocument/2006/relationships/tags" Target="../tags/tag483.xml"/><Relationship Id="rId14" Type="http://schemas.openxmlformats.org/officeDocument/2006/relationships/notesSlide" Target="../notesSlides/notesSlide95.xml"/><Relationship Id="rId13" Type="http://schemas.openxmlformats.org/officeDocument/2006/relationships/vmlDrawing" Target="../drawings/vmlDrawing12.vml"/><Relationship Id="rId12" Type="http://schemas.openxmlformats.org/officeDocument/2006/relationships/slideLayout" Target="../slideLayouts/slideLayout3.xml"/><Relationship Id="rId11" Type="http://schemas.openxmlformats.org/officeDocument/2006/relationships/tags" Target="../tags/tag487.xml"/><Relationship Id="rId10" Type="http://schemas.openxmlformats.org/officeDocument/2006/relationships/image" Target="../media/image80.emf"/><Relationship Id="rId1" Type="http://schemas.openxmlformats.org/officeDocument/2006/relationships/tags" Target="../tags/tag482.xml"/></Relationships>
</file>

<file path=ppt/slides/_rels/slide96.xml.rels><?xml version="1.0" encoding="UTF-8" standalone="yes"?>
<Relationships xmlns="http://schemas.openxmlformats.org/package/2006/relationships"><Relationship Id="rId9" Type="http://schemas.openxmlformats.org/officeDocument/2006/relationships/notesSlide" Target="../notesSlides/notesSlide96.xml"/><Relationship Id="rId8" Type="http://schemas.openxmlformats.org/officeDocument/2006/relationships/slideLayout" Target="../slideLayouts/slideLayout3.xml"/><Relationship Id="rId7" Type="http://schemas.openxmlformats.org/officeDocument/2006/relationships/tags" Target="../tags/tag493.xml"/><Relationship Id="rId6" Type="http://schemas.openxmlformats.org/officeDocument/2006/relationships/tags" Target="../tags/tag492.xml"/><Relationship Id="rId5" Type="http://schemas.openxmlformats.org/officeDocument/2006/relationships/image" Target="../media/image20.jpeg"/><Relationship Id="rId4" Type="http://schemas.openxmlformats.org/officeDocument/2006/relationships/tags" Target="../tags/tag491.xml"/><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s>
</file>

<file path=ppt/slides/_rels/slide97.xml.rels><?xml version="1.0" encoding="UTF-8" standalone="yes"?>
<Relationships xmlns="http://schemas.openxmlformats.org/package/2006/relationships"><Relationship Id="rId9" Type="http://schemas.openxmlformats.org/officeDocument/2006/relationships/tags" Target="../tags/tag499.xml"/><Relationship Id="rId8" Type="http://schemas.openxmlformats.org/officeDocument/2006/relationships/image" Target="../media/image81.emf"/><Relationship Id="rId7" Type="http://schemas.openxmlformats.org/officeDocument/2006/relationships/oleObject" Target="../embeddings/oleObject14.bin"/><Relationship Id="rId6" Type="http://schemas.openxmlformats.org/officeDocument/2006/relationships/tags" Target="../tags/tag498.xml"/><Relationship Id="rId5" Type="http://schemas.openxmlformats.org/officeDocument/2006/relationships/image" Target="../media/image20.jpeg"/><Relationship Id="rId4" Type="http://schemas.openxmlformats.org/officeDocument/2006/relationships/tags" Target="../tags/tag497.xml"/><Relationship Id="rId3" Type="http://schemas.openxmlformats.org/officeDocument/2006/relationships/tags" Target="../tags/tag496.xml"/><Relationship Id="rId2" Type="http://schemas.openxmlformats.org/officeDocument/2006/relationships/tags" Target="../tags/tag495.xml"/><Relationship Id="rId12" Type="http://schemas.openxmlformats.org/officeDocument/2006/relationships/notesSlide" Target="../notesSlides/notesSlide97.xml"/><Relationship Id="rId11" Type="http://schemas.openxmlformats.org/officeDocument/2006/relationships/vmlDrawing" Target="../drawings/vmlDrawing13.vml"/><Relationship Id="rId10" Type="http://schemas.openxmlformats.org/officeDocument/2006/relationships/slideLayout" Target="../slideLayouts/slideLayout3.xml"/><Relationship Id="rId1" Type="http://schemas.openxmlformats.org/officeDocument/2006/relationships/tags" Target="../tags/tag494.xml"/></Relationships>
</file>

<file path=ppt/slides/_rels/slide98.xml.rels><?xml version="1.0" encoding="UTF-8" standalone="yes"?>
<Relationships xmlns="http://schemas.openxmlformats.org/package/2006/relationships"><Relationship Id="rId8" Type="http://schemas.openxmlformats.org/officeDocument/2006/relationships/notesSlide" Target="../notesSlides/notesSlide98.xml"/><Relationship Id="rId7" Type="http://schemas.openxmlformats.org/officeDocument/2006/relationships/slideLayout" Target="../slideLayouts/slideLayout3.xml"/><Relationship Id="rId6" Type="http://schemas.openxmlformats.org/officeDocument/2006/relationships/tags" Target="../tags/tag504.xml"/><Relationship Id="rId5" Type="http://schemas.openxmlformats.org/officeDocument/2006/relationships/image" Target="../media/image20.jpeg"/><Relationship Id="rId4" Type="http://schemas.openxmlformats.org/officeDocument/2006/relationships/tags" Target="../tags/tag503.xml"/><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tags" Target="../tags/tag500.xml"/></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509.xml"/><Relationship Id="rId7" Type="http://schemas.openxmlformats.org/officeDocument/2006/relationships/image" Target="../media/image82.wmf"/><Relationship Id="rId6" Type="http://schemas.openxmlformats.org/officeDocument/2006/relationships/oleObject" Target="../embeddings/oleObject15.bin"/><Relationship Id="rId5" Type="http://schemas.openxmlformats.org/officeDocument/2006/relationships/image" Target="../media/image20.jpeg"/><Relationship Id="rId4" Type="http://schemas.openxmlformats.org/officeDocument/2006/relationships/tags" Target="../tags/tag508.xml"/><Relationship Id="rId3" Type="http://schemas.openxmlformats.org/officeDocument/2006/relationships/tags" Target="../tags/tag507.xml"/><Relationship Id="rId2" Type="http://schemas.openxmlformats.org/officeDocument/2006/relationships/tags" Target="../tags/tag506.xml"/><Relationship Id="rId11" Type="http://schemas.openxmlformats.org/officeDocument/2006/relationships/notesSlide" Target="../notesSlides/notesSlide99.xml"/><Relationship Id="rId10" Type="http://schemas.openxmlformats.org/officeDocument/2006/relationships/vmlDrawing" Target="../drawings/vmlDrawing14.vml"/><Relationship Id="rId1" Type="http://schemas.openxmlformats.org/officeDocument/2006/relationships/tags" Target="../tags/tag5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2519680"/>
            <a:ext cx="11520805" cy="2862580"/>
          </a:xfrm>
          <a:prstGeom prst="rect">
            <a:avLst/>
          </a:prstGeom>
          <a:solidFill>
            <a:srgbClr val="003164">
              <a:alpha val="8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微软雅黑" panose="020B0503020204020204" pitchFamily="34" charset="-122"/>
              </a:rPr>
              <a:t>         </a:t>
            </a:r>
            <a:endParaRPr kumimoji="0" lang="en-US" altLang="zh-CN" sz="18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微软雅黑" panose="020B0503020204020204" pitchFamily="34" charset="-122"/>
            </a:endParaRPr>
          </a:p>
        </p:txBody>
      </p:sp>
      <p:sp>
        <p:nvSpPr>
          <p:cNvPr id="18" name="矩形 259"/>
          <p:cNvSpPr>
            <a:spLocks noChangeArrowheads="1"/>
          </p:cNvSpPr>
          <p:nvPr/>
        </p:nvSpPr>
        <p:spPr bwMode="auto">
          <a:xfrm>
            <a:off x="2364977" y="3024063"/>
            <a:ext cx="7021634"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503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计算机系统结构</a:t>
            </a:r>
            <a:endParaRPr kumimoji="0" lang="zh-CN" altLang="en-US" sz="5035" b="1" i="0" u="none" strike="noStrike" kern="1200" cap="all"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矩形 259"/>
          <p:cNvSpPr>
            <a:spLocks noChangeArrowheads="1"/>
          </p:cNvSpPr>
          <p:nvPr/>
        </p:nvSpPr>
        <p:spPr bwMode="auto">
          <a:xfrm>
            <a:off x="3882590" y="4320207"/>
            <a:ext cx="3986407"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endParaRP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rPr>
              <a:t>计算机科学与技术学院</a:t>
            </a:r>
            <a:endParaRPr kumimoji="0" lang="zh-CN" altLang="en-US" sz="2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Arial" panose="020B0604020202020204" pitchFamily="34" charset="0"/>
              <a:sym typeface="Calibri" panose="020F0502020204030204" pitchFamily="3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23870" y="875665"/>
            <a:ext cx="5618480" cy="16852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96315" y="1488995"/>
            <a:ext cx="9217025" cy="1014730"/>
          </a:xfrm>
          <a:prstGeom prst="rect">
            <a:avLst/>
          </a:prstGeom>
        </p:spPr>
        <p:txBody>
          <a:bodyPr wrap="square">
            <a:spAutoFit/>
          </a:bodyPr>
          <a:lstStyle/>
          <a:p>
            <a:pPr marL="0" lvl="0" indent="0" eaLnBrk="1" latinLnBrk="0" hangingPunct="1">
              <a:lnSpc>
                <a:spcPct val="150000"/>
              </a:lnSpc>
              <a:spcBef>
                <a:spcPts val="0"/>
              </a:spcBef>
              <a:buClr>
                <a:srgbClr val="FFCC00"/>
              </a:buClr>
            </a:pPr>
            <a:r>
              <a:rPr lang="zh-CN" altLang="en-US" sz="2000" dirty="0">
                <a:solidFill>
                  <a:srgbClr val="000000"/>
                </a:solidFill>
                <a:highlight>
                  <a:srgbClr val="00FF00"/>
                </a:highlight>
                <a:latin typeface="微软雅黑" panose="020B0503020204020204" pitchFamily="34" charset="-122"/>
                <a:ea typeface="微软雅黑" panose="020B0503020204020204" pitchFamily="34" charset="-122"/>
              </a:rPr>
              <a:t>半双工（半双向传输）</a:t>
            </a:r>
            <a:r>
              <a:rPr lang="zh-CN" altLang="en-US" sz="2000" dirty="0">
                <a:solidFill>
                  <a:srgbClr val="000000"/>
                </a:solidFill>
                <a:latin typeface="微软雅黑" panose="020B0503020204020204" pitchFamily="34" charset="-122"/>
                <a:ea typeface="微软雅黑" panose="020B0503020204020204" pitchFamily="34" charset="-122"/>
              </a:rPr>
              <a:t>：是指发送方与接收方也只有</a:t>
            </a:r>
            <a:r>
              <a:rPr lang="zh-CN" altLang="en-US" sz="2000" dirty="0">
                <a:solidFill>
                  <a:srgbClr val="FF0000"/>
                </a:solidFill>
                <a:latin typeface="微软雅黑" panose="020B0503020204020204" pitchFamily="34" charset="-122"/>
                <a:ea typeface="微软雅黑" panose="020B0503020204020204" pitchFamily="34" charset="-122"/>
              </a:rPr>
              <a:t>一条数据线路</a:t>
            </a:r>
            <a:r>
              <a:rPr lang="zh-CN" altLang="en-US" sz="2000" dirty="0">
                <a:solidFill>
                  <a:srgbClr val="000000"/>
                </a:solidFill>
                <a:latin typeface="微软雅黑" panose="020B0503020204020204" pitchFamily="34" charset="-122"/>
                <a:ea typeface="微软雅黑" panose="020B0503020204020204" pitchFamily="34" charset="-122"/>
              </a:rPr>
              <a:t>，但这条数据线路可以在</a:t>
            </a:r>
            <a:r>
              <a:rPr lang="zh-CN" altLang="en-US" sz="2000" dirty="0">
                <a:solidFill>
                  <a:srgbClr val="FF0000"/>
                </a:solidFill>
                <a:latin typeface="微软雅黑" panose="020B0503020204020204" pitchFamily="34" charset="-122"/>
                <a:ea typeface="微软雅黑" panose="020B0503020204020204" pitchFamily="34" charset="-122"/>
              </a:rPr>
              <a:t>不同时刻</a:t>
            </a:r>
            <a:r>
              <a:rPr lang="zh-CN" altLang="en-US" sz="2000" dirty="0">
                <a:solidFill>
                  <a:srgbClr val="000000"/>
                </a:solidFill>
                <a:latin typeface="微软雅黑" panose="020B0503020204020204" pitchFamily="34" charset="-122"/>
                <a:ea typeface="微软雅黑" panose="020B0503020204020204" pitchFamily="34" charset="-122"/>
              </a:rPr>
              <a:t>进行</a:t>
            </a:r>
            <a:r>
              <a:rPr lang="zh-CN" altLang="en-US" sz="2000" dirty="0">
                <a:solidFill>
                  <a:srgbClr val="FF0000"/>
                </a:solidFill>
                <a:latin typeface="微软雅黑" panose="020B0503020204020204" pitchFamily="34" charset="-122"/>
                <a:ea typeface="微软雅黑" panose="020B0503020204020204" pitchFamily="34" charset="-122"/>
              </a:rPr>
              <a:t>两个方向</a:t>
            </a:r>
            <a:r>
              <a:rPr lang="zh-CN" altLang="en-US" sz="2000" dirty="0">
                <a:solidFill>
                  <a:srgbClr val="000000"/>
                </a:solidFill>
                <a:latin typeface="微软雅黑" panose="020B0503020204020204" pitchFamily="34" charset="-122"/>
                <a:ea typeface="微软雅黑" panose="020B0503020204020204" pitchFamily="34" charset="-122"/>
              </a:rPr>
              <a:t>的传输。</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22600" y="3091180"/>
            <a:ext cx="5547995" cy="2288540"/>
            <a:chOff x="4082" y="4755"/>
            <a:chExt cx="8737" cy="3604"/>
          </a:xfrm>
        </p:grpSpPr>
        <p:sp>
          <p:nvSpPr>
            <p:cNvPr id="14" name="Line 7"/>
            <p:cNvSpPr>
              <a:spLocks noChangeShapeType="1"/>
            </p:cNvSpPr>
            <p:nvPr/>
          </p:nvSpPr>
          <p:spPr bwMode="auto">
            <a:xfrm flipV="1">
              <a:off x="6642" y="7020"/>
              <a:ext cx="3795" cy="0"/>
            </a:xfrm>
            <a:prstGeom prst="line">
              <a:avLst/>
            </a:prstGeom>
            <a:noFill/>
            <a:ln w="9525">
              <a:solidFill>
                <a:srgbClr val="00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buFontTx/>
                <a:buNone/>
              </a:pPr>
              <a:endParaRPr lang="zh-CN" altLang="en-US">
                <a:solidFill>
                  <a:srgbClr val="FFCC00"/>
                </a:solidFill>
                <a:latin typeface="Times New Roman" panose="02020603050405020304" pitchFamily="18" charset="0"/>
              </a:endParaRPr>
            </a:p>
          </p:txBody>
        </p:sp>
        <p:sp>
          <p:nvSpPr>
            <p:cNvPr id="15" name="Text Box 8"/>
            <p:cNvSpPr txBox="1">
              <a:spLocks noChangeArrowheads="1"/>
            </p:cNvSpPr>
            <p:nvPr/>
          </p:nvSpPr>
          <p:spPr bwMode="auto">
            <a:xfrm>
              <a:off x="7552" y="5995"/>
              <a:ext cx="2278"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50000"/>
                </a:spcBef>
                <a:buClrTx/>
                <a:buFontTx/>
                <a:buNone/>
              </a:pPr>
              <a:r>
                <a:rPr kumimoji="1" lang="zh-CN" altLang="en-US" sz="2000" b="0">
                  <a:latin typeface="微软雅黑" panose="020B0503020204020204" pitchFamily="34" charset="-122"/>
                  <a:ea typeface="微软雅黑" panose="020B0503020204020204" pitchFamily="34" charset="-122"/>
                </a:rPr>
                <a:t>数据线</a:t>
              </a:r>
              <a:endParaRPr kumimoji="1" lang="zh-CN" altLang="en-US" sz="2000" b="0">
                <a:latin typeface="微软雅黑" panose="020B0503020204020204" pitchFamily="34" charset="-122"/>
                <a:ea typeface="微软雅黑" panose="020B0503020204020204" pitchFamily="34" charset="-122"/>
              </a:endParaRPr>
            </a:p>
          </p:txBody>
        </p:sp>
        <p:sp>
          <p:nvSpPr>
            <p:cNvPr id="16" name="Text Box 9"/>
            <p:cNvSpPr txBox="1">
              <a:spLocks noChangeArrowheads="1"/>
            </p:cNvSpPr>
            <p:nvPr/>
          </p:nvSpPr>
          <p:spPr bwMode="auto">
            <a:xfrm>
              <a:off x="7157" y="7371"/>
              <a:ext cx="2587"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50000"/>
                </a:spcBef>
                <a:buClrTx/>
                <a:buFontTx/>
                <a:buNone/>
              </a:pPr>
              <a:r>
                <a:rPr kumimoji="1" lang="zh-CN" altLang="en-US" sz="2000" b="0">
                  <a:latin typeface="微软雅黑" panose="020B0503020204020204" pitchFamily="34" charset="-122"/>
                  <a:ea typeface="微软雅黑" panose="020B0503020204020204" pitchFamily="34" charset="-122"/>
                </a:rPr>
                <a:t>半双工方式</a:t>
              </a:r>
              <a:endParaRPr kumimoji="1" lang="zh-CN" altLang="en-US" sz="2000" b="0">
                <a:latin typeface="微软雅黑" panose="020B0503020204020204" pitchFamily="34" charset="-122"/>
                <a:ea typeface="微软雅黑" panose="020B0503020204020204" pitchFamily="34" charset="-122"/>
              </a:endParaRPr>
            </a:p>
          </p:txBody>
        </p:sp>
        <p:sp>
          <p:nvSpPr>
            <p:cNvPr id="17" name="Rectangle 10"/>
            <p:cNvSpPr>
              <a:spLocks noChangeArrowheads="1"/>
            </p:cNvSpPr>
            <p:nvPr/>
          </p:nvSpPr>
          <p:spPr bwMode="auto">
            <a:xfrm>
              <a:off x="4082" y="4755"/>
              <a:ext cx="2363" cy="3568"/>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0" hangingPunct="0">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甲</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eaLnBrk="0" hangingPunct="0">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（发送器）</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eaLnBrk="0" hangingPunct="0">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（接收器）</a:t>
              </a:r>
              <a:endParaRPr kumimoji="1" lang="zh-CN" altLang="en-US" sz="2000" b="0">
                <a:solidFill>
                  <a:srgbClr val="FFFFFF"/>
                </a:solidFill>
                <a:latin typeface="微软雅黑" panose="020B0503020204020204" pitchFamily="34" charset="-122"/>
                <a:ea typeface="微软雅黑" panose="020B0503020204020204" pitchFamily="34" charset="-122"/>
              </a:endParaRPr>
            </a:p>
          </p:txBody>
        </p:sp>
        <p:sp>
          <p:nvSpPr>
            <p:cNvPr id="18" name="Rectangle 11"/>
            <p:cNvSpPr>
              <a:spLocks noChangeArrowheads="1"/>
            </p:cNvSpPr>
            <p:nvPr/>
          </p:nvSpPr>
          <p:spPr bwMode="auto">
            <a:xfrm>
              <a:off x="10457" y="4793"/>
              <a:ext cx="2363" cy="3567"/>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0" hangingPunct="0">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乙</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eaLnBrk="0" hangingPunct="0">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（接收器）</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eaLnBrk="0" hangingPunct="0">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（发送器）</a:t>
              </a:r>
              <a:endParaRPr kumimoji="1" lang="zh-CN" altLang="en-US" sz="2000" b="0">
                <a:solidFill>
                  <a:srgbClr val="FFFFFF"/>
                </a:solidFill>
                <a:latin typeface="微软雅黑" panose="020B0503020204020204" pitchFamily="34" charset="-122"/>
                <a:ea typeface="微软雅黑" panose="020B0503020204020204" pitchFamily="34" charset="-122"/>
              </a:endParaRPr>
            </a:p>
          </p:txBody>
        </p:sp>
      </p:gr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三种通道特性的比较</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grpSp>
        <p:nvGrpSpPr>
          <p:cNvPr id="29" name="组合 28"/>
          <p:cNvGrpSpPr/>
          <p:nvPr/>
        </p:nvGrpSpPr>
        <p:grpSpPr>
          <a:xfrm>
            <a:off x="1367756" y="1039518"/>
            <a:ext cx="8489949" cy="4134803"/>
            <a:chOff x="1515156" y="1017319"/>
            <a:chExt cx="5750540" cy="4134803"/>
          </a:xfrm>
        </p:grpSpPr>
        <p:graphicFrame>
          <p:nvGraphicFramePr>
            <p:cNvPr id="7" name="Group 41"/>
            <p:cNvGraphicFramePr/>
            <p:nvPr/>
          </p:nvGraphicFramePr>
          <p:xfrm>
            <a:off x="1515156" y="1017319"/>
            <a:ext cx="8489949" cy="4134803"/>
          </p:xfrm>
          <a:graphic>
            <a:graphicData uri="http://schemas.openxmlformats.org/drawingml/2006/table">
              <a:tbl>
                <a:tblPr/>
                <a:tblGrid>
                  <a:gridCol w="1368152"/>
                  <a:gridCol w="1584176"/>
                  <a:gridCol w="1728192"/>
                  <a:gridCol w="2013103"/>
                  <a:gridCol w="1796326"/>
                </a:tblGrid>
                <a:tr h="698500">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通道种类</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28575"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通道“数</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据宽度”</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28575"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总工作时间</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28575"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工 作 方 式</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28575"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适用场合</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28575" cap="flat" cmpd="sng" algn="ctr">
                        <a:solidFill>
                          <a:srgbClr val="FFCC00"/>
                        </a:solidFill>
                        <a:prstDash val="solid"/>
                        <a:round/>
                        <a:headEnd type="none" w="med" len="med"/>
                        <a:tailEnd type="none" w="med" len="med"/>
                      </a:lnR>
                      <a:lnT w="28575"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r>
                <a:tr h="917575">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字节多路通道</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单字节</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a:t>
                        </a:r>
                        <a:r>
                          <a:rPr kumimoji="0" lang="zh-CN" altLang="en-US"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字节交叉方式</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轮流为多台磁盘设备服务</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大量字符类</a:t>
                        </a:r>
                        <a:r>
                          <a:rPr kumimoji="0" lang="zh-CN" altLang="en-US" sz="20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低速</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28575"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r>
                <a:tr h="1249363">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选择通道</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不定长块</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某台设备被选中，就</a:t>
                        </a:r>
                        <a:r>
                          <a:rPr kumimoji="0" lang="zh-CN" altLang="en-US"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独占</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通道</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高优先级</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en-US" sz="20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高速</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磁带或磁盘设备</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28575"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12700" cap="flat" cmpd="sng" algn="ctr">
                        <a:solidFill>
                          <a:srgbClr val="FFCC00"/>
                        </a:solidFill>
                        <a:prstDash val="solid"/>
                        <a:round/>
                        <a:headEnd type="none" w="med" len="med"/>
                        <a:tailEnd type="none" w="med" len="med"/>
                      </a:lnB>
                      <a:lnTlToBr>
                        <a:noFill/>
                      </a:lnTlToBr>
                      <a:lnBlToTr>
                        <a:noFill/>
                      </a:lnBlToTr>
                      <a:noFill/>
                    </a:tcPr>
                  </a:tc>
                </a:tr>
                <a:tr h="1117600">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数组多路通道</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28575"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定长块</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28575"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28575"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a:t>
                        </a:r>
                        <a:r>
                          <a:rPr kumimoji="0" lang="zh-CN" altLang="en-US"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成组交叉方式</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轮流为多台外部设备服务</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12700"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28575" cap="flat" cmpd="sng" algn="ctr">
                        <a:solidFill>
                          <a:srgbClr val="FFCC00"/>
                        </a:solidFill>
                        <a:prstDash val="solid"/>
                        <a:round/>
                        <a:headEnd type="none" w="med" len="med"/>
                        <a:tailEnd type="none" w="med" len="med"/>
                      </a:lnB>
                      <a:lnTlToBr>
                        <a:noFill/>
                      </a:lnTlToBr>
                      <a:lnBlToTr>
                        <a:noFill/>
                      </a:lnBlToTr>
                      <a:noFill/>
                    </a:tcPr>
                  </a:tc>
                  <a:tc>
                    <a:txBody>
                      <a:bodyPr/>
                      <a:lstStyle>
                        <a:lvl1pPr marL="0" algn="l" defTabSz="863600" rtl="0" eaLnBrk="1" latinLnBrk="0" hangingPunct="1">
                          <a:spcBef>
                            <a:spcPct val="20000"/>
                          </a:spcBef>
                          <a:buClr>
                            <a:schemeClr val="tx1"/>
                          </a:buClr>
                          <a:buFont typeface="Wingdings" panose="05000000000000000000" pitchFamily="2" charset="2"/>
                          <a:defRPr sz="2400" b="1" kern="1200">
                            <a:solidFill>
                              <a:srgbClr val="000000"/>
                            </a:solidFill>
                            <a:latin typeface="楷体_GB2312" pitchFamily="49" charset="-122"/>
                            <a:ea typeface="楷体_GB2312" pitchFamily="49" charset="-122"/>
                          </a:defRPr>
                        </a:lvl1pPr>
                        <a:lvl2pPr marL="431800" algn="l" defTabSz="863600" rtl="0" eaLnBrk="1" latinLnBrk="0" hangingPunct="1">
                          <a:spcBef>
                            <a:spcPct val="20000"/>
                          </a:spcBef>
                          <a:buClr>
                            <a:schemeClr val="tx2"/>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2pPr>
                        <a:lvl3pPr marL="863600" algn="l" defTabSz="863600" rtl="0" eaLnBrk="1" latinLnBrk="0" hangingPunct="1">
                          <a:spcBef>
                            <a:spcPct val="20000"/>
                          </a:spcBef>
                          <a:buClr>
                            <a:schemeClr val="folHlink"/>
                          </a:buClr>
                          <a:buSzPct val="60000"/>
                          <a:buFont typeface="Wingdings" panose="05000000000000000000" pitchFamily="2" charset="2"/>
                          <a:defRPr sz="2000" kern="1200">
                            <a:solidFill>
                              <a:schemeClr val="hlink"/>
                            </a:solidFill>
                            <a:latin typeface="Verdana" panose="020B0604030504040204" pitchFamily="34" charset="0"/>
                            <a:ea typeface="隶书" panose="02010509060101010101" pitchFamily="49" charset="-122"/>
                          </a:defRPr>
                        </a:lvl3pPr>
                        <a:lvl4pPr marL="1295400" algn="l" defTabSz="863600" rtl="0" eaLnBrk="1" latinLnBrk="0" hangingPunct="1">
                          <a:spcBef>
                            <a:spcPct val="20000"/>
                          </a:spcBef>
                          <a:buClr>
                            <a:schemeClr val="tx1"/>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4pPr>
                        <a:lvl5pPr marL="1727200" algn="l" defTabSz="863600" rtl="0" eaLnBrk="1" latinLnBrk="0" hangingPunct="1">
                          <a:spcBef>
                            <a:spcPct val="20000"/>
                          </a:spcBef>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5pPr>
                        <a:lvl6pPr marL="21596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6pPr>
                        <a:lvl7pPr marL="25914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7pPr>
                        <a:lvl8pPr marL="30232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8pPr>
                        <a:lvl9pPr marL="3455035" algn="l" defTabSz="863600" rtl="0" eaLnBrk="1" fontAlgn="base" latinLnBrk="0" hangingPunct="1">
                          <a:spcBef>
                            <a:spcPct val="20000"/>
                          </a:spcBef>
                          <a:spcAft>
                            <a:spcPct val="0"/>
                          </a:spcAft>
                          <a:buClr>
                            <a:schemeClr val="hlink"/>
                          </a:buClr>
                          <a:buSzPct val="60000"/>
                          <a:buFont typeface="Wingdings" panose="05000000000000000000" pitchFamily="2" charset="2"/>
                          <a:defRPr sz="1700" kern="1200">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多台</a:t>
                        </a:r>
                        <a:r>
                          <a:rPr kumimoji="0" lang="zh-CN" altLang="en-US" sz="20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高速</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磁盘存储器</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CC00"/>
                        </a:solidFill>
                        <a:prstDash val="solid"/>
                        <a:round/>
                        <a:headEnd type="none" w="med" len="med"/>
                        <a:tailEnd type="none" w="med" len="med"/>
                      </a:lnL>
                      <a:lnR w="28575" cap="flat" cmpd="sng" algn="ctr">
                        <a:solidFill>
                          <a:srgbClr val="FFCC00"/>
                        </a:solidFill>
                        <a:prstDash val="solid"/>
                        <a:round/>
                        <a:headEnd type="none" w="med" len="med"/>
                        <a:tailEnd type="none" w="med" len="med"/>
                      </a:lnR>
                      <a:lnT w="12700" cap="flat" cmpd="sng" algn="ctr">
                        <a:solidFill>
                          <a:srgbClr val="FFCC00"/>
                        </a:solidFill>
                        <a:prstDash val="solid"/>
                        <a:round/>
                        <a:headEnd type="none" w="med" len="med"/>
                        <a:tailEnd type="none" w="med" len="med"/>
                      </a:lnT>
                      <a:lnB w="28575" cap="flat" cmpd="sng" algn="ctr">
                        <a:solidFill>
                          <a:srgbClr val="FFCC00"/>
                        </a:solidFill>
                        <a:prstDash val="solid"/>
                        <a:round/>
                        <a:headEnd type="none" w="med" len="med"/>
                        <a:tailEnd type="none" w="med" len="med"/>
                      </a:lnB>
                      <a:lnTlToBr>
                        <a:noFill/>
                      </a:lnTlToBr>
                      <a:lnBlToTr>
                        <a:noFill/>
                      </a:lnBlToTr>
                      <a:noFill/>
                    </a:tcPr>
                  </a:tc>
                </a:tr>
              </a:tbl>
            </a:graphicData>
          </a:graphic>
        </p:graphicFrame>
        <p:graphicFrame>
          <p:nvGraphicFramePr>
            <p:cNvPr id="18" name="Object 35"/>
            <p:cNvGraphicFramePr>
              <a:graphicFrameLocks noChangeAspect="1"/>
            </p:cNvGraphicFramePr>
            <p:nvPr/>
          </p:nvGraphicFramePr>
          <p:xfrm>
            <a:off x="3530082" y="2144502"/>
            <a:ext cx="1141777" cy="324343"/>
          </p:xfrm>
          <a:graphic>
            <a:graphicData uri="http://schemas.openxmlformats.org/presentationml/2006/ole">
              <mc:AlternateContent xmlns:mc="http://schemas.openxmlformats.org/markup-compatibility/2006">
                <mc:Choice xmlns:v="urn:schemas-microsoft-com:vml" Requires="v">
                  <p:oleObj spid="_x0000_s2" name="公式" r:id="rId5" imgW="914400" imgH="228600" progId="Equation.3">
                    <p:embed/>
                  </p:oleObj>
                </mc:Choice>
                <mc:Fallback>
                  <p:oleObj name="公式" r:id="rId5" imgW="914400" imgH="228600" progId="Equation.3">
                    <p:embed/>
                    <p:pic>
                      <p:nvPicPr>
                        <p:cNvPr id="0" name="Object 3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082" y="2144502"/>
                          <a:ext cx="1141777" cy="324343"/>
                        </a:xfrm>
                        <a:prstGeom prst="rect">
                          <a:avLst/>
                        </a:prstGeom>
                        <a:noFill/>
                        <a:ln>
                          <a:noFill/>
                        </a:ln>
                        <a:effectLst/>
                      </p:spPr>
                    </p:pic>
                  </p:oleObj>
                </mc:Fallback>
              </mc:AlternateContent>
            </a:graphicData>
          </a:graphic>
        </p:graphicFrame>
        <p:graphicFrame>
          <p:nvGraphicFramePr>
            <p:cNvPr id="19" name="Object 36"/>
            <p:cNvGraphicFramePr>
              <a:graphicFrameLocks noChangeAspect="1"/>
            </p:cNvGraphicFramePr>
            <p:nvPr/>
          </p:nvGraphicFramePr>
          <p:xfrm>
            <a:off x="3549409" y="3144615"/>
            <a:ext cx="1103123" cy="533298"/>
          </p:xfrm>
          <a:graphic>
            <a:graphicData uri="http://schemas.openxmlformats.org/presentationml/2006/ole">
              <mc:AlternateContent xmlns:mc="http://schemas.openxmlformats.org/markup-compatibility/2006">
                <mc:Choice xmlns:v="urn:schemas-microsoft-com:vml" Requires="v">
                  <p:oleObj spid="_x0000_s3" name="公式" r:id="rId7" imgW="926465" imgH="393700" progId="Equation.3">
                    <p:embed/>
                  </p:oleObj>
                </mc:Choice>
                <mc:Fallback>
                  <p:oleObj name="公式" r:id="rId7" imgW="926465" imgH="393700" progId="Equation.3">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9409" y="3144615"/>
                          <a:ext cx="1103123" cy="533298"/>
                        </a:xfrm>
                        <a:prstGeom prst="rect">
                          <a:avLst/>
                        </a:prstGeom>
                        <a:noFill/>
                        <a:ln>
                          <a:noFill/>
                        </a:ln>
                        <a:effectLst/>
                      </p:spPr>
                    </p:pic>
                  </p:oleObj>
                </mc:Fallback>
              </mc:AlternateContent>
            </a:graphicData>
          </a:graphic>
        </p:graphicFrame>
        <p:graphicFrame>
          <p:nvGraphicFramePr>
            <p:cNvPr id="20" name="Object 37"/>
            <p:cNvGraphicFramePr>
              <a:graphicFrameLocks noChangeAspect="1"/>
            </p:cNvGraphicFramePr>
            <p:nvPr/>
          </p:nvGraphicFramePr>
          <p:xfrm>
            <a:off x="3527394" y="4301798"/>
            <a:ext cx="1120926" cy="533299"/>
          </p:xfrm>
          <a:graphic>
            <a:graphicData uri="http://schemas.openxmlformats.org/presentationml/2006/ole">
              <mc:AlternateContent xmlns:mc="http://schemas.openxmlformats.org/markup-compatibility/2006">
                <mc:Choice xmlns:v="urn:schemas-microsoft-com:vml" Requires="v">
                  <p:oleObj spid="_x0000_s4" name="公式" r:id="rId9" imgW="939165" imgH="393700" progId="Equation.3">
                    <p:embed/>
                  </p:oleObj>
                </mc:Choice>
                <mc:Fallback>
                  <p:oleObj name="公式" r:id="rId9" imgW="939165" imgH="393700" progId="Equation.3">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7394" y="4301798"/>
                          <a:ext cx="1120926" cy="533299"/>
                        </a:xfrm>
                        <a:prstGeom prst="rect">
                          <a:avLst/>
                        </a:prstGeom>
                        <a:noFill/>
                        <a:ln>
                          <a:noFill/>
                        </a:ln>
                        <a:effectLst/>
                      </p:spPr>
                    </p:pic>
                  </p:oleObj>
                </mc:Fallback>
              </mc:AlternateContent>
            </a:graphicData>
          </a:graphic>
        </p:graphicFrame>
      </p:grpSp>
      <p:sp>
        <p:nvSpPr>
          <p:cNvPr id="28" name="文本框 27"/>
          <p:cNvSpPr txBox="1"/>
          <p:nvPr/>
        </p:nvSpPr>
        <p:spPr>
          <a:xfrm>
            <a:off x="2231852" y="5346419"/>
            <a:ext cx="5758404" cy="923330"/>
          </a:xfrm>
          <a:prstGeom prst="rect">
            <a:avLst/>
          </a:prstGeom>
          <a:noFill/>
        </p:spPr>
        <p:txBody>
          <a:bodyPr wrap="square">
            <a:spAutoFit/>
          </a:bodyPr>
          <a:lstStyle/>
          <a:p>
            <a:pPr fontAlgn="ctr">
              <a:spcBef>
                <a:spcPct val="0"/>
              </a:spcBef>
              <a:buClrTx/>
              <a:buFontTx/>
              <a:buNone/>
            </a:pPr>
            <a:r>
              <a:rPr lang="en-US" altLang="zh-CN" sz="1800" b="1" dirty="0">
                <a:latin typeface="+mn-ea"/>
                <a:ea typeface="+mn-ea"/>
                <a:cs typeface="Times New Roman" panose="02020603050405020304" pitchFamily="18" charset="0"/>
              </a:rPr>
              <a:t>P</a:t>
            </a:r>
            <a:r>
              <a:rPr lang="zh-CN" altLang="en-US" sz="1800" dirty="0">
                <a:latin typeface="+mn-ea"/>
                <a:ea typeface="+mn-ea"/>
                <a:cs typeface="Times New Roman" panose="02020603050405020304" pitchFamily="18" charset="0"/>
              </a:rPr>
              <a:t>：通道所挂设备数；</a:t>
            </a:r>
            <a:endParaRPr lang="en-US" altLang="zh-CN" sz="1800" dirty="0">
              <a:latin typeface="+mn-ea"/>
              <a:ea typeface="+mn-ea"/>
              <a:cs typeface="Times New Roman" panose="02020603050405020304" pitchFamily="18" charset="0"/>
            </a:endParaRPr>
          </a:p>
          <a:p>
            <a:pPr fontAlgn="ctr">
              <a:spcBef>
                <a:spcPct val="0"/>
              </a:spcBef>
              <a:buClrTx/>
              <a:buFontTx/>
              <a:buNone/>
            </a:pPr>
            <a:r>
              <a:rPr lang="en-US" altLang="zh-CN" sz="1800" b="1" dirty="0">
                <a:latin typeface="+mn-ea"/>
                <a:ea typeface="+mn-ea"/>
                <a:cs typeface="Times New Roman" panose="02020603050405020304" pitchFamily="18" charset="0"/>
              </a:rPr>
              <a:t>T</a:t>
            </a:r>
            <a:r>
              <a:rPr kumimoji="1" lang="en-US" altLang="zh-CN" sz="1800" b="1" dirty="0">
                <a:latin typeface="+mn-ea"/>
                <a:ea typeface="+mn-ea"/>
                <a:cs typeface="Times New Roman" panose="02020603050405020304" pitchFamily="18" charset="0"/>
              </a:rPr>
              <a:t>s</a:t>
            </a:r>
            <a:r>
              <a:rPr kumimoji="1" lang="zh-CN" altLang="en-US" sz="1800" b="0" dirty="0">
                <a:latin typeface="+mn-ea"/>
                <a:ea typeface="+mn-ea"/>
                <a:cs typeface="Times New Roman" panose="02020603050405020304" pitchFamily="18" charset="0"/>
              </a:rPr>
              <a:t>：通道每选择一次设备的时间；</a:t>
            </a:r>
            <a:endParaRPr kumimoji="1" lang="en-US" altLang="zh-CN" dirty="0">
              <a:latin typeface="+mn-ea"/>
              <a:ea typeface="+mn-ea"/>
              <a:cs typeface="Times New Roman" panose="02020603050405020304" pitchFamily="18" charset="0"/>
            </a:endParaRPr>
          </a:p>
          <a:p>
            <a:pPr fontAlgn="ctr">
              <a:spcBef>
                <a:spcPct val="0"/>
              </a:spcBef>
              <a:buClrTx/>
              <a:buFontTx/>
              <a:buNone/>
            </a:pPr>
            <a:r>
              <a:rPr kumimoji="1" lang="en-US" altLang="zh-CN" sz="1800" b="1" dirty="0">
                <a:latin typeface="+mn-ea"/>
                <a:ea typeface="+mn-ea"/>
                <a:cs typeface="Times New Roman" panose="02020603050405020304" pitchFamily="18" charset="0"/>
              </a:rPr>
              <a:t>n</a:t>
            </a:r>
            <a:r>
              <a:rPr kumimoji="1" lang="zh-CN" altLang="en-US" sz="1800" b="0" dirty="0">
                <a:latin typeface="+mn-ea"/>
                <a:ea typeface="+mn-ea"/>
                <a:cs typeface="Times New Roman" panose="02020603050405020304" pitchFamily="18" charset="0"/>
              </a:rPr>
              <a:t>：每台设备传送的字节数；</a:t>
            </a:r>
            <a:endParaRPr kumimoji="1" lang="en-US" altLang="zh-CN" sz="1800" b="0" dirty="0">
              <a:latin typeface="+mn-ea"/>
              <a:ea typeface="+mn-ea"/>
              <a:cs typeface="Times New Roman" panose="02020603050405020304" pitchFamily="18" charset="0"/>
            </a:endParaRPr>
          </a:p>
        </p:txBody>
      </p:sp>
      <p:sp>
        <p:nvSpPr>
          <p:cNvPr id="32" name="文本框 31"/>
          <p:cNvSpPr txBox="1"/>
          <p:nvPr/>
        </p:nvSpPr>
        <p:spPr>
          <a:xfrm>
            <a:off x="5976268" y="5355058"/>
            <a:ext cx="5758404" cy="646331"/>
          </a:xfrm>
          <a:prstGeom prst="rect">
            <a:avLst/>
          </a:prstGeom>
          <a:noFill/>
        </p:spPr>
        <p:txBody>
          <a:bodyPr wrap="square">
            <a:spAutoFit/>
          </a:bodyPr>
          <a:lstStyle/>
          <a:p>
            <a:pPr fontAlgn="ctr">
              <a:spcBef>
                <a:spcPct val="0"/>
              </a:spcBef>
              <a:buClrTx/>
              <a:buFontTx/>
              <a:buNone/>
            </a:pPr>
            <a:r>
              <a:rPr kumimoji="1" lang="en-US" altLang="zh-CN" sz="1800" b="1" dirty="0">
                <a:latin typeface="+mn-ea"/>
                <a:ea typeface="+mn-ea"/>
                <a:cs typeface="Times New Roman" panose="02020603050405020304" pitchFamily="18" charset="0"/>
              </a:rPr>
              <a:t>T</a:t>
            </a:r>
            <a:r>
              <a:rPr kumimoji="1" lang="en-US" altLang="zh-CN" sz="1800" b="1" baseline="-25000" dirty="0">
                <a:latin typeface="+mn-ea"/>
                <a:ea typeface="+mn-ea"/>
                <a:cs typeface="Times New Roman" panose="02020603050405020304" pitchFamily="18" charset="0"/>
              </a:rPr>
              <a:t>D</a:t>
            </a:r>
            <a:r>
              <a:rPr kumimoji="1" lang="zh-CN" altLang="en-US" sz="1800" b="0" dirty="0">
                <a:latin typeface="+mn-ea"/>
                <a:ea typeface="+mn-ea"/>
                <a:cs typeface="Times New Roman" panose="02020603050405020304" pitchFamily="18" charset="0"/>
              </a:rPr>
              <a:t>：每传送一个字节的时间；</a:t>
            </a:r>
            <a:endParaRPr kumimoji="1" lang="en-US" altLang="zh-CN" sz="1800" b="0" dirty="0">
              <a:latin typeface="+mn-ea"/>
              <a:ea typeface="+mn-ea"/>
              <a:cs typeface="Times New Roman" panose="02020603050405020304" pitchFamily="18" charset="0"/>
            </a:endParaRPr>
          </a:p>
          <a:p>
            <a:pPr fontAlgn="ctr">
              <a:spcBef>
                <a:spcPct val="0"/>
              </a:spcBef>
              <a:buClrTx/>
              <a:buFontTx/>
              <a:buNone/>
            </a:pPr>
            <a:r>
              <a:rPr kumimoji="1" lang="en-US" altLang="zh-CN" sz="1800" b="1" dirty="0">
                <a:latin typeface="+mn-ea"/>
                <a:ea typeface="+mn-ea"/>
                <a:cs typeface="Times New Roman" panose="02020603050405020304" pitchFamily="18" charset="0"/>
              </a:rPr>
              <a:t>K</a:t>
            </a:r>
            <a:r>
              <a:rPr kumimoji="1" lang="zh-CN" altLang="en-US" sz="1800" b="0" dirty="0">
                <a:latin typeface="+mn-ea"/>
                <a:ea typeface="+mn-ea"/>
                <a:cs typeface="Times New Roman" panose="02020603050405020304" pitchFamily="18" charset="0"/>
              </a:rPr>
              <a:t>：数组多路通道的定长块的大小</a:t>
            </a:r>
            <a:endParaRPr lang="zh-CN" altLang="en-US" dirty="0">
              <a:latin typeface="+mn-ea"/>
              <a:ea typeface="+mn-ea"/>
            </a:endParaRPr>
          </a:p>
        </p:txBody>
      </p:sp>
    </p:spTree>
    <p:custDataLst>
      <p:tags r:id="rId1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通道的流量分析</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grpSp>
        <p:nvGrpSpPr>
          <p:cNvPr id="8" name="组合 7"/>
          <p:cNvGrpSpPr/>
          <p:nvPr/>
        </p:nvGrpSpPr>
        <p:grpSpPr>
          <a:xfrm>
            <a:off x="729638" y="1335331"/>
            <a:ext cx="10143006" cy="4793105"/>
            <a:chOff x="729638" y="1638872"/>
            <a:chExt cx="10143006" cy="4793105"/>
          </a:xfrm>
        </p:grpSpPr>
        <p:sp>
          <p:nvSpPr>
            <p:cNvPr id="2" name="Title 6"/>
            <p:cNvSpPr txBox="1"/>
            <p:nvPr>
              <p:custDataLst>
                <p:tags r:id="rId5"/>
              </p:custDataLst>
            </p:nvPr>
          </p:nvSpPr>
          <p:spPr>
            <a:xfrm>
              <a:off x="729638" y="1638872"/>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通道流量</a:t>
              </a:r>
              <a:endParaRPr lang="en-US" altLang="zh-CN" sz="2400" b="1"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又称通道吞吐率或数据传输率，单位：</a:t>
              </a:r>
              <a:r>
                <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rPr>
                <a:t>byte/s</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a:t>
              </a:r>
              <a:r>
                <a:rPr lang="zh-CN" altLang="en-US" sz="2000" b="1" spc="100" dirty="0">
                  <a:ln w="3175">
                    <a:noFill/>
                    <a:prstDash val="dash"/>
                  </a:ln>
                  <a:solidFill>
                    <a:srgbClr val="0621E6"/>
                  </a:solidFill>
                  <a:latin typeface="微软雅黑" panose="020B0503020204020204" pitchFamily="34" charset="-122"/>
                  <a:ea typeface="微软雅黑" panose="020B0503020204020204" pitchFamily="34" charset="-122"/>
                </a:rPr>
                <a:t>极限传输速率</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，通道一直在传数据）</a:t>
              </a:r>
              <a:endPar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1149350" lvl="2" indent="-285750">
                <a:spcBef>
                  <a:spcPts val="200"/>
                </a:spcBef>
                <a:spcAft>
                  <a:spcPts val="200"/>
                </a:spcAft>
                <a:buSzPct val="70000"/>
                <a:buFont typeface="Wingdings" panose="05000000000000000000" pitchFamily="2" charset="2"/>
                <a:buChar char="ü"/>
              </a:pPr>
              <a:r>
                <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rPr>
                <a:t>字节多路通道最大传输率：</a:t>
              </a: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lvl="2">
                <a:spcBef>
                  <a:spcPts val="200"/>
                </a:spcBef>
                <a:spcAft>
                  <a:spcPts val="200"/>
                </a:spcAft>
                <a:buSzPct val="70000"/>
              </a:pP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marL="1149350" lvl="2" indent="-285750">
                <a:spcBef>
                  <a:spcPts val="200"/>
                </a:spcBef>
                <a:spcAft>
                  <a:spcPts val="200"/>
                </a:spcAft>
                <a:buSzPct val="70000"/>
                <a:buFont typeface="Wingdings" panose="05000000000000000000" pitchFamily="2" charset="2"/>
                <a:buChar char="ü"/>
              </a:pP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marL="1149350" lvl="2" indent="-285750">
                <a:spcBef>
                  <a:spcPts val="200"/>
                </a:spcBef>
                <a:spcAft>
                  <a:spcPts val="200"/>
                </a:spcAft>
                <a:buSzPct val="70000"/>
                <a:buFont typeface="Wingdings" panose="05000000000000000000" pitchFamily="2" charset="2"/>
                <a:buChar char="ü"/>
              </a:pPr>
              <a:r>
                <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rPr>
                <a:t>选择通道最大传输率：</a:t>
              </a: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marL="1149350" lvl="2" indent="-285750">
                <a:spcBef>
                  <a:spcPts val="200"/>
                </a:spcBef>
                <a:spcAft>
                  <a:spcPts val="200"/>
                </a:spcAft>
                <a:buSzPct val="70000"/>
                <a:buFont typeface="Wingdings" panose="05000000000000000000" pitchFamily="2" charset="2"/>
                <a:buChar char="ü"/>
              </a:pP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lvl="2">
                <a:spcBef>
                  <a:spcPts val="200"/>
                </a:spcBef>
                <a:spcAft>
                  <a:spcPts val="200"/>
                </a:spcAft>
                <a:buSzPct val="70000"/>
              </a:pP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marL="1149350" lvl="2" indent="-285750">
                <a:spcBef>
                  <a:spcPts val="200"/>
                </a:spcBef>
                <a:spcAft>
                  <a:spcPts val="200"/>
                </a:spcAft>
                <a:buSzPct val="70000"/>
                <a:buFont typeface="Wingdings" panose="05000000000000000000" pitchFamily="2" charset="2"/>
                <a:buChar char="ü"/>
              </a:pPr>
              <a:r>
                <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rPr>
                <a:t> 数组通道最大传输率：</a:t>
              </a:r>
              <a:endPar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6"/>
            <a:stretch>
              <a:fillRect/>
            </a:stretch>
          </p:blipFill>
          <p:spPr>
            <a:xfrm>
              <a:off x="5163317" y="3141233"/>
              <a:ext cx="4485359" cy="895748"/>
            </a:xfrm>
            <a:prstGeom prst="rect">
              <a:avLst/>
            </a:prstGeom>
          </p:spPr>
        </p:pic>
        <p:graphicFrame>
          <p:nvGraphicFramePr>
            <p:cNvPr id="5" name="对象 4"/>
            <p:cNvGraphicFramePr>
              <a:graphicFrameLocks noChangeAspect="1"/>
            </p:cNvGraphicFramePr>
            <p:nvPr/>
          </p:nvGraphicFramePr>
          <p:xfrm>
            <a:off x="4752132" y="4256515"/>
            <a:ext cx="4248471" cy="1080687"/>
          </p:xfrm>
          <a:graphic>
            <a:graphicData uri="http://schemas.openxmlformats.org/presentationml/2006/ole">
              <mc:AlternateContent xmlns:mc="http://schemas.openxmlformats.org/markup-compatibility/2006">
                <mc:Choice xmlns:v="urn:schemas-microsoft-com:vml" Requires="v">
                  <p:oleObj spid="_x0000_s4" name="Equation" r:id="rId7" imgW="55168800" imgH="14020800" progId="Equation.DSMT4">
                    <p:embed/>
                  </p:oleObj>
                </mc:Choice>
                <mc:Fallback>
                  <p:oleObj name="Equation" r:id="rId7" imgW="55168800" imgH="14020800" progId="Equation.DSMT4">
                    <p:embed/>
                    <p:pic>
                      <p:nvPicPr>
                        <p:cNvPr id="0" name="对象 4"/>
                        <p:cNvPicPr/>
                        <p:nvPr/>
                      </p:nvPicPr>
                      <p:blipFill>
                        <a:blip r:embed="rId8"/>
                        <a:stretch>
                          <a:fillRect/>
                        </a:stretch>
                      </p:blipFill>
                      <p:spPr>
                        <a:xfrm>
                          <a:off x="4752132" y="4256515"/>
                          <a:ext cx="4248471" cy="1080687"/>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733485" y="5358696"/>
            <a:ext cx="4176464" cy="1073281"/>
          </p:xfrm>
          <a:graphic>
            <a:graphicData uri="http://schemas.openxmlformats.org/presentationml/2006/ole">
              <mc:AlternateContent xmlns:mc="http://schemas.openxmlformats.org/markup-compatibility/2006">
                <mc:Choice xmlns:v="urn:schemas-microsoft-com:vml" Requires="v">
                  <p:oleObj spid="_x0000_s7" name="Equation" r:id="rId9" imgW="54559200" imgH="14020800" progId="Equation.DSMT4">
                    <p:embed/>
                  </p:oleObj>
                </mc:Choice>
                <mc:Fallback>
                  <p:oleObj name="Equation" r:id="rId9" imgW="54559200" imgH="14020800" progId="Equation.DSMT4">
                    <p:embed/>
                    <p:pic>
                      <p:nvPicPr>
                        <p:cNvPr id="0" name="对象 5"/>
                        <p:cNvPicPr/>
                        <p:nvPr/>
                      </p:nvPicPr>
                      <p:blipFill>
                        <a:blip r:embed="rId10"/>
                        <a:stretch>
                          <a:fillRect/>
                        </a:stretch>
                      </p:blipFill>
                      <p:spPr>
                        <a:xfrm>
                          <a:off x="4733485" y="5358696"/>
                          <a:ext cx="4176464" cy="1073281"/>
                        </a:xfrm>
                        <a:prstGeom prst="rect">
                          <a:avLst/>
                        </a:prstGeom>
                      </p:spPr>
                    </p:pic>
                  </p:oleObj>
                </mc:Fallback>
              </mc:AlternateContent>
            </a:graphicData>
          </a:graphic>
        </p:graphicFrame>
      </p:grpSp>
    </p:spTree>
    <p:custDataLst>
      <p:tags r:id="rId1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通道的流量分析</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Title 6"/>
          <p:cNvSpPr txBox="1"/>
          <p:nvPr>
            <p:custDataLst>
              <p:tags r:id="rId5"/>
            </p:custDataLst>
          </p:nvPr>
        </p:nvSpPr>
        <p:spPr>
          <a:xfrm>
            <a:off x="729638" y="1367879"/>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实际最大</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流量（实际流量）</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设备要求的通道</a:t>
            </a:r>
            <a:r>
              <a:rPr lang="zh-CN" altLang="en-US" sz="2000" b="1" spc="100" dirty="0">
                <a:ln w="3175">
                  <a:noFill/>
                  <a:prstDash val="dash"/>
                </a:ln>
                <a:solidFill>
                  <a:srgbClr val="FF0000"/>
                </a:solidFill>
                <a:latin typeface="微软雅黑" panose="020B0503020204020204" pitchFamily="34" charset="-122"/>
                <a:ea typeface="微软雅黑" panose="020B0503020204020204" pitchFamily="34" charset="-122"/>
              </a:rPr>
              <a:t>实际最大流量（实际流量）</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（即：通道所挂设备均被启动情况）这是权衡下来的简单算法，这是可以容忍的通道的情况</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1149350" lvl="2" indent="-285750">
              <a:spcBef>
                <a:spcPts val="200"/>
              </a:spcBef>
              <a:spcAft>
                <a:spcPts val="200"/>
              </a:spcAft>
              <a:buSzPct val="70000"/>
              <a:buFont typeface="Wingdings" panose="05000000000000000000" pitchFamily="2" charset="2"/>
              <a:buChar char="ü"/>
            </a:pPr>
            <a:r>
              <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rPr>
              <a:t>字节交叉多路通道：</a:t>
            </a: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marL="1149350" lvl="2" indent="-285750">
              <a:spcBef>
                <a:spcPts val="200"/>
              </a:spcBef>
              <a:spcAft>
                <a:spcPts val="200"/>
              </a:spcAft>
              <a:buSzPct val="70000"/>
              <a:buFont typeface="Wingdings" panose="05000000000000000000" pitchFamily="2" charset="2"/>
              <a:buChar char="ü"/>
            </a:pP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marL="1149350" lvl="2" indent="-285750">
              <a:spcBef>
                <a:spcPts val="200"/>
              </a:spcBef>
              <a:spcAft>
                <a:spcPts val="200"/>
              </a:spcAft>
              <a:buSzPct val="70000"/>
              <a:buFont typeface="Wingdings" panose="05000000000000000000" pitchFamily="2" charset="2"/>
              <a:buChar char="ü"/>
            </a:pP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marL="1149350" lvl="2" indent="-285750">
              <a:spcBef>
                <a:spcPts val="200"/>
              </a:spcBef>
              <a:spcAft>
                <a:spcPts val="200"/>
              </a:spcAft>
              <a:buSzPct val="70000"/>
              <a:buFont typeface="Wingdings" panose="05000000000000000000" pitchFamily="2" charset="2"/>
              <a:buChar char="ü"/>
            </a:pPr>
            <a:r>
              <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rPr>
              <a:t>选择通道：</a:t>
            </a:r>
            <a:endPar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marL="1149350" lvl="2" indent="-285750">
              <a:spcBef>
                <a:spcPts val="200"/>
              </a:spcBef>
              <a:spcAft>
                <a:spcPts val="200"/>
              </a:spcAft>
              <a:buSzPct val="70000"/>
              <a:buFont typeface="Wingdings" panose="05000000000000000000" pitchFamily="2" charset="2"/>
              <a:buChar char="ü"/>
            </a:pP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lvl="2">
              <a:spcBef>
                <a:spcPts val="200"/>
              </a:spcBef>
              <a:spcAft>
                <a:spcPts val="200"/>
              </a:spcAft>
              <a:buSzPct val="70000"/>
            </a:pPr>
            <a:endParaRPr lang="en-US" altLang="zh-CN"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marL="1149350" lvl="2" indent="-285750">
              <a:spcBef>
                <a:spcPts val="200"/>
              </a:spcBef>
              <a:spcAft>
                <a:spcPts val="200"/>
              </a:spcAft>
              <a:buSzPct val="70000"/>
              <a:buFont typeface="Wingdings" panose="05000000000000000000" pitchFamily="2" charset="2"/>
              <a:buChar char="ü"/>
            </a:pPr>
            <a:r>
              <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rPr>
              <a:t>数组通道：</a:t>
            </a:r>
            <a:endPar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cs typeface="+mn-cs"/>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noChangeAspect="1"/>
          </p:cNvGraphicFramePr>
          <p:nvPr/>
        </p:nvGraphicFramePr>
        <p:xfrm>
          <a:off x="3412323" y="5056188"/>
          <a:ext cx="1992960" cy="740972"/>
        </p:xfrm>
        <a:graphic>
          <a:graphicData uri="http://schemas.openxmlformats.org/presentationml/2006/ole">
            <mc:AlternateContent xmlns:mc="http://schemas.openxmlformats.org/markup-compatibility/2006">
              <mc:Choice xmlns:v="urn:schemas-microsoft-com:vml" Requires="v">
                <p:oleObj spid="_x0000_s3" name="Equation" r:id="rId6" imgW="23774400" imgH="8839200" progId="Equation.DSMT4">
                  <p:embed/>
                </p:oleObj>
              </mc:Choice>
              <mc:Fallback>
                <p:oleObj name="Equation" r:id="rId6" imgW="23774400" imgH="8839200" progId="Equation.DSMT4">
                  <p:embed/>
                  <p:pic>
                    <p:nvPicPr>
                      <p:cNvPr id="0" name="对象 11"/>
                      <p:cNvPicPr/>
                      <p:nvPr/>
                    </p:nvPicPr>
                    <p:blipFill>
                      <a:blip r:embed="rId7"/>
                      <a:stretch>
                        <a:fillRect/>
                      </a:stretch>
                    </p:blipFill>
                    <p:spPr>
                      <a:xfrm>
                        <a:off x="3412323" y="5056188"/>
                        <a:ext cx="1992960" cy="740972"/>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3412323" y="3983674"/>
          <a:ext cx="1987881" cy="786752"/>
        </p:xfrm>
        <a:graphic>
          <a:graphicData uri="http://schemas.openxmlformats.org/presentationml/2006/ole">
            <mc:AlternateContent xmlns:mc="http://schemas.openxmlformats.org/markup-compatibility/2006">
              <mc:Choice xmlns:v="urn:schemas-microsoft-com:vml" Requires="v">
                <p:oleObj spid="_x0000_s4" name="Equation" r:id="rId8" imgW="29260800" imgH="11582400" progId="Equation.DSMT4">
                  <p:embed/>
                </p:oleObj>
              </mc:Choice>
              <mc:Fallback>
                <p:oleObj name="Equation" r:id="rId8" imgW="29260800" imgH="11582400" progId="Equation.DSMT4">
                  <p:embed/>
                  <p:pic>
                    <p:nvPicPr>
                      <p:cNvPr id="0" name="对象 12"/>
                      <p:cNvPicPr/>
                      <p:nvPr/>
                    </p:nvPicPr>
                    <p:blipFill>
                      <a:blip r:embed="rId9"/>
                      <a:stretch>
                        <a:fillRect/>
                      </a:stretch>
                    </p:blipFill>
                    <p:spPr>
                      <a:xfrm>
                        <a:off x="3412323" y="3983674"/>
                        <a:ext cx="1987881" cy="786752"/>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4468317" y="2854599"/>
          <a:ext cx="1723975" cy="918511"/>
        </p:xfrm>
        <a:graphic>
          <a:graphicData uri="http://schemas.openxmlformats.org/presentationml/2006/ole">
            <mc:AlternateContent xmlns:mc="http://schemas.openxmlformats.org/markup-compatibility/2006">
              <mc:Choice xmlns:v="urn:schemas-microsoft-com:vml" Requires="v">
                <p:oleObj spid="_x0000_s5" name="Equation" r:id="rId10" imgW="19507200" imgH="10363200" progId="Equation.DSMT4">
                  <p:embed/>
                </p:oleObj>
              </mc:Choice>
              <mc:Fallback>
                <p:oleObj name="Equation" r:id="rId10" imgW="19507200" imgH="10363200" progId="Equation.DSMT4">
                  <p:embed/>
                  <p:pic>
                    <p:nvPicPr>
                      <p:cNvPr id="0" name="对象 13"/>
                      <p:cNvPicPr/>
                      <p:nvPr/>
                    </p:nvPicPr>
                    <p:blipFill>
                      <a:blip r:embed="rId11"/>
                      <a:stretch>
                        <a:fillRect/>
                      </a:stretch>
                    </p:blipFill>
                    <p:spPr>
                      <a:xfrm>
                        <a:off x="4468317" y="2854599"/>
                        <a:ext cx="1723975" cy="918511"/>
                      </a:xfrm>
                      <a:prstGeom prst="rect">
                        <a:avLst/>
                      </a:prstGeom>
                    </p:spPr>
                  </p:pic>
                </p:oleObj>
              </mc:Fallback>
            </mc:AlternateContent>
          </a:graphicData>
        </a:graphic>
      </p:graphicFrame>
    </p:spTree>
    <p:custDataLst>
      <p:tags r:id="rId12"/>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通道的流量分析</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Title 6"/>
          <p:cNvSpPr txBox="1"/>
          <p:nvPr>
            <p:custDataLst>
              <p:tags r:id="rId5"/>
            </p:custDataLst>
          </p:nvPr>
        </p:nvSpPr>
        <p:spPr>
          <a:xfrm>
            <a:off x="215628" y="1073984"/>
            <a:ext cx="10645615" cy="1283871"/>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为了保证通道能正常工作，各通道的实际流量应该不大于通道最大流量，应该</a:t>
            </a:r>
            <a:r>
              <a:rPr lang="zh-CN" altLang="en-US" sz="2000" b="1" spc="100" dirty="0">
                <a:ln w="3175">
                  <a:noFill/>
                  <a:prstDash val="dash"/>
                </a:ln>
                <a:solidFill>
                  <a:srgbClr val="FF0000"/>
                </a:solidFill>
                <a:latin typeface="微软雅黑" panose="020B0503020204020204" pitchFamily="34" charset="-122"/>
                <a:ea typeface="微软雅黑" panose="020B0503020204020204" pitchFamily="34" charset="-122"/>
              </a:rPr>
              <a:t>满足以下不等式</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nvGraphicFramePr>
        <p:xfrm>
          <a:off x="2834761" y="2417310"/>
          <a:ext cx="2709459" cy="563435"/>
        </p:xfrm>
        <a:graphic>
          <a:graphicData uri="http://schemas.openxmlformats.org/presentationml/2006/ole">
            <mc:AlternateContent xmlns:mc="http://schemas.openxmlformats.org/markup-compatibility/2006">
              <mc:Choice xmlns:v="urn:schemas-microsoft-com:vml" Requires="v">
                <p:oleObj spid="_x0000_s4" name="Equation" r:id="rId6" imgW="3225165" imgH="678180" progId="Equation.DSMT4">
                  <p:embed/>
                </p:oleObj>
              </mc:Choice>
              <mc:Fallback>
                <p:oleObj name="Equation" r:id="rId6" imgW="3225165" imgH="678180" progId="Equation.DSMT4">
                  <p:embed/>
                  <p:pic>
                    <p:nvPicPr>
                      <p:cNvPr id="0" name="对象 2"/>
                      <p:cNvPicPr/>
                      <p:nvPr/>
                    </p:nvPicPr>
                    <p:blipFill>
                      <a:blip r:embed="rId7"/>
                      <a:stretch>
                        <a:fillRect/>
                      </a:stretch>
                    </p:blipFill>
                    <p:spPr>
                      <a:xfrm>
                        <a:off x="2834761" y="2417310"/>
                        <a:ext cx="2709459" cy="563435"/>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813730" y="3040201"/>
          <a:ext cx="3220256" cy="581025"/>
        </p:xfrm>
        <a:graphic>
          <a:graphicData uri="http://schemas.openxmlformats.org/presentationml/2006/ole">
            <mc:AlternateContent xmlns:mc="http://schemas.openxmlformats.org/markup-compatibility/2006">
              <mc:Choice xmlns:v="urn:schemas-microsoft-com:vml" Requires="v">
                <p:oleObj spid="_x0000_s6" name="Equation" r:id="rId8" imgW="3225165" imgH="589915" progId="Equation.DSMT4">
                  <p:embed/>
                </p:oleObj>
              </mc:Choice>
              <mc:Fallback>
                <p:oleObj name="Equation" r:id="rId8" imgW="3225165" imgH="589915" progId="Equation.DSMT4">
                  <p:embed/>
                  <p:pic>
                    <p:nvPicPr>
                      <p:cNvPr id="0" name="对象 3"/>
                      <p:cNvPicPr/>
                      <p:nvPr/>
                    </p:nvPicPr>
                    <p:blipFill>
                      <a:blip r:embed="rId9"/>
                      <a:stretch>
                        <a:fillRect/>
                      </a:stretch>
                    </p:blipFill>
                    <p:spPr>
                      <a:xfrm>
                        <a:off x="2813730" y="3040201"/>
                        <a:ext cx="3220256" cy="581025"/>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813730" y="3700521"/>
          <a:ext cx="3105150" cy="581025"/>
        </p:xfrm>
        <a:graphic>
          <a:graphicData uri="http://schemas.openxmlformats.org/presentationml/2006/ole">
            <mc:AlternateContent xmlns:mc="http://schemas.openxmlformats.org/markup-compatibility/2006">
              <mc:Choice xmlns:v="urn:schemas-microsoft-com:vml" Requires="v">
                <p:oleObj spid="_x0000_s8" name="Equation" r:id="rId10" imgW="3215005" imgH="609600" progId="Equation.DSMT4">
                  <p:embed/>
                </p:oleObj>
              </mc:Choice>
              <mc:Fallback>
                <p:oleObj name="Equation" r:id="rId10" imgW="3215005" imgH="609600" progId="Equation.DSMT4">
                  <p:embed/>
                  <p:pic>
                    <p:nvPicPr>
                      <p:cNvPr id="0" name="对象 4"/>
                      <p:cNvPicPr/>
                      <p:nvPr/>
                    </p:nvPicPr>
                    <p:blipFill>
                      <a:blip r:embed="rId11"/>
                      <a:stretch>
                        <a:fillRect/>
                      </a:stretch>
                    </p:blipFill>
                    <p:spPr>
                      <a:xfrm>
                        <a:off x="2813730" y="3700521"/>
                        <a:ext cx="3105150" cy="581025"/>
                      </a:xfrm>
                      <a:prstGeom prst="rect">
                        <a:avLst/>
                      </a:prstGeom>
                    </p:spPr>
                  </p:pic>
                </p:oleObj>
              </mc:Fallback>
            </mc:AlternateContent>
          </a:graphicData>
        </a:graphic>
      </p:graphicFrame>
      <p:sp>
        <p:nvSpPr>
          <p:cNvPr id="10" name="AutoShape 7"/>
          <p:cNvSpPr>
            <a:spLocks noChangeArrowheads="1"/>
          </p:cNvSpPr>
          <p:nvPr/>
        </p:nvSpPr>
        <p:spPr bwMode="auto">
          <a:xfrm>
            <a:off x="7094652" y="2525846"/>
            <a:ext cx="3418120" cy="1069290"/>
          </a:xfrm>
          <a:prstGeom prst="wedgeRoundRectCallout">
            <a:avLst>
              <a:gd name="adj1" fmla="val -60634"/>
              <a:gd name="adj2" fmla="val 51556"/>
              <a:gd name="adj3" fmla="val 16667"/>
            </a:avLst>
          </a:prstGeom>
          <a:noFill/>
          <a:ln w="3810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lang="zh-CN" altLang="en-US" sz="1800" b="0" dirty="0">
                <a:latin typeface="Times New Roman" panose="02020603050405020304" pitchFamily="18" charset="0"/>
                <a:ea typeface="宋体" panose="02010600030101010101" pitchFamily="2" charset="-122"/>
              </a:rPr>
              <a:t>通道的满负荷，</a:t>
            </a:r>
            <a:r>
              <a:rPr lang="zh-CN" altLang="en-US" sz="1800" b="0" dirty="0">
                <a:solidFill>
                  <a:srgbClr val="FF0000"/>
                </a:solidFill>
                <a:latin typeface="Times New Roman" panose="02020603050405020304" pitchFamily="18" charset="0"/>
                <a:ea typeface="宋体" panose="02010600030101010101" pitchFamily="2" charset="-122"/>
              </a:rPr>
              <a:t>不代表设备的可靠，不丢数据信息，可能会出现争用</a:t>
            </a:r>
            <a:endParaRPr lang="zh-CN" altLang="en-US" sz="1800" b="0" dirty="0">
              <a:solidFill>
                <a:srgbClr val="FF0000"/>
              </a:solidFill>
              <a:latin typeface="Times New Roman" panose="02020603050405020304" pitchFamily="18" charset="0"/>
              <a:ea typeface="宋体" panose="02010600030101010101" pitchFamily="2" charset="-122"/>
            </a:endParaRPr>
          </a:p>
        </p:txBody>
      </p:sp>
      <p:sp>
        <p:nvSpPr>
          <p:cNvPr id="9" name="文本框 8"/>
          <p:cNvSpPr txBox="1"/>
          <p:nvPr/>
        </p:nvSpPr>
        <p:spPr>
          <a:xfrm>
            <a:off x="935708" y="4540033"/>
            <a:ext cx="5616624" cy="707886"/>
          </a:xfrm>
          <a:prstGeom prst="rect">
            <a:avLst/>
          </a:prstGeom>
          <a:noFill/>
        </p:spPr>
        <p:txBody>
          <a:bodyPr wrap="square">
            <a:spAutoFit/>
          </a:bodyPr>
          <a:lstStyle/>
          <a:p>
            <a:pPr marL="342900" indent="-342900">
              <a:buFont typeface="Wingdings" panose="05000000000000000000" pitchFamily="2" charset="2"/>
              <a:buChar char="ü"/>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等式两边的差值越小，通道的利用率就越高</a:t>
            </a:r>
            <a:r>
              <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rPr>
              <a:t>;</a:t>
            </a:r>
            <a:endPar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当两边相等时，通道处于满负荷工作状态。</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通道的流量分析</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Title 6"/>
          <p:cNvSpPr txBox="1"/>
          <p:nvPr>
            <p:custDataLst>
              <p:tags r:id="rId5"/>
            </p:custDataLst>
          </p:nvPr>
        </p:nvSpPr>
        <p:spPr>
          <a:xfrm>
            <a:off x="215628" y="954320"/>
            <a:ext cx="10645615" cy="1283871"/>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774700" lvl="1" indent="-342900" fontAlgn="ctr">
              <a:lnSpc>
                <a:spcPct val="150000"/>
              </a:lnSpc>
              <a:spcBef>
                <a:spcPts val="600"/>
              </a:spcBef>
              <a:spcAft>
                <a:spcPts val="0"/>
              </a:spcAft>
              <a:buSzPct val="100000"/>
              <a:buFont typeface="Wingdings" panose="05000000000000000000" pitchFamily="2" charset="2"/>
              <a:buChar char="Ø"/>
            </a:pPr>
            <a:r>
              <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rPr>
              <a:t>I/O</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系统中，各个通道是并行工作的，所以</a:t>
            </a:r>
            <a:r>
              <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rPr>
              <a:t>I/O</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系统的极限流量应当是各通道或各子通道工作时的</a:t>
            </a:r>
            <a:r>
              <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rPr>
              <a:t>极限流量</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之和，即：</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1583780" y="2664023"/>
          <a:ext cx="8496944" cy="817014"/>
        </p:xfrm>
        <a:graphic>
          <a:graphicData uri="http://schemas.openxmlformats.org/presentationml/2006/ole">
            <mc:AlternateContent xmlns:mc="http://schemas.openxmlformats.org/markup-compatibility/2006">
              <mc:Choice xmlns:v="urn:schemas-microsoft-com:vml" Requires="v">
                <p:oleObj spid="_x0000_s3" name="Equation" r:id="rId6" imgW="63398400" imgH="6096000" progId="Equation.DSMT4">
                  <p:embed/>
                </p:oleObj>
              </mc:Choice>
              <mc:Fallback>
                <p:oleObj name="Equation" r:id="rId6" imgW="63398400" imgH="6096000" progId="Equation.DSMT4">
                  <p:embed/>
                  <p:pic>
                    <p:nvPicPr>
                      <p:cNvPr id="0" name="对象 8"/>
                      <p:cNvPicPr/>
                      <p:nvPr/>
                    </p:nvPicPr>
                    <p:blipFill>
                      <a:blip r:embed="rId7"/>
                      <a:stretch>
                        <a:fillRect/>
                      </a:stretch>
                    </p:blipFill>
                    <p:spPr>
                      <a:xfrm>
                        <a:off x="1583780" y="2664023"/>
                        <a:ext cx="8496944" cy="817014"/>
                      </a:xfrm>
                      <a:prstGeom prst="rect">
                        <a:avLst/>
                      </a:prstGeom>
                    </p:spPr>
                  </p:pic>
                </p:oleObj>
              </mc:Fallback>
            </mc:AlternateContent>
          </a:graphicData>
        </a:graphic>
      </p:graphicFrame>
    </p:spTree>
    <p:custDataLst>
      <p:tags r:id="rId8"/>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9" name="文本框 6"/>
          <p:cNvSpPr txBox="1"/>
          <p:nvPr>
            <p:custDataLst>
              <p:tags r:id="rId2"/>
            </p:custDataLst>
          </p:nvPr>
        </p:nvSpPr>
        <p:spPr>
          <a:xfrm>
            <a:off x="432010" y="144043"/>
            <a:ext cx="6048314"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7" name="图文框 6"/>
          <p:cNvSpPr/>
          <p:nvPr>
            <p:custDataLst>
              <p:tags r:id="rId3"/>
            </p:custDataLst>
          </p:nvPr>
        </p:nvSpPr>
        <p:spPr>
          <a:xfrm>
            <a:off x="1099628" y="1279301"/>
            <a:ext cx="9320835" cy="4912332"/>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6" name="任意多边形: 形状 20"/>
          <p:cNvSpPr>
            <a:spLocks noChangeAspect="1"/>
          </p:cNvSpPr>
          <p:nvPr>
            <p:custDataLst>
              <p:tags r:id="rId4"/>
            </p:custDataLst>
          </p:nvPr>
        </p:nvSpPr>
        <p:spPr>
          <a:xfrm rot="10800000" flipH="1" flipV="1">
            <a:off x="1548344"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8" name="任意多边形: 形状 19"/>
          <p:cNvSpPr>
            <a:spLocks noChangeAspect="1"/>
          </p:cNvSpPr>
          <p:nvPr>
            <p:custDataLst>
              <p:tags r:id="rId5"/>
            </p:custDataLst>
          </p:nvPr>
        </p:nvSpPr>
        <p:spPr>
          <a:xfrm rot="10800000" flipH="1" flipV="1">
            <a:off x="1399295"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6"/>
            </p:custDataLst>
          </p:nvPr>
        </p:nvSpPr>
        <p:spPr>
          <a:xfrm>
            <a:off x="1399295" y="2002702"/>
            <a:ext cx="8640960" cy="3334763"/>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285750" algn="ctr" fontAlgn="ctr">
              <a:lnSpc>
                <a:spcPct val="130000"/>
              </a:lnSpc>
              <a:spcBef>
                <a:spcPts val="1000"/>
              </a:spcBef>
              <a:spcAft>
                <a:spcPts val="800"/>
              </a:spcAft>
              <a:buSzPct val="100000"/>
            </a:pPr>
            <a:r>
              <a:rPr lang="zh-CN" altLang="en-US" sz="2400" b="1" dirty="0">
                <a:solidFill>
                  <a:srgbClr val="000000"/>
                </a:solidFill>
                <a:latin typeface="微软雅黑" panose="020B0503020204020204" pitchFamily="34" charset="-122"/>
                <a:ea typeface="微软雅黑" panose="020B0503020204020204" pitchFamily="34" charset="-122"/>
                <a:sym typeface="+mn-ea"/>
              </a:rPr>
              <a:t>例题</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a:p>
            <a:pPr marL="285750" lvl="1" algn="just" fontAlgn="auto">
              <a:lnSpc>
                <a:spcPct val="130000"/>
              </a:lnSpc>
              <a:spcBef>
                <a:spcPts val="0"/>
              </a:spcBef>
              <a:spcAft>
                <a:spcPts val="800"/>
              </a:spcAft>
              <a:buSzPct val="100000"/>
            </a:pPr>
            <a:r>
              <a:rPr lang="zh-CN" altLang="en-US" sz="2000" dirty="0">
                <a:solidFill>
                  <a:srgbClr val="000000"/>
                </a:solidFill>
                <a:latin typeface="+mn-lt"/>
                <a:ea typeface="微软雅黑" panose="020B0503020204020204" pitchFamily="34" charset="-122"/>
                <a:sym typeface="+mn-ea"/>
              </a:rPr>
              <a:t>一个字节多路通道连接</a:t>
            </a:r>
            <a:r>
              <a:rPr lang="en-US" altLang="zh-CN" sz="2000" dirty="0">
                <a:solidFill>
                  <a:srgbClr val="000000"/>
                </a:solidFill>
                <a:latin typeface="+mn-lt"/>
                <a:ea typeface="微软雅黑" panose="020B0503020204020204" pitchFamily="34" charset="-122"/>
                <a:sym typeface="+mn-ea"/>
              </a:rPr>
              <a:t>D1</a:t>
            </a:r>
            <a:r>
              <a:rPr lang="zh-CN" altLang="en-US" sz="2000" dirty="0">
                <a:solidFill>
                  <a:srgbClr val="000000"/>
                </a:solidFill>
                <a:latin typeface="+mn-lt"/>
                <a:ea typeface="微软雅黑" panose="020B0503020204020204" pitchFamily="34" charset="-122"/>
                <a:sym typeface="+mn-ea"/>
              </a:rPr>
              <a:t>、</a:t>
            </a:r>
            <a:r>
              <a:rPr lang="en-US" altLang="zh-CN" sz="2000" dirty="0">
                <a:solidFill>
                  <a:srgbClr val="000000"/>
                </a:solidFill>
                <a:latin typeface="+mn-lt"/>
                <a:ea typeface="微软雅黑" panose="020B0503020204020204" pitchFamily="34" charset="-122"/>
                <a:sym typeface="+mn-ea"/>
              </a:rPr>
              <a:t>D2</a:t>
            </a:r>
            <a:r>
              <a:rPr lang="zh-CN" altLang="en-US" sz="2000" dirty="0">
                <a:solidFill>
                  <a:srgbClr val="000000"/>
                </a:solidFill>
                <a:latin typeface="+mn-lt"/>
                <a:ea typeface="微软雅黑" panose="020B0503020204020204" pitchFamily="34" charset="-122"/>
                <a:sym typeface="+mn-ea"/>
              </a:rPr>
              <a:t>、</a:t>
            </a:r>
            <a:r>
              <a:rPr lang="en-US" altLang="zh-CN" sz="2000" dirty="0">
                <a:solidFill>
                  <a:srgbClr val="000000"/>
                </a:solidFill>
                <a:latin typeface="+mn-lt"/>
                <a:ea typeface="微软雅黑" panose="020B0503020204020204" pitchFamily="34" charset="-122"/>
                <a:sym typeface="+mn-ea"/>
              </a:rPr>
              <a:t>D3</a:t>
            </a:r>
            <a:r>
              <a:rPr lang="zh-CN" altLang="en-US" sz="2000" dirty="0">
                <a:solidFill>
                  <a:srgbClr val="000000"/>
                </a:solidFill>
                <a:latin typeface="+mn-lt"/>
                <a:ea typeface="微软雅黑" panose="020B0503020204020204" pitchFamily="34" charset="-122"/>
                <a:sym typeface="+mn-ea"/>
              </a:rPr>
              <a:t>、</a:t>
            </a:r>
            <a:r>
              <a:rPr lang="en-US" altLang="zh-CN" sz="2000" dirty="0">
                <a:solidFill>
                  <a:srgbClr val="000000"/>
                </a:solidFill>
                <a:latin typeface="+mn-lt"/>
                <a:ea typeface="微软雅黑" panose="020B0503020204020204" pitchFamily="34" charset="-122"/>
                <a:sym typeface="+mn-ea"/>
              </a:rPr>
              <a:t>D4</a:t>
            </a:r>
            <a:r>
              <a:rPr lang="zh-CN" altLang="en-US" sz="2000" dirty="0">
                <a:solidFill>
                  <a:srgbClr val="000000"/>
                </a:solidFill>
                <a:latin typeface="+mn-lt"/>
                <a:ea typeface="微软雅黑" panose="020B0503020204020204" pitchFamily="34" charset="-122"/>
                <a:sym typeface="+mn-ea"/>
              </a:rPr>
              <a:t>、</a:t>
            </a:r>
            <a:r>
              <a:rPr lang="en-US" altLang="zh-CN" sz="2000" dirty="0">
                <a:solidFill>
                  <a:srgbClr val="000000"/>
                </a:solidFill>
                <a:latin typeface="+mn-lt"/>
                <a:ea typeface="微软雅黑" panose="020B0503020204020204" pitchFamily="34" charset="-122"/>
                <a:sym typeface="+mn-ea"/>
              </a:rPr>
              <a:t>D5</a:t>
            </a:r>
            <a:r>
              <a:rPr lang="zh-CN" altLang="en-US" sz="2000" dirty="0">
                <a:solidFill>
                  <a:srgbClr val="000000"/>
                </a:solidFill>
                <a:latin typeface="+mn-lt"/>
                <a:ea typeface="微软雅黑" panose="020B0503020204020204" pitchFamily="34" charset="-122"/>
                <a:sym typeface="+mn-ea"/>
              </a:rPr>
              <a:t>共</a:t>
            </a:r>
            <a:r>
              <a:rPr lang="en-US" altLang="zh-CN" sz="2000" dirty="0">
                <a:solidFill>
                  <a:srgbClr val="000000"/>
                </a:solidFill>
                <a:latin typeface="+mn-lt"/>
                <a:ea typeface="微软雅黑" panose="020B0503020204020204" pitchFamily="34" charset="-122"/>
                <a:sym typeface="+mn-ea"/>
              </a:rPr>
              <a:t>5</a:t>
            </a:r>
            <a:r>
              <a:rPr lang="zh-CN" altLang="en-US" sz="2000" dirty="0">
                <a:solidFill>
                  <a:srgbClr val="000000"/>
                </a:solidFill>
                <a:latin typeface="+mn-lt"/>
                <a:ea typeface="微软雅黑" panose="020B0503020204020204" pitchFamily="34" charset="-122"/>
                <a:sym typeface="+mn-ea"/>
              </a:rPr>
              <a:t>台设备分别每</a:t>
            </a:r>
            <a:r>
              <a:rPr lang="en-US" altLang="zh-CN" sz="2000" dirty="0">
                <a:solidFill>
                  <a:srgbClr val="000000"/>
                </a:solidFill>
                <a:latin typeface="+mn-lt"/>
                <a:ea typeface="微软雅黑" panose="020B0503020204020204" pitchFamily="34" charset="-122"/>
                <a:sym typeface="+mn-ea"/>
              </a:rPr>
              <a:t>10</a:t>
            </a:r>
            <a:r>
              <a:rPr lang="zh-CN" altLang="en-US" sz="2000" dirty="0">
                <a:solidFill>
                  <a:srgbClr val="000000"/>
                </a:solidFill>
                <a:latin typeface="+mn-lt"/>
                <a:ea typeface="微软雅黑" panose="020B0503020204020204" pitchFamily="34" charset="-122"/>
                <a:sym typeface="+mn-ea"/>
              </a:rPr>
              <a:t>微秒、</a:t>
            </a:r>
            <a:r>
              <a:rPr lang="en-US" altLang="zh-CN" sz="2000" dirty="0">
                <a:solidFill>
                  <a:srgbClr val="000000"/>
                </a:solidFill>
                <a:latin typeface="+mn-lt"/>
                <a:ea typeface="微软雅黑" panose="020B0503020204020204" pitchFamily="34" charset="-122"/>
                <a:sym typeface="+mn-ea"/>
              </a:rPr>
              <a:t>30</a:t>
            </a:r>
            <a:r>
              <a:rPr lang="zh-CN" altLang="en-US" sz="2000" dirty="0">
                <a:solidFill>
                  <a:srgbClr val="000000"/>
                </a:solidFill>
                <a:latin typeface="+mn-lt"/>
                <a:ea typeface="微软雅黑" panose="020B0503020204020204" pitchFamily="34" charset="-122"/>
                <a:sym typeface="+mn-ea"/>
              </a:rPr>
              <a:t>微秒、</a:t>
            </a:r>
            <a:r>
              <a:rPr lang="en-US" altLang="zh-CN" sz="2000" dirty="0">
                <a:solidFill>
                  <a:srgbClr val="000000"/>
                </a:solidFill>
                <a:latin typeface="+mn-lt"/>
                <a:ea typeface="微软雅黑" panose="020B0503020204020204" pitchFamily="34" charset="-122"/>
                <a:sym typeface="+mn-ea"/>
              </a:rPr>
              <a:t>30</a:t>
            </a:r>
            <a:r>
              <a:rPr lang="zh-CN" altLang="en-US" sz="2000" dirty="0">
                <a:solidFill>
                  <a:srgbClr val="000000"/>
                </a:solidFill>
                <a:latin typeface="+mn-lt"/>
                <a:ea typeface="微软雅黑" panose="020B0503020204020204" pitchFamily="34" charset="-122"/>
                <a:sym typeface="+mn-ea"/>
              </a:rPr>
              <a:t>微秒、</a:t>
            </a:r>
            <a:r>
              <a:rPr lang="en-US" altLang="zh-CN" sz="2000" dirty="0">
                <a:solidFill>
                  <a:srgbClr val="000000"/>
                </a:solidFill>
                <a:latin typeface="+mn-lt"/>
                <a:ea typeface="微软雅黑" panose="020B0503020204020204" pitchFamily="34" charset="-122"/>
                <a:sym typeface="+mn-ea"/>
              </a:rPr>
              <a:t>50</a:t>
            </a:r>
            <a:r>
              <a:rPr lang="zh-CN" altLang="en-US" sz="2000" dirty="0">
                <a:solidFill>
                  <a:srgbClr val="000000"/>
                </a:solidFill>
                <a:latin typeface="+mn-lt"/>
                <a:ea typeface="微软雅黑" panose="020B0503020204020204" pitchFamily="34" charset="-122"/>
                <a:sym typeface="+mn-ea"/>
              </a:rPr>
              <a:t>微秒和</a:t>
            </a:r>
            <a:r>
              <a:rPr lang="en-US" altLang="zh-CN" sz="2000" dirty="0">
                <a:solidFill>
                  <a:srgbClr val="000000"/>
                </a:solidFill>
                <a:latin typeface="+mn-lt"/>
                <a:ea typeface="微软雅黑" panose="020B0503020204020204" pitchFamily="34" charset="-122"/>
                <a:sym typeface="+mn-ea"/>
              </a:rPr>
              <a:t>75</a:t>
            </a:r>
            <a:r>
              <a:rPr lang="zh-CN" altLang="en-US" sz="2000" dirty="0">
                <a:solidFill>
                  <a:srgbClr val="000000"/>
                </a:solidFill>
                <a:latin typeface="+mn-lt"/>
                <a:ea typeface="微软雅黑" panose="020B0503020204020204" pitchFamily="34" charset="-122"/>
                <a:sym typeface="+mn-ea"/>
              </a:rPr>
              <a:t>微秒向通道发出一次数据传送的服务请求，求解：</a:t>
            </a:r>
            <a:endParaRPr lang="en-US" altLang="zh-CN" sz="2000" dirty="0">
              <a:solidFill>
                <a:srgbClr val="000000"/>
              </a:solidFill>
              <a:latin typeface="+mn-lt"/>
              <a:ea typeface="微软雅黑" panose="020B0503020204020204" pitchFamily="34" charset="-122"/>
              <a:sym typeface="+mn-ea"/>
            </a:endParaRPr>
          </a:p>
          <a:p>
            <a:pPr marL="285750" lvl="1" fontAlgn="auto">
              <a:lnSpc>
                <a:spcPct val="130000"/>
              </a:lnSpc>
              <a:spcBef>
                <a:spcPts val="0"/>
              </a:spcBef>
              <a:spcAft>
                <a:spcPts val="800"/>
              </a:spcAft>
              <a:buSzPct val="100000"/>
            </a:pPr>
            <a:r>
              <a:rPr lang="en-US" altLang="zh-CN" sz="2000" dirty="0">
                <a:solidFill>
                  <a:srgbClr val="000000"/>
                </a:solidFill>
                <a:latin typeface="+mn-lt"/>
                <a:ea typeface="微软雅黑" panose="020B0503020204020204" pitchFamily="34" charset="-122"/>
                <a:sym typeface="+mn-ea"/>
              </a:rPr>
              <a:t>1</a:t>
            </a:r>
            <a:r>
              <a:rPr lang="zh-CN" altLang="en-US" sz="2000" dirty="0">
                <a:solidFill>
                  <a:srgbClr val="000000"/>
                </a:solidFill>
                <a:latin typeface="+mn-lt"/>
                <a:ea typeface="微软雅黑" panose="020B0503020204020204" pitchFamily="34" charset="-122"/>
                <a:sym typeface="+mn-ea"/>
              </a:rPr>
              <a:t>）计算这个字节多路通道的实际流量和工作周期</a:t>
            </a:r>
            <a:endParaRPr lang="en-US" altLang="zh-CN" sz="2000" dirty="0">
              <a:solidFill>
                <a:srgbClr val="000000"/>
              </a:solidFill>
              <a:latin typeface="+mn-lt"/>
              <a:ea typeface="微软雅黑" panose="020B0503020204020204" pitchFamily="34" charset="-122"/>
              <a:sym typeface="+mn-ea"/>
            </a:endParaRPr>
          </a:p>
          <a:p>
            <a:pPr marL="285750" lvl="1" fontAlgn="auto">
              <a:lnSpc>
                <a:spcPct val="130000"/>
              </a:lnSpc>
              <a:spcBef>
                <a:spcPts val="0"/>
              </a:spcBef>
              <a:spcAft>
                <a:spcPts val="800"/>
              </a:spcAft>
              <a:buSzPct val="100000"/>
            </a:pPr>
            <a:r>
              <a:rPr lang="en-US" altLang="zh-CN" sz="2000" dirty="0">
                <a:solidFill>
                  <a:srgbClr val="000000"/>
                </a:solidFill>
                <a:latin typeface="+mn-lt"/>
                <a:ea typeface="微软雅黑" panose="020B0503020204020204" pitchFamily="34" charset="-122"/>
                <a:sym typeface="+mn-ea"/>
              </a:rPr>
              <a:t>2</a:t>
            </a:r>
            <a:r>
              <a:rPr lang="zh-CN" altLang="en-US" sz="2000" dirty="0">
                <a:solidFill>
                  <a:srgbClr val="000000"/>
                </a:solidFill>
                <a:latin typeface="+mn-lt"/>
                <a:ea typeface="微软雅黑" panose="020B0503020204020204" pitchFamily="34" charset="-122"/>
                <a:sym typeface="+mn-ea"/>
              </a:rPr>
              <a:t>）画出通道分时为各个设备的时间关系图</a:t>
            </a:r>
            <a:endParaRPr lang="zh-CN" altLang="en-US" sz="2000" dirty="0">
              <a:solidFill>
                <a:srgbClr val="000000"/>
              </a:solidFill>
              <a:latin typeface="+mn-lt"/>
              <a:ea typeface="微软雅黑" panose="020B0503020204020204" pitchFamily="34" charset="-122"/>
              <a:sym typeface="+mn-ea"/>
            </a:endParaRPr>
          </a:p>
          <a:p>
            <a:pPr marL="285750" lvl="1" fontAlgn="auto">
              <a:lnSpc>
                <a:spcPct val="130000"/>
              </a:lnSpc>
              <a:spcBef>
                <a:spcPts val="0"/>
              </a:spcBef>
              <a:spcAft>
                <a:spcPts val="800"/>
              </a:spcAft>
              <a:buSzPct val="100000"/>
            </a:pPr>
            <a:r>
              <a:rPr lang="en-US" altLang="zh-CN" sz="2000" dirty="0">
                <a:solidFill>
                  <a:srgbClr val="000000"/>
                </a:solidFill>
                <a:latin typeface="+mn-lt"/>
                <a:ea typeface="微软雅黑" panose="020B0503020204020204" pitchFamily="34" charset="-122"/>
                <a:sym typeface="+mn-ea"/>
              </a:rPr>
              <a:t>3</a:t>
            </a:r>
            <a:r>
              <a:rPr lang="zh-CN" altLang="en-US" sz="2000" dirty="0">
                <a:solidFill>
                  <a:srgbClr val="000000"/>
                </a:solidFill>
                <a:latin typeface="+mn-lt"/>
                <a:ea typeface="微软雅黑" panose="020B0503020204020204" pitchFamily="34" charset="-122"/>
                <a:sym typeface="+mn-ea"/>
              </a:rPr>
              <a:t>）从时间关系图上发现什么问题？如何解决？ </a:t>
            </a:r>
            <a:endParaRPr lang="en-US" altLang="zh-CN" sz="2000" dirty="0">
              <a:solidFill>
                <a:srgbClr val="000000"/>
              </a:solidFill>
              <a:latin typeface="+mn-lt"/>
              <a:ea typeface="微软雅黑" panose="020B0503020204020204" pitchFamily="34" charset="-122"/>
              <a:sym typeface="+mn-ea"/>
            </a:endParaRPr>
          </a:p>
          <a:p>
            <a:pPr marL="0" lvl="0" indent="-285750" algn="ctr" fontAlgn="ctr">
              <a:lnSpc>
                <a:spcPct val="130000"/>
              </a:lnSpc>
              <a:spcBef>
                <a:spcPts val="1000"/>
              </a:spcBef>
              <a:spcAft>
                <a:spcPts val="0"/>
              </a:spcAft>
              <a:buSzPct val="100000"/>
              <a:buFont typeface="Wingdings" panose="05000000000000000000" charset="0"/>
              <a:buNone/>
            </a:pP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spTree>
    <p:custDataLst>
      <p:tags r:id="rId9"/>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619233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5" name="矩形 4"/>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
        <p:nvSpPr>
          <p:cNvPr id="4" name="文本框 3"/>
          <p:cNvSpPr txBox="1"/>
          <p:nvPr/>
        </p:nvSpPr>
        <p:spPr>
          <a:xfrm>
            <a:off x="1799804" y="1752466"/>
            <a:ext cx="7992888" cy="707886"/>
          </a:xfrm>
          <a:prstGeom prst="rect">
            <a:avLst/>
          </a:prstGeom>
          <a:noFill/>
        </p:spPr>
        <p:txBody>
          <a:bodyPr wrap="square" rtlCol="0">
            <a:spAutoFit/>
          </a:bodyPr>
          <a:lstStyle/>
          <a:p>
            <a:r>
              <a:rPr lang="en-US" altLang="zh-CN" sz="2000" dirty="0">
                <a:solidFill>
                  <a:srgbClr val="000000"/>
                </a:solidFill>
                <a:latin typeface="+mn-lt"/>
                <a:ea typeface="微软雅黑" panose="020B0503020204020204" pitchFamily="34" charset="-122"/>
              </a:rPr>
              <a:t>1</a:t>
            </a:r>
            <a:r>
              <a:rPr lang="zh-CN" altLang="en-US" sz="2000" dirty="0">
                <a:solidFill>
                  <a:srgbClr val="000000"/>
                </a:solidFill>
                <a:latin typeface="+mn-lt"/>
                <a:ea typeface="微软雅黑" panose="020B0503020204020204" pitchFamily="34" charset="-122"/>
              </a:rPr>
              <a:t>）计算这个字节多路通道的实际流量和工作周期</a:t>
            </a:r>
            <a:endParaRPr lang="en-US" altLang="zh-CN" sz="2000" dirty="0">
              <a:solidFill>
                <a:srgbClr val="000000"/>
              </a:solidFill>
              <a:latin typeface="+mn-lt"/>
              <a:ea typeface="微软雅黑" panose="020B0503020204020204" pitchFamily="34" charset="-122"/>
            </a:endParaRPr>
          </a:p>
          <a:p>
            <a:r>
              <a:rPr lang="zh-CN" altLang="en-US" sz="2000" dirty="0">
                <a:solidFill>
                  <a:srgbClr val="000000"/>
                </a:solidFill>
                <a:latin typeface="+mn-lt"/>
                <a:ea typeface="微软雅黑" panose="020B0503020204020204" pitchFamily="34" charset="-122"/>
              </a:rPr>
              <a:t>     该通道的实际流量为：</a:t>
            </a:r>
            <a:endParaRPr lang="en-US" altLang="zh-CN" sz="2000" dirty="0">
              <a:solidFill>
                <a:srgbClr val="000000"/>
              </a:solidFill>
              <a:latin typeface="+mn-lt"/>
              <a:ea typeface="微软雅黑" panose="020B0503020204020204" pitchFamily="34" charset="-122"/>
            </a:endParaRPr>
          </a:p>
        </p:txBody>
      </p:sp>
      <p:grpSp>
        <p:nvGrpSpPr>
          <p:cNvPr id="16" name="组合 2"/>
          <p:cNvGrpSpPr/>
          <p:nvPr/>
        </p:nvGrpSpPr>
        <p:grpSpPr bwMode="auto">
          <a:xfrm>
            <a:off x="2589205" y="2657440"/>
            <a:ext cx="6192688" cy="754683"/>
            <a:chOff x="999736" y="3811678"/>
            <a:chExt cx="7622366" cy="919162"/>
          </a:xfrm>
        </p:grpSpPr>
        <p:graphicFrame>
          <p:nvGraphicFramePr>
            <p:cNvPr id="18" name="Object 3"/>
            <p:cNvGraphicFramePr>
              <a:graphicFrameLocks noChangeAspect="1"/>
            </p:cNvGraphicFramePr>
            <p:nvPr/>
          </p:nvGraphicFramePr>
          <p:xfrm>
            <a:off x="2373702" y="3879941"/>
            <a:ext cx="6248400" cy="782637"/>
          </p:xfrm>
          <a:graphic>
            <a:graphicData uri="http://schemas.openxmlformats.org/presentationml/2006/ole">
              <mc:AlternateContent xmlns:mc="http://schemas.openxmlformats.org/markup-compatibility/2006">
                <mc:Choice xmlns:v="urn:schemas-microsoft-com:vml" Requires="v">
                  <p:oleObj spid="_x0000_s7" name="Equation" r:id="rId10" imgW="3149600" imgH="393700" progId="Equation.DSMT4">
                    <p:embed/>
                  </p:oleObj>
                </mc:Choice>
                <mc:Fallback>
                  <p:oleObj name="Equation" r:id="rId10" imgW="3149600" imgH="393700" progId="Equation.DSMT4">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3702" y="3879941"/>
                          <a:ext cx="6248400"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矩形 18"/>
            <p:cNvSpPr/>
            <p:nvPr/>
          </p:nvSpPr>
          <p:spPr bwMode="auto">
            <a:xfrm>
              <a:off x="2373064" y="3978366"/>
              <a:ext cx="698571" cy="693738"/>
            </a:xfrm>
            <a:prstGeom prst="rect">
              <a:avLst/>
            </a:prstGeom>
            <a:solidFill>
              <a:srgbClr val="FFFFFF"/>
            </a:solidFill>
            <a:ln w="38100" cap="flat" cmpd="sng" algn="ctr">
              <a:noFill/>
              <a:prstDash val="solid"/>
              <a:round/>
              <a:headEnd type="none" w="med" len="med"/>
              <a:tailEnd type="none" w="med" len="me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pitchFamily="49" charset="-122"/>
              </a:endParaRPr>
            </a:p>
          </p:txBody>
        </p:sp>
        <p:graphicFrame>
          <p:nvGraphicFramePr>
            <p:cNvPr id="20" name="Object 4"/>
            <p:cNvGraphicFramePr>
              <a:graphicFrameLocks noChangeAspect="1"/>
            </p:cNvGraphicFramePr>
            <p:nvPr/>
          </p:nvGraphicFramePr>
          <p:xfrm>
            <a:off x="999736" y="3811678"/>
            <a:ext cx="2057400" cy="919162"/>
          </p:xfrm>
          <a:graphic>
            <a:graphicData uri="http://schemas.openxmlformats.org/presentationml/2006/ole">
              <mc:AlternateContent xmlns:mc="http://schemas.openxmlformats.org/markup-compatibility/2006">
                <mc:Choice xmlns:v="urn:schemas-microsoft-com:vml" Requires="v">
                  <p:oleObj spid="_x0000_s8" name="Equation" r:id="rId12" imgW="812165" imgH="444500" progId="Equation.DSMT4">
                    <p:embed/>
                  </p:oleObj>
                </mc:Choice>
                <mc:Fallback>
                  <p:oleObj name="Equation" r:id="rId12" imgW="812165" imgH="444500"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736" y="3811678"/>
                          <a:ext cx="20574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 name="对象 22"/>
          <p:cNvGraphicFramePr>
            <a:graphicFrameLocks noChangeAspect="1"/>
          </p:cNvGraphicFramePr>
          <p:nvPr/>
        </p:nvGraphicFramePr>
        <p:xfrm>
          <a:off x="2682233" y="4231127"/>
          <a:ext cx="3207094" cy="839365"/>
        </p:xfrm>
        <a:graphic>
          <a:graphicData uri="http://schemas.openxmlformats.org/presentationml/2006/ole">
            <mc:AlternateContent xmlns:mc="http://schemas.openxmlformats.org/markup-compatibility/2006">
              <mc:Choice xmlns:v="urn:schemas-microsoft-com:vml" Requires="v">
                <p:oleObj spid="_x0000_s10" name="Equation" r:id="rId14" imgW="3490595" imgH="796290" progId="Equation.DSMT4">
                  <p:embed/>
                </p:oleObj>
              </mc:Choice>
              <mc:Fallback>
                <p:oleObj name="Equation" r:id="rId14" imgW="3490595" imgH="796290" progId="Equation.DSMT4">
                  <p:embed/>
                  <p:pic>
                    <p:nvPicPr>
                      <p:cNvPr id="0" name="对象 22"/>
                      <p:cNvPicPr/>
                      <p:nvPr/>
                    </p:nvPicPr>
                    <p:blipFill>
                      <a:blip r:embed="rId15"/>
                      <a:stretch>
                        <a:fillRect/>
                      </a:stretch>
                    </p:blipFill>
                    <p:spPr>
                      <a:xfrm>
                        <a:off x="2682233" y="4231127"/>
                        <a:ext cx="3207094" cy="839365"/>
                      </a:xfrm>
                      <a:prstGeom prst="rect">
                        <a:avLst/>
                      </a:prstGeom>
                    </p:spPr>
                  </p:pic>
                </p:oleObj>
              </mc:Fallback>
            </mc:AlternateContent>
          </a:graphicData>
        </a:graphic>
      </p:graphicFrame>
      <p:sp>
        <p:nvSpPr>
          <p:cNvPr id="14" name="文本框 13"/>
          <p:cNvSpPr txBox="1"/>
          <p:nvPr/>
        </p:nvSpPr>
        <p:spPr>
          <a:xfrm>
            <a:off x="2231852" y="3599048"/>
            <a:ext cx="6408712" cy="400110"/>
          </a:xfrm>
          <a:prstGeom prst="rect">
            <a:avLst/>
          </a:prstGeom>
          <a:noFill/>
        </p:spPr>
        <p:txBody>
          <a:bodyPr wrap="square" rtlCol="0">
            <a:spAutoFit/>
          </a:bodyPr>
          <a:lstStyle/>
          <a:p>
            <a:r>
              <a:rPr lang="zh-CN" altLang="en-US" sz="2000" dirty="0">
                <a:solidFill>
                  <a:srgbClr val="000000"/>
                </a:solidFill>
                <a:latin typeface="+mn-lt"/>
                <a:ea typeface="微软雅黑" panose="020B0503020204020204" pitchFamily="34" charset="-122"/>
              </a:rPr>
              <a:t>该通道的工作周期（传送一个字节所需时间）应为</a:t>
            </a:r>
            <a:r>
              <a:rPr lang="en-US" altLang="zh-CN" sz="2000" dirty="0">
                <a:solidFill>
                  <a:srgbClr val="000000"/>
                </a:solidFill>
                <a:latin typeface="+mn-lt"/>
                <a:ea typeface="微软雅黑" panose="020B0503020204020204" pitchFamily="34" charset="-122"/>
              </a:rPr>
              <a:t>:</a:t>
            </a:r>
            <a:endParaRPr lang="zh-CN" altLang="en-US" sz="2000" dirty="0">
              <a:solidFill>
                <a:srgbClr val="000000"/>
              </a:solidFill>
              <a:latin typeface="+mn-lt"/>
              <a:ea typeface="微软雅黑" panose="020B0503020204020204" pitchFamily="34" charset="-122"/>
            </a:endParaRPr>
          </a:p>
        </p:txBody>
      </p:sp>
    </p:spTree>
    <p:custDataLst>
      <p:tags r:id="rId16"/>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619233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5" name="矩形 4"/>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
        <p:nvSpPr>
          <p:cNvPr id="4" name="TextBox 30"/>
          <p:cNvSpPr txBox="1"/>
          <p:nvPr/>
        </p:nvSpPr>
        <p:spPr>
          <a:xfrm>
            <a:off x="1566998" y="1686699"/>
            <a:ext cx="8089325" cy="3264483"/>
          </a:xfrm>
          <a:prstGeom prst="rect">
            <a:avLst/>
          </a:prstGeom>
          <a:noFill/>
        </p:spPr>
        <p:txBody>
          <a:bodyPr wrap="square" rtlCol="0">
            <a:spAutoFit/>
          </a:bodyPr>
          <a:lstStyle/>
          <a:p>
            <a:pPr marL="774700" lvl="1" indent="-342900">
              <a:lnSpc>
                <a:spcPct val="130000"/>
              </a:lnSpc>
              <a:spcBef>
                <a:spcPts val="0"/>
              </a:spcBef>
              <a:spcAft>
                <a:spcPts val="800"/>
              </a:spcAft>
              <a:buSzPct val="100000"/>
              <a:buFont typeface="Arial" panose="020B0604020202020204" pitchFamily="34" charset="0"/>
              <a:buChar char="•"/>
            </a:pPr>
            <a:r>
              <a:rPr lang="zh-CN" altLang="en-US" sz="2000" dirty="0">
                <a:solidFill>
                  <a:srgbClr val="000000"/>
                </a:solidFill>
                <a:latin typeface="+mn-lt"/>
                <a:ea typeface="微软雅黑" panose="020B0503020204020204" pitchFamily="34" charset="-122"/>
              </a:rPr>
              <a:t>外设的数据传送请求被通道响应的优先次序是按外设数据传输速率从高到低排序，</a:t>
            </a:r>
            <a:endParaRPr lang="zh-CN" altLang="en-US" sz="2000" dirty="0">
              <a:solidFill>
                <a:srgbClr val="000000"/>
              </a:solidFill>
              <a:latin typeface="+mn-lt"/>
              <a:ea typeface="微软雅黑" panose="020B0503020204020204" pitchFamily="34" charset="-122"/>
            </a:endParaRPr>
          </a:p>
          <a:p>
            <a:pPr marL="774700" lvl="1" indent="-342900">
              <a:lnSpc>
                <a:spcPct val="130000"/>
              </a:lnSpc>
              <a:spcBef>
                <a:spcPts val="0"/>
              </a:spcBef>
              <a:spcAft>
                <a:spcPts val="800"/>
              </a:spcAft>
              <a:buSzPct val="100000"/>
              <a:buFont typeface="Arial" panose="020B0604020202020204" pitchFamily="34" charset="0"/>
              <a:buChar char="•"/>
            </a:pPr>
            <a:r>
              <a:rPr lang="zh-CN" altLang="en-US" sz="2000" dirty="0">
                <a:solidFill>
                  <a:srgbClr val="000000"/>
                </a:solidFill>
                <a:latin typeface="+mn-lt"/>
                <a:ea typeface="微软雅黑" panose="020B0503020204020204" pitchFamily="34" charset="-122"/>
              </a:rPr>
              <a:t>设备</a:t>
            </a:r>
            <a:r>
              <a:rPr lang="en-US" altLang="zh-CN" sz="2000" dirty="0">
                <a:solidFill>
                  <a:srgbClr val="000000"/>
                </a:solidFill>
                <a:latin typeface="+mn-lt"/>
                <a:ea typeface="微软雅黑" panose="020B0503020204020204" pitchFamily="34" charset="-122"/>
              </a:rPr>
              <a:t>D1</a:t>
            </a:r>
            <a:r>
              <a:rPr lang="zh-CN" altLang="en-US" sz="2000" dirty="0">
                <a:solidFill>
                  <a:srgbClr val="000000"/>
                </a:solidFill>
                <a:latin typeface="+mn-lt"/>
                <a:ea typeface="微软雅黑" panose="020B0503020204020204" pitchFamily="34" charset="-122"/>
              </a:rPr>
              <a:t>、</a:t>
            </a:r>
            <a:r>
              <a:rPr lang="en-US" altLang="zh-CN" sz="2000" dirty="0">
                <a:solidFill>
                  <a:srgbClr val="000000"/>
                </a:solidFill>
                <a:latin typeface="+mn-lt"/>
                <a:ea typeface="微软雅黑" panose="020B0503020204020204" pitchFamily="34" charset="-122"/>
              </a:rPr>
              <a:t>D2</a:t>
            </a:r>
            <a:r>
              <a:rPr lang="zh-CN" altLang="en-US" sz="2000" dirty="0">
                <a:solidFill>
                  <a:srgbClr val="000000"/>
                </a:solidFill>
                <a:latin typeface="+mn-lt"/>
                <a:ea typeface="微软雅黑" panose="020B0503020204020204" pitchFamily="34" charset="-122"/>
              </a:rPr>
              <a:t>、</a:t>
            </a:r>
            <a:r>
              <a:rPr lang="en-US" altLang="zh-CN" sz="2000" dirty="0">
                <a:solidFill>
                  <a:srgbClr val="000000"/>
                </a:solidFill>
                <a:latin typeface="+mn-lt"/>
                <a:ea typeface="微软雅黑" panose="020B0503020204020204" pitchFamily="34" charset="-122"/>
              </a:rPr>
              <a:t>D3</a:t>
            </a:r>
            <a:r>
              <a:rPr lang="zh-CN" altLang="en-US" sz="2000" dirty="0">
                <a:solidFill>
                  <a:srgbClr val="000000"/>
                </a:solidFill>
                <a:latin typeface="+mn-lt"/>
                <a:ea typeface="微软雅黑" panose="020B0503020204020204" pitchFamily="34" charset="-122"/>
              </a:rPr>
              <a:t>、</a:t>
            </a:r>
            <a:r>
              <a:rPr lang="en-US" altLang="zh-CN" sz="2000" dirty="0">
                <a:solidFill>
                  <a:srgbClr val="000000"/>
                </a:solidFill>
                <a:latin typeface="+mn-lt"/>
                <a:ea typeface="微软雅黑" panose="020B0503020204020204" pitchFamily="34" charset="-122"/>
              </a:rPr>
              <a:t>D4</a:t>
            </a:r>
            <a:r>
              <a:rPr lang="zh-CN" altLang="en-US" sz="2000" dirty="0">
                <a:solidFill>
                  <a:srgbClr val="000000"/>
                </a:solidFill>
                <a:latin typeface="+mn-lt"/>
                <a:ea typeface="微软雅黑" panose="020B0503020204020204" pitchFamily="34" charset="-122"/>
              </a:rPr>
              <a:t>、</a:t>
            </a:r>
            <a:r>
              <a:rPr lang="en-US" altLang="zh-CN" sz="2000" dirty="0">
                <a:solidFill>
                  <a:srgbClr val="000000"/>
                </a:solidFill>
                <a:latin typeface="+mn-lt"/>
                <a:ea typeface="微软雅黑" panose="020B0503020204020204" pitchFamily="34" charset="-122"/>
              </a:rPr>
              <a:t>D5</a:t>
            </a:r>
            <a:r>
              <a:rPr lang="zh-CN" altLang="en-US" sz="2000" dirty="0">
                <a:solidFill>
                  <a:srgbClr val="000000"/>
                </a:solidFill>
                <a:latin typeface="+mn-lt"/>
                <a:ea typeface="微软雅黑" panose="020B0503020204020204" pitchFamily="34" charset="-122"/>
              </a:rPr>
              <a:t>分别每</a:t>
            </a:r>
            <a:r>
              <a:rPr lang="en-US" altLang="zh-CN" sz="2000" dirty="0">
                <a:solidFill>
                  <a:srgbClr val="000000"/>
                </a:solidFill>
                <a:latin typeface="+mn-lt"/>
                <a:ea typeface="微软雅黑" panose="020B0503020204020204" pitchFamily="34" charset="-122"/>
              </a:rPr>
              <a:t>10us</a:t>
            </a:r>
            <a:r>
              <a:rPr lang="zh-CN" altLang="en-US" sz="2000" dirty="0">
                <a:solidFill>
                  <a:srgbClr val="000000"/>
                </a:solidFill>
                <a:latin typeface="+mn-lt"/>
                <a:ea typeface="微软雅黑" panose="020B0503020204020204" pitchFamily="34" charset="-122"/>
              </a:rPr>
              <a:t>、</a:t>
            </a:r>
            <a:r>
              <a:rPr lang="en-US" altLang="zh-CN" sz="2000" dirty="0">
                <a:solidFill>
                  <a:srgbClr val="000000"/>
                </a:solidFill>
                <a:latin typeface="+mn-lt"/>
                <a:ea typeface="微软雅黑" panose="020B0503020204020204" pitchFamily="34" charset="-122"/>
              </a:rPr>
              <a:t>30us</a:t>
            </a:r>
            <a:r>
              <a:rPr lang="zh-CN" altLang="en-US" sz="2000" dirty="0">
                <a:solidFill>
                  <a:srgbClr val="000000"/>
                </a:solidFill>
                <a:latin typeface="+mn-lt"/>
                <a:ea typeface="微软雅黑" panose="020B0503020204020204" pitchFamily="34" charset="-122"/>
              </a:rPr>
              <a:t>、</a:t>
            </a:r>
            <a:r>
              <a:rPr lang="en-US" altLang="zh-CN" sz="2000" dirty="0">
                <a:solidFill>
                  <a:srgbClr val="000000"/>
                </a:solidFill>
                <a:latin typeface="+mn-lt"/>
                <a:ea typeface="微软雅黑" panose="020B0503020204020204" pitchFamily="34" charset="-122"/>
              </a:rPr>
              <a:t>30us</a:t>
            </a:r>
            <a:r>
              <a:rPr lang="zh-CN" altLang="en-US" sz="2000" dirty="0">
                <a:solidFill>
                  <a:srgbClr val="000000"/>
                </a:solidFill>
                <a:latin typeface="+mn-lt"/>
                <a:ea typeface="微软雅黑" panose="020B0503020204020204" pitchFamily="34" charset="-122"/>
              </a:rPr>
              <a:t>、</a:t>
            </a:r>
            <a:r>
              <a:rPr lang="en-US" altLang="zh-CN" sz="2000" dirty="0">
                <a:solidFill>
                  <a:srgbClr val="000000"/>
                </a:solidFill>
                <a:latin typeface="+mn-lt"/>
                <a:ea typeface="微软雅黑" panose="020B0503020204020204" pitchFamily="34" charset="-122"/>
              </a:rPr>
              <a:t>50us</a:t>
            </a:r>
            <a:r>
              <a:rPr lang="zh-CN" altLang="en-US" sz="2000" dirty="0">
                <a:solidFill>
                  <a:srgbClr val="000000"/>
                </a:solidFill>
                <a:latin typeface="+mn-lt"/>
                <a:ea typeface="微软雅黑" panose="020B0503020204020204" pitchFamily="34" charset="-122"/>
              </a:rPr>
              <a:t>和</a:t>
            </a:r>
            <a:r>
              <a:rPr lang="en-US" altLang="zh-CN" sz="2000" dirty="0">
                <a:solidFill>
                  <a:srgbClr val="000000"/>
                </a:solidFill>
                <a:latin typeface="+mn-lt"/>
                <a:ea typeface="微软雅黑" panose="020B0503020204020204" pitchFamily="34" charset="-122"/>
              </a:rPr>
              <a:t>75us</a:t>
            </a:r>
            <a:r>
              <a:rPr lang="zh-CN" altLang="en-US" sz="2000" dirty="0">
                <a:solidFill>
                  <a:srgbClr val="000000"/>
                </a:solidFill>
                <a:latin typeface="+mn-lt"/>
                <a:ea typeface="微软雅黑" panose="020B0503020204020204" pitchFamily="34" charset="-122"/>
              </a:rPr>
              <a:t>向通道发出请求</a:t>
            </a:r>
            <a:endParaRPr lang="zh-CN" altLang="en-US" sz="2000" dirty="0">
              <a:solidFill>
                <a:srgbClr val="000000"/>
              </a:solidFill>
              <a:latin typeface="+mn-lt"/>
              <a:ea typeface="微软雅黑" panose="020B0503020204020204" pitchFamily="34" charset="-122"/>
            </a:endParaRPr>
          </a:p>
          <a:p>
            <a:pPr marL="774700" lvl="1" indent="-342900">
              <a:lnSpc>
                <a:spcPct val="130000"/>
              </a:lnSpc>
              <a:spcBef>
                <a:spcPts val="0"/>
              </a:spcBef>
              <a:spcAft>
                <a:spcPts val="800"/>
              </a:spcAft>
              <a:buSzPct val="100000"/>
              <a:buFont typeface="Arial" panose="020B0604020202020204" pitchFamily="34" charset="0"/>
              <a:buChar char="•"/>
            </a:pPr>
            <a:r>
              <a:rPr lang="zh-CN" altLang="en-US" sz="2000" dirty="0">
                <a:solidFill>
                  <a:srgbClr val="000000"/>
                </a:solidFill>
                <a:latin typeface="+mn-lt"/>
                <a:ea typeface="微软雅黑" panose="020B0503020204020204" pitchFamily="34" charset="-122"/>
              </a:rPr>
              <a:t>即：通道响应的优先次序是：</a:t>
            </a:r>
            <a:endParaRPr lang="zh-CN" altLang="en-US" sz="2000" dirty="0">
              <a:solidFill>
                <a:srgbClr val="000000"/>
              </a:solidFill>
              <a:latin typeface="+mn-lt"/>
              <a:ea typeface="微软雅黑" panose="020B0503020204020204" pitchFamily="34" charset="-122"/>
            </a:endParaRPr>
          </a:p>
          <a:p>
            <a:pPr marL="431800" lvl="1">
              <a:lnSpc>
                <a:spcPct val="130000"/>
              </a:lnSpc>
              <a:spcBef>
                <a:spcPts val="0"/>
              </a:spcBef>
              <a:spcAft>
                <a:spcPts val="800"/>
              </a:spcAft>
              <a:buSzPct val="100000"/>
            </a:pPr>
            <a:r>
              <a:rPr lang="zh-CN" altLang="en-US" sz="2000" dirty="0">
                <a:solidFill>
                  <a:srgbClr val="000000"/>
                </a:solidFill>
                <a:latin typeface="+mn-lt"/>
                <a:ea typeface="微软雅黑" panose="020B0503020204020204" pitchFamily="34" charset="-122"/>
              </a:rPr>
              <a:t>         				 </a:t>
            </a:r>
            <a:r>
              <a:rPr lang="en-US" altLang="zh-CN" sz="2000" dirty="0">
                <a:solidFill>
                  <a:srgbClr val="000000"/>
                </a:solidFill>
                <a:latin typeface="+mn-lt"/>
                <a:ea typeface="微软雅黑" panose="020B0503020204020204" pitchFamily="34" charset="-122"/>
              </a:rPr>
              <a:t>1→2 →3 →4 →5</a:t>
            </a:r>
            <a:endParaRPr lang="en-US" altLang="zh-CN" sz="2000" dirty="0">
              <a:solidFill>
                <a:srgbClr val="000000"/>
              </a:solidFill>
              <a:latin typeface="+mn-lt"/>
              <a:ea typeface="微软雅黑" panose="020B0503020204020204" pitchFamily="34" charset="-122"/>
            </a:endParaRPr>
          </a:p>
          <a:p>
            <a:pPr marL="774700" lvl="1" indent="-342900">
              <a:lnSpc>
                <a:spcPct val="130000"/>
              </a:lnSpc>
              <a:spcBef>
                <a:spcPts val="0"/>
              </a:spcBef>
              <a:spcAft>
                <a:spcPts val="800"/>
              </a:spcAft>
              <a:buSzPct val="100000"/>
              <a:buFont typeface="Arial" panose="020B0604020202020204" pitchFamily="34" charset="0"/>
              <a:buChar char="•"/>
            </a:pPr>
            <a:endPar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619233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5" name="矩形 4"/>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
        <p:nvSpPr>
          <p:cNvPr id="4" name="TextBox 30"/>
          <p:cNvSpPr txBox="1"/>
          <p:nvPr/>
        </p:nvSpPr>
        <p:spPr>
          <a:xfrm>
            <a:off x="1566998" y="1686699"/>
            <a:ext cx="8089325" cy="956159"/>
          </a:xfrm>
          <a:prstGeom prst="rect">
            <a:avLst/>
          </a:prstGeom>
          <a:noFill/>
        </p:spPr>
        <p:txBody>
          <a:bodyPr wrap="square" rtlCol="0">
            <a:spAutoFit/>
          </a:bodyPr>
          <a:lstStyle/>
          <a:p>
            <a:pPr marL="774700" lvl="1" indent="-342900">
              <a:lnSpc>
                <a:spcPct val="130000"/>
              </a:lnSpc>
              <a:spcBef>
                <a:spcPts val="0"/>
              </a:spcBef>
              <a:spcAft>
                <a:spcPts val="800"/>
              </a:spcAft>
              <a:buSzPct val="100000"/>
              <a:buFont typeface="Arial" panose="020B0604020202020204" pitchFamily="34" charset="0"/>
              <a:buChar char="•"/>
            </a:pPr>
            <a:r>
              <a:rPr lang="en-US" altLang="zh-CN" sz="2000" dirty="0">
                <a:solidFill>
                  <a:srgbClr val="000000"/>
                </a:solidFill>
                <a:latin typeface="+mn-lt"/>
                <a:ea typeface="微软雅黑" panose="020B0503020204020204" pitchFamily="34" charset="-122"/>
              </a:rPr>
              <a:t>5</a:t>
            </a:r>
            <a:r>
              <a:rPr lang="zh-CN" altLang="en-US" sz="2000" dirty="0">
                <a:solidFill>
                  <a:srgbClr val="000000"/>
                </a:solidFill>
                <a:latin typeface="+mn-lt"/>
                <a:ea typeface="微软雅黑" panose="020B0503020204020204" pitchFamily="34" charset="-122"/>
              </a:rPr>
              <a:t>台设备向通道请求传送数据和通道为它们服务的时间</a:t>
            </a:r>
            <a:endParaRPr lang="zh-CN" altLang="en-US" sz="2000" dirty="0">
              <a:solidFill>
                <a:srgbClr val="000000"/>
              </a:solidFill>
              <a:latin typeface="+mn-lt"/>
              <a:ea typeface="微软雅黑" panose="020B0503020204020204" pitchFamily="34" charset="-122"/>
            </a:endParaRPr>
          </a:p>
          <a:p>
            <a:pPr marL="774700" lvl="1" indent="-342900">
              <a:lnSpc>
                <a:spcPct val="130000"/>
              </a:lnSpc>
              <a:spcBef>
                <a:spcPts val="0"/>
              </a:spcBef>
              <a:spcAft>
                <a:spcPts val="800"/>
              </a:spcAft>
              <a:buSzPct val="100000"/>
              <a:buFont typeface="Arial" panose="020B0604020202020204" pitchFamily="34" charset="0"/>
              <a:buChar char="•"/>
            </a:pPr>
            <a:r>
              <a:rPr lang="zh-CN" altLang="en-US" sz="2000" dirty="0">
                <a:solidFill>
                  <a:srgbClr val="000000"/>
                </a:solidFill>
                <a:latin typeface="+mn-lt"/>
                <a:ea typeface="微软雅黑" panose="020B0503020204020204" pitchFamily="34" charset="-122"/>
              </a:rPr>
              <a:t>关系如下图所示：</a:t>
            </a:r>
            <a:endParaRPr lang="zh-CN" altLang="en-US" sz="2000" dirty="0">
              <a:solidFill>
                <a:srgbClr val="000000"/>
              </a:solidFill>
              <a:latin typeface="+mn-lt"/>
              <a:ea typeface="微软雅黑" panose="020B0503020204020204" pitchFamily="34" charset="-122"/>
            </a:endParaRPr>
          </a:p>
        </p:txBody>
      </p:sp>
      <p:graphicFrame>
        <p:nvGraphicFramePr>
          <p:cNvPr id="8" name="Object 2"/>
          <p:cNvGraphicFramePr>
            <a:graphicFrameLocks noChangeAspect="1"/>
          </p:cNvGraphicFramePr>
          <p:nvPr/>
        </p:nvGraphicFramePr>
        <p:xfrm>
          <a:off x="2857500" y="2643188"/>
          <a:ext cx="5616575" cy="2555875"/>
        </p:xfrm>
        <a:graphic>
          <a:graphicData uri="http://schemas.openxmlformats.org/presentationml/2006/ole">
            <mc:AlternateContent xmlns:mc="http://schemas.openxmlformats.org/markup-compatibility/2006">
              <mc:Choice xmlns:v="urn:schemas-microsoft-com:vml" Requires="v">
                <p:oleObj spid="_x0000_s7" name="Visio" r:id="rId10" imgW="6366510" imgH="2898775" progId="Visio.Drawing.11">
                  <p:embed/>
                </p:oleObj>
              </mc:Choice>
              <mc:Fallback>
                <p:oleObj name="Visio" r:id="rId10" imgW="6366510" imgH="2898775" progId="Visio.Drawing.11">
                  <p:embed/>
                  <p:pic>
                    <p:nvPicPr>
                      <p:cNvPr id="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7500" y="2643188"/>
                        <a:ext cx="5616575" cy="2555875"/>
                      </a:xfrm>
                      <a:prstGeom prst="rect">
                        <a:avLst/>
                      </a:prstGeom>
                      <a:noFill/>
                      <a:ln>
                        <a:noFill/>
                      </a:ln>
                      <a:effectLst/>
                    </p:spPr>
                  </p:pic>
                </p:oleObj>
              </mc:Fallback>
            </mc:AlternateContent>
          </a:graphicData>
        </a:graphic>
      </p:graphicFrame>
      <p:sp>
        <p:nvSpPr>
          <p:cNvPr id="10" name="Text Box 4"/>
          <p:cNvSpPr txBox="1">
            <a:spLocks noChangeArrowheads="1"/>
          </p:cNvSpPr>
          <p:nvPr/>
        </p:nvSpPr>
        <p:spPr bwMode="auto">
          <a:xfrm>
            <a:off x="1645624" y="5328514"/>
            <a:ext cx="4120039" cy="453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431800" lvl="1" indent="0" eaLnBrk="1" hangingPunct="1">
              <a:lnSpc>
                <a:spcPct val="130000"/>
              </a:lnSpc>
              <a:spcBef>
                <a:spcPts val="0"/>
              </a:spcBef>
              <a:spcAft>
                <a:spcPts val="800"/>
              </a:spcAft>
              <a:buClrTx/>
              <a:buSzPct val="100000"/>
              <a:buNone/>
            </a:pPr>
            <a:r>
              <a:rPr lang="en-US" altLang="zh-CN" sz="2000" dirty="0">
                <a:solidFill>
                  <a:srgbClr val="000000"/>
                </a:solidFill>
                <a:latin typeface="+mn-lt"/>
                <a:ea typeface="微软雅黑" panose="020B0503020204020204" pitchFamily="34" charset="-122"/>
                <a:cs typeface="+mn-cs"/>
              </a:rPr>
              <a:t>D5</a:t>
            </a:r>
            <a:r>
              <a:rPr lang="zh-CN" altLang="en-US" sz="2000" dirty="0">
                <a:solidFill>
                  <a:srgbClr val="000000"/>
                </a:solidFill>
                <a:latin typeface="+mn-lt"/>
                <a:ea typeface="微软雅黑" panose="020B0503020204020204" pitchFamily="34" charset="-122"/>
                <a:cs typeface="+mn-cs"/>
              </a:rPr>
              <a:t>的第一次请求没有得到响应 </a:t>
            </a:r>
            <a:endParaRPr lang="zh-CN" altLang="en-US" sz="2000" dirty="0">
              <a:solidFill>
                <a:srgbClr val="000000"/>
              </a:solidFill>
              <a:latin typeface="+mn-lt"/>
              <a:ea typeface="微软雅黑" panose="020B0503020204020204" pitchFamily="34" charset="-122"/>
              <a:cs typeface="+mn-cs"/>
            </a:endParaRPr>
          </a:p>
        </p:txBody>
      </p:sp>
    </p:spTree>
    <p:custDataLst>
      <p:tags r:id="rId12"/>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619233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5" name="矩形 4"/>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
        <p:nvSpPr>
          <p:cNvPr id="4" name="TextBox 30"/>
          <p:cNvSpPr txBox="1"/>
          <p:nvPr/>
        </p:nvSpPr>
        <p:spPr>
          <a:xfrm>
            <a:off x="1536732" y="1667613"/>
            <a:ext cx="8089325" cy="1653786"/>
          </a:xfrm>
          <a:prstGeom prst="rect">
            <a:avLst/>
          </a:prstGeom>
          <a:noFill/>
        </p:spPr>
        <p:txBody>
          <a:bodyPr wrap="square" rtlCol="0">
            <a:spAutoFit/>
          </a:bodyPr>
          <a:lstStyle/>
          <a:p>
            <a:pPr marL="774700" lvl="1" indent="-342900">
              <a:lnSpc>
                <a:spcPct val="130000"/>
              </a:lnSpc>
              <a:spcBef>
                <a:spcPts val="0"/>
              </a:spcBef>
              <a:spcAft>
                <a:spcPts val="800"/>
              </a:spcAft>
              <a:buSzPct val="100000"/>
              <a:buFont typeface="Arial" panose="020B0604020202020204" pitchFamily="34" charset="0"/>
              <a:buChar char="•"/>
            </a:pPr>
            <a:r>
              <a:rPr lang="zh-CN" altLang="en-US" sz="2000" dirty="0">
                <a:solidFill>
                  <a:srgbClr val="000000"/>
                </a:solidFill>
                <a:latin typeface="+mn-lt"/>
                <a:ea typeface="微软雅黑" panose="020B0503020204020204" pitchFamily="34" charset="-122"/>
              </a:rPr>
              <a:t>当字节多路通道的最大流量与实际很接近时，虽然在宏观上保证通道流量平衡，不会丢失数据，但将因传输速度高的设备频繁发出请求，并优先得到通道的响应，而影响低速设备的请求服务</a:t>
            </a:r>
            <a:r>
              <a:rPr lang="en-US" altLang="zh-CN" sz="2000" dirty="0">
                <a:solidFill>
                  <a:srgbClr val="000000"/>
                </a:solidFill>
                <a:latin typeface="+mn-lt"/>
                <a:ea typeface="微软雅黑" panose="020B0503020204020204" pitchFamily="34" charset="-122"/>
              </a:rPr>
              <a:t>,</a:t>
            </a:r>
            <a:r>
              <a:rPr lang="zh-CN" altLang="en-US" sz="2000" dirty="0">
                <a:solidFill>
                  <a:srgbClr val="000000"/>
                </a:solidFill>
                <a:latin typeface="+mn-lt"/>
                <a:ea typeface="微软雅黑" panose="020B0503020204020204" pitchFamily="34" charset="-122"/>
              </a:rPr>
              <a:t>如</a:t>
            </a:r>
            <a:r>
              <a:rPr lang="en-US" altLang="zh-CN" sz="2000" dirty="0">
                <a:solidFill>
                  <a:srgbClr val="000000"/>
                </a:solidFill>
                <a:latin typeface="+mn-lt"/>
                <a:ea typeface="微软雅黑" panose="020B0503020204020204" pitchFamily="34" charset="-122"/>
              </a:rPr>
              <a:t>D5</a:t>
            </a:r>
            <a:r>
              <a:rPr lang="zh-CN" altLang="en-US" sz="2000" dirty="0">
                <a:solidFill>
                  <a:srgbClr val="000000"/>
                </a:solidFill>
                <a:latin typeface="+mn-lt"/>
                <a:ea typeface="微软雅黑" panose="020B0503020204020204" pitchFamily="34" charset="-122"/>
              </a:rPr>
              <a:t>设备。</a:t>
            </a:r>
            <a:endParaRPr lang="zh-CN" altLang="en-US" sz="2000" dirty="0">
              <a:solidFill>
                <a:srgbClr val="000000"/>
              </a:solidFill>
              <a:latin typeface="+mn-lt"/>
              <a:ea typeface="微软雅黑" panose="020B0503020204020204" pitchFamily="34" charset="-122"/>
            </a:endParaRPr>
          </a:p>
        </p:txBody>
      </p:sp>
      <p:graphicFrame>
        <p:nvGraphicFramePr>
          <p:cNvPr id="14" name="Object 2"/>
          <p:cNvGraphicFramePr>
            <a:graphicFrameLocks noChangeAspect="1"/>
          </p:cNvGraphicFramePr>
          <p:nvPr/>
        </p:nvGraphicFramePr>
        <p:xfrm>
          <a:off x="2807916" y="3299511"/>
          <a:ext cx="5611120" cy="2554306"/>
        </p:xfrm>
        <a:graphic>
          <a:graphicData uri="http://schemas.openxmlformats.org/presentationml/2006/ole">
            <mc:AlternateContent xmlns:mc="http://schemas.openxmlformats.org/markup-compatibility/2006">
              <mc:Choice xmlns:v="urn:schemas-microsoft-com:vml" Requires="v">
                <p:oleObj spid="_x0000_s7" name="Visio" r:id="rId10" imgW="6366510" imgH="2898775" progId="Visio.Drawing.11">
                  <p:embed/>
                </p:oleObj>
              </mc:Choice>
              <mc:Fallback>
                <p:oleObj name="Visio" r:id="rId10" imgW="6366510" imgH="2898775" progId="Visio.Drawing.11">
                  <p:embed/>
                  <p:pic>
                    <p:nvPicPr>
                      <p:cNvPr id="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07916" y="3299511"/>
                        <a:ext cx="5611120" cy="2554306"/>
                      </a:xfrm>
                      <a:prstGeom prst="rect">
                        <a:avLst/>
                      </a:prstGeom>
                      <a:noFill/>
                      <a:ln>
                        <a:noFill/>
                      </a:ln>
                    </p:spPr>
                  </p:pic>
                </p:oleObj>
              </mc:Fallback>
            </mc:AlternateContent>
          </a:graphicData>
        </a:graphic>
      </p:graphicFrame>
    </p:spTree>
    <p:custDataLst>
      <p:tags r:id="rId1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51621" y="1434264"/>
            <a:ext cx="9559530" cy="1014730"/>
          </a:xfrm>
          <a:prstGeom prst="rect">
            <a:avLst/>
          </a:prstGeom>
        </p:spPr>
        <p:txBody>
          <a:bodyPr wrap="square">
            <a:spAutoFit/>
          </a:bodyPr>
          <a:lstStyle/>
          <a:p>
            <a:pPr marL="0" lvl="0" indent="0" eaLnBrk="1" latinLnBrk="0" hangingPunct="1">
              <a:lnSpc>
                <a:spcPct val="150000"/>
              </a:lnSpc>
              <a:spcBef>
                <a:spcPts val="0"/>
              </a:spcBef>
              <a:buClr>
                <a:srgbClr val="FFCC00"/>
              </a:buClr>
            </a:pPr>
            <a:r>
              <a:rPr lang="zh-CN" altLang="en-US" sz="2000" dirty="0">
                <a:solidFill>
                  <a:srgbClr val="000000"/>
                </a:solidFill>
                <a:highlight>
                  <a:srgbClr val="00FF00"/>
                </a:highlight>
                <a:latin typeface="微软雅黑" panose="020B0503020204020204" pitchFamily="34" charset="-122"/>
                <a:ea typeface="微软雅黑" panose="020B0503020204020204" pitchFamily="34" charset="-122"/>
              </a:rPr>
              <a:t>全双工（全双向传输）</a:t>
            </a:r>
            <a:r>
              <a:rPr lang="zh-CN" altLang="en-US" sz="2000" dirty="0">
                <a:solidFill>
                  <a:srgbClr val="000000"/>
                </a:solidFill>
                <a:latin typeface="微软雅黑" panose="020B0503020204020204" pitchFamily="34" charset="-122"/>
                <a:ea typeface="微软雅黑" panose="020B0503020204020204" pitchFamily="34" charset="-122"/>
              </a:rPr>
              <a:t>：是指发送方与接收方有</a:t>
            </a:r>
            <a:r>
              <a:rPr lang="zh-CN" altLang="en-US" sz="2000" dirty="0">
                <a:solidFill>
                  <a:srgbClr val="FF0000"/>
                </a:solidFill>
                <a:latin typeface="微软雅黑" panose="020B0503020204020204" pitchFamily="34" charset="-122"/>
                <a:ea typeface="微软雅黑" panose="020B0503020204020204" pitchFamily="34" charset="-122"/>
              </a:rPr>
              <a:t>两条数据线路</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同一时刻</a:t>
            </a:r>
            <a:r>
              <a:rPr lang="zh-CN" altLang="en-US" sz="2000" dirty="0">
                <a:solidFill>
                  <a:srgbClr val="000000"/>
                </a:solidFill>
                <a:latin typeface="微软雅黑" panose="020B0503020204020204" pitchFamily="34" charset="-122"/>
                <a:ea typeface="微软雅黑" panose="020B0503020204020204" pitchFamily="34" charset="-122"/>
              </a:rPr>
              <a:t>可以利用这两条数据线路进行</a:t>
            </a:r>
            <a:r>
              <a:rPr lang="zh-CN" altLang="en-US" sz="2000" dirty="0">
                <a:solidFill>
                  <a:srgbClr val="FF0000"/>
                </a:solidFill>
                <a:latin typeface="微软雅黑" panose="020B0503020204020204" pitchFamily="34" charset="-122"/>
                <a:ea typeface="微软雅黑" panose="020B0503020204020204" pitchFamily="34" charset="-122"/>
              </a:rPr>
              <a:t>不同方向</a:t>
            </a:r>
            <a:r>
              <a:rPr lang="zh-CN" altLang="en-US" sz="2000" dirty="0">
                <a:solidFill>
                  <a:srgbClr val="000000"/>
                </a:solidFill>
                <a:latin typeface="微软雅黑" panose="020B0503020204020204" pitchFamily="34" charset="-122"/>
                <a:ea typeface="微软雅黑" panose="020B0503020204020204" pitchFamily="34" charset="-122"/>
              </a:rPr>
              <a:t>的数据传输。</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171825" y="2875915"/>
            <a:ext cx="5293995" cy="2336165"/>
            <a:chOff x="4317" y="4755"/>
            <a:chExt cx="8337" cy="3679"/>
          </a:xfrm>
        </p:grpSpPr>
        <p:sp>
          <p:nvSpPr>
            <p:cNvPr id="14" name="Rectangle 5"/>
            <p:cNvSpPr>
              <a:spLocks noChangeArrowheads="1"/>
            </p:cNvSpPr>
            <p:nvPr/>
          </p:nvSpPr>
          <p:spPr bwMode="auto">
            <a:xfrm>
              <a:off x="4360" y="4768"/>
              <a:ext cx="2330" cy="36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甲</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eaLnBrk="1" hangingPunct="1">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（发送器）</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eaLnBrk="1" hangingPunct="1">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（接收器）</a:t>
              </a:r>
              <a:endParaRPr kumimoji="1" lang="zh-CN" altLang="en-US" sz="2000" b="0">
                <a:solidFill>
                  <a:srgbClr val="FFFFFF"/>
                </a:solidFill>
                <a:latin typeface="微软雅黑" panose="020B0503020204020204" pitchFamily="34" charset="-122"/>
                <a:ea typeface="微软雅黑" panose="020B0503020204020204" pitchFamily="34" charset="-122"/>
              </a:endParaRPr>
            </a:p>
          </p:txBody>
        </p:sp>
        <p:sp>
          <p:nvSpPr>
            <p:cNvPr id="15" name="Rectangle 6"/>
            <p:cNvSpPr>
              <a:spLocks noChangeArrowheads="1"/>
            </p:cNvSpPr>
            <p:nvPr/>
          </p:nvSpPr>
          <p:spPr bwMode="auto">
            <a:xfrm>
              <a:off x="10312" y="4948"/>
              <a:ext cx="2328" cy="342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乙</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eaLnBrk="1" hangingPunct="1">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（接收器）</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eaLnBrk="1" hangingPunct="1">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（发送器）</a:t>
              </a:r>
              <a:endParaRPr kumimoji="1" lang="zh-CN" altLang="en-US" sz="2000" b="0">
                <a:solidFill>
                  <a:srgbClr val="FFFFFF"/>
                </a:solidFill>
                <a:latin typeface="微软雅黑" panose="020B0503020204020204" pitchFamily="34" charset="-122"/>
                <a:ea typeface="微软雅黑" panose="020B0503020204020204" pitchFamily="34" charset="-122"/>
              </a:endParaRPr>
            </a:p>
          </p:txBody>
        </p:sp>
        <p:sp>
          <p:nvSpPr>
            <p:cNvPr id="16" name="Line 7"/>
            <p:cNvSpPr>
              <a:spLocks noChangeShapeType="1"/>
            </p:cNvSpPr>
            <p:nvPr/>
          </p:nvSpPr>
          <p:spPr bwMode="auto">
            <a:xfrm>
              <a:off x="6690" y="6748"/>
              <a:ext cx="3622" cy="0"/>
            </a:xfrm>
            <a:prstGeom prst="line">
              <a:avLst/>
            </a:prstGeom>
            <a:noFill/>
            <a:ln w="9525">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Text Box 8"/>
            <p:cNvSpPr txBox="1">
              <a:spLocks noChangeArrowheads="1"/>
            </p:cNvSpPr>
            <p:nvPr/>
          </p:nvSpPr>
          <p:spPr bwMode="auto">
            <a:xfrm>
              <a:off x="7711" y="5783"/>
              <a:ext cx="1506"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50000"/>
                </a:spcBef>
                <a:buClrTx/>
                <a:buFontTx/>
                <a:buNone/>
              </a:pPr>
              <a:r>
                <a:rPr kumimoji="1" lang="zh-CN" altLang="en-US" sz="2000" b="0" dirty="0">
                  <a:latin typeface="微软雅黑" panose="020B0503020204020204" pitchFamily="34" charset="-122"/>
                  <a:ea typeface="微软雅黑" panose="020B0503020204020204" pitchFamily="34" charset="-122"/>
                </a:rPr>
                <a:t>数据线</a:t>
              </a:r>
              <a:endParaRPr kumimoji="1" lang="zh-CN" altLang="en-US" sz="2000" b="0" dirty="0">
                <a:latin typeface="微软雅黑" panose="020B0503020204020204" pitchFamily="34" charset="-122"/>
                <a:ea typeface="微软雅黑" panose="020B0503020204020204" pitchFamily="34" charset="-122"/>
              </a:endParaRPr>
            </a:p>
          </p:txBody>
        </p:sp>
        <p:sp>
          <p:nvSpPr>
            <p:cNvPr id="18" name="Text Box 9"/>
            <p:cNvSpPr txBox="1">
              <a:spLocks noChangeArrowheads="1"/>
            </p:cNvSpPr>
            <p:nvPr/>
          </p:nvSpPr>
          <p:spPr bwMode="auto">
            <a:xfrm>
              <a:off x="7346" y="7740"/>
              <a:ext cx="2290"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50000"/>
                </a:spcBef>
                <a:buClrTx/>
                <a:buFontTx/>
                <a:buNone/>
              </a:pPr>
              <a:r>
                <a:rPr kumimoji="1" lang="zh-CN" altLang="en-US" sz="2000" b="0" dirty="0">
                  <a:latin typeface="微软雅黑" panose="020B0503020204020204" pitchFamily="34" charset="-122"/>
                  <a:ea typeface="微软雅黑" panose="020B0503020204020204" pitchFamily="34" charset="-122"/>
                </a:rPr>
                <a:t>全双工方式</a:t>
              </a:r>
              <a:endParaRPr kumimoji="1" lang="zh-CN" altLang="en-US" sz="2000" b="0" dirty="0">
                <a:latin typeface="微软雅黑" panose="020B0503020204020204" pitchFamily="34" charset="-122"/>
                <a:ea typeface="微软雅黑" panose="020B0503020204020204" pitchFamily="34" charset="-122"/>
              </a:endParaRPr>
            </a:p>
          </p:txBody>
        </p:sp>
        <p:sp>
          <p:nvSpPr>
            <p:cNvPr id="19" name="Line 10"/>
            <p:cNvSpPr>
              <a:spLocks noChangeShapeType="1"/>
            </p:cNvSpPr>
            <p:nvPr/>
          </p:nvSpPr>
          <p:spPr bwMode="auto">
            <a:xfrm>
              <a:off x="6892" y="7468"/>
              <a:ext cx="3420" cy="0"/>
            </a:xfrm>
            <a:prstGeom prst="line">
              <a:avLst/>
            </a:prstGeom>
            <a:noFill/>
            <a:ln w="9525">
              <a:solidFill>
                <a:srgbClr val="000000"/>
              </a:solidFill>
              <a:miter lim="800000"/>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Rectangle 11"/>
            <p:cNvSpPr>
              <a:spLocks noChangeArrowheads="1"/>
            </p:cNvSpPr>
            <p:nvPr/>
          </p:nvSpPr>
          <p:spPr bwMode="auto">
            <a:xfrm>
              <a:off x="4317" y="4755"/>
              <a:ext cx="2363" cy="3568"/>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甲</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（发送器）</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（接收器）</a:t>
              </a:r>
              <a:endParaRPr kumimoji="1" lang="zh-CN" altLang="en-US" sz="2000" b="0">
                <a:solidFill>
                  <a:srgbClr val="FFFFFF"/>
                </a:solidFill>
                <a:latin typeface="微软雅黑" panose="020B0503020204020204" pitchFamily="34" charset="-122"/>
                <a:ea typeface="微软雅黑" panose="020B0503020204020204" pitchFamily="34" charset="-122"/>
              </a:endParaRPr>
            </a:p>
          </p:txBody>
        </p:sp>
        <p:sp>
          <p:nvSpPr>
            <p:cNvPr id="21" name="Rectangle 12"/>
            <p:cNvSpPr>
              <a:spLocks noChangeArrowheads="1"/>
            </p:cNvSpPr>
            <p:nvPr/>
          </p:nvSpPr>
          <p:spPr bwMode="auto">
            <a:xfrm>
              <a:off x="10292" y="4868"/>
              <a:ext cx="2363" cy="3567"/>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乙</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（接收器）</a:t>
              </a:r>
              <a:endParaRPr kumimoji="1" lang="zh-CN" altLang="en-US" sz="2000" b="0">
                <a:solidFill>
                  <a:srgbClr val="FFFFFF"/>
                </a:solidFill>
                <a:latin typeface="微软雅黑" panose="020B0503020204020204" pitchFamily="34" charset="-122"/>
                <a:ea typeface="微软雅黑" panose="020B0503020204020204" pitchFamily="34" charset="-122"/>
              </a:endParaRPr>
            </a:p>
            <a:p>
              <a:pPr algn="ctr">
                <a:spcBef>
                  <a:spcPct val="0"/>
                </a:spcBef>
                <a:buClrTx/>
                <a:buFontTx/>
                <a:buNone/>
              </a:pPr>
              <a:r>
                <a:rPr kumimoji="1" lang="zh-CN" altLang="en-US" sz="2000" b="0">
                  <a:solidFill>
                    <a:srgbClr val="FFFFFF"/>
                  </a:solidFill>
                  <a:latin typeface="微软雅黑" panose="020B0503020204020204" pitchFamily="34" charset="-122"/>
                  <a:ea typeface="微软雅黑" panose="020B0503020204020204" pitchFamily="34" charset="-122"/>
                </a:rPr>
                <a:t>（发送器）</a:t>
              </a:r>
              <a:endParaRPr kumimoji="1" lang="zh-CN" altLang="en-US" sz="2000" b="0">
                <a:solidFill>
                  <a:srgbClr val="FFFFFF"/>
                </a:solidFill>
                <a:latin typeface="微软雅黑" panose="020B0503020204020204" pitchFamily="34" charset="-122"/>
                <a:ea typeface="微软雅黑" panose="020B0503020204020204" pitchFamily="34" charset="-122"/>
              </a:endParaRPr>
            </a:p>
          </p:txBody>
        </p:sp>
      </p:gr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619233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5" name="矩形 4"/>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
        <p:nvSpPr>
          <p:cNvPr id="4" name="TextBox 30"/>
          <p:cNvSpPr txBox="1"/>
          <p:nvPr/>
        </p:nvSpPr>
        <p:spPr>
          <a:xfrm>
            <a:off x="1543191" y="3937775"/>
            <a:ext cx="8089325" cy="1961563"/>
          </a:xfrm>
          <a:prstGeom prst="rect">
            <a:avLst/>
          </a:prstGeom>
          <a:noFill/>
        </p:spPr>
        <p:txBody>
          <a:bodyPr wrap="square" rtlCol="0">
            <a:spAutoFit/>
          </a:bodyPr>
          <a:lstStyle/>
          <a:p>
            <a:pPr marL="431800" lvl="1">
              <a:lnSpc>
                <a:spcPct val="130000"/>
              </a:lnSpc>
              <a:spcBef>
                <a:spcPts val="0"/>
              </a:spcBef>
              <a:spcAft>
                <a:spcPts val="800"/>
              </a:spcAft>
              <a:buSzPct val="100000"/>
            </a:pPr>
            <a:r>
              <a:rPr lang="zh-CN" altLang="en-US" sz="2000" dirty="0">
                <a:solidFill>
                  <a:srgbClr val="000000"/>
                </a:solidFill>
                <a:latin typeface="+mn-lt"/>
                <a:ea typeface="微软雅黑" panose="020B0503020204020204" pitchFamily="34" charset="-122"/>
              </a:rPr>
              <a:t>解决策略：</a:t>
            </a:r>
            <a:endParaRPr lang="zh-CN" altLang="en-US" sz="2000" dirty="0">
              <a:solidFill>
                <a:srgbClr val="000000"/>
              </a:solidFill>
              <a:latin typeface="+mn-lt"/>
              <a:ea typeface="微软雅黑" panose="020B0503020204020204" pitchFamily="34" charset="-122"/>
            </a:endParaRPr>
          </a:p>
          <a:p>
            <a:pPr marL="774700" lvl="1" indent="-342900">
              <a:lnSpc>
                <a:spcPct val="130000"/>
              </a:lnSpc>
              <a:spcBef>
                <a:spcPts val="0"/>
              </a:spcBef>
              <a:spcAft>
                <a:spcPts val="800"/>
              </a:spcAft>
              <a:buSzPct val="100000"/>
              <a:buFont typeface="Arial" panose="020B0604020202020204" pitchFamily="34" charset="0"/>
              <a:buChar char="•"/>
            </a:pPr>
            <a:r>
              <a:rPr lang="zh-CN" altLang="en-US" sz="2000" dirty="0">
                <a:solidFill>
                  <a:srgbClr val="000000"/>
                </a:solidFill>
                <a:latin typeface="+mn-lt"/>
                <a:ea typeface="微软雅黑" panose="020B0503020204020204" pitchFamily="34" charset="-122"/>
              </a:rPr>
              <a:t>增加通道的最大流量</a:t>
            </a:r>
            <a:endParaRPr lang="en-US" altLang="zh-CN" sz="2000" dirty="0">
              <a:solidFill>
                <a:srgbClr val="000000"/>
              </a:solidFill>
              <a:latin typeface="+mn-lt"/>
              <a:ea typeface="微软雅黑" panose="020B0503020204020204" pitchFamily="34" charset="-122"/>
            </a:endParaRPr>
          </a:p>
          <a:p>
            <a:pPr marL="774700" lvl="1" indent="-342900">
              <a:lnSpc>
                <a:spcPct val="130000"/>
              </a:lnSpc>
              <a:spcBef>
                <a:spcPts val="0"/>
              </a:spcBef>
              <a:spcAft>
                <a:spcPts val="800"/>
              </a:spcAft>
              <a:buSzPct val="100000"/>
              <a:buFont typeface="Arial" panose="020B0604020202020204" pitchFamily="34" charset="0"/>
              <a:buChar char="•"/>
            </a:pPr>
            <a:r>
              <a:rPr lang="zh-CN" altLang="en-US" sz="2000" dirty="0">
                <a:solidFill>
                  <a:srgbClr val="000000"/>
                </a:solidFill>
                <a:latin typeface="+mn-lt"/>
                <a:ea typeface="微软雅黑" panose="020B0503020204020204" pitchFamily="34" charset="-122"/>
              </a:rPr>
              <a:t>动态改变设备的优先级</a:t>
            </a:r>
            <a:endParaRPr lang="en-US" altLang="zh-CN" sz="2000" dirty="0">
              <a:solidFill>
                <a:srgbClr val="000000"/>
              </a:solidFill>
              <a:latin typeface="+mn-lt"/>
              <a:ea typeface="微软雅黑" panose="020B0503020204020204" pitchFamily="34" charset="-122"/>
            </a:endParaRPr>
          </a:p>
          <a:p>
            <a:pPr marL="774700" lvl="1" indent="-342900">
              <a:lnSpc>
                <a:spcPct val="130000"/>
              </a:lnSpc>
              <a:spcBef>
                <a:spcPts val="0"/>
              </a:spcBef>
              <a:spcAft>
                <a:spcPts val="800"/>
              </a:spcAft>
              <a:buSzPct val="100000"/>
              <a:buFont typeface="Arial" panose="020B0604020202020204" pitchFamily="34" charset="0"/>
              <a:buChar char="•"/>
            </a:pPr>
            <a:r>
              <a:rPr lang="zh-CN" altLang="en-US" sz="2000" dirty="0">
                <a:solidFill>
                  <a:srgbClr val="000000"/>
                </a:solidFill>
                <a:latin typeface="+mn-lt"/>
                <a:ea typeface="微软雅黑" panose="020B0503020204020204" pitchFamily="34" charset="-122"/>
              </a:rPr>
              <a:t>增加一定数量的数据缓冲区（如</a:t>
            </a:r>
            <a:r>
              <a:rPr lang="en-US" altLang="zh-CN" sz="2000" dirty="0">
                <a:solidFill>
                  <a:srgbClr val="000000"/>
                </a:solidFill>
                <a:latin typeface="+mn-lt"/>
                <a:ea typeface="微软雅黑" panose="020B0503020204020204" pitchFamily="34" charset="-122"/>
              </a:rPr>
              <a:t>2B</a:t>
            </a:r>
            <a:r>
              <a:rPr lang="zh-CN" altLang="en-US" sz="2000" dirty="0">
                <a:solidFill>
                  <a:srgbClr val="000000"/>
                </a:solidFill>
                <a:latin typeface="+mn-lt"/>
                <a:ea typeface="微软雅黑" panose="020B0503020204020204" pitchFamily="34" charset="-122"/>
              </a:rPr>
              <a:t>）</a:t>
            </a:r>
            <a:endParaRPr lang="zh-CN" altLang="en-US" sz="2000" dirty="0">
              <a:solidFill>
                <a:srgbClr val="000000"/>
              </a:solidFill>
              <a:latin typeface="+mn-lt"/>
              <a:ea typeface="微软雅黑" panose="020B0503020204020204" pitchFamily="34" charset="-122"/>
            </a:endParaRPr>
          </a:p>
        </p:txBody>
      </p:sp>
      <p:graphicFrame>
        <p:nvGraphicFramePr>
          <p:cNvPr id="14" name="Object 7"/>
          <p:cNvGraphicFramePr>
            <a:graphicFrameLocks noChangeAspect="1"/>
          </p:cNvGraphicFramePr>
          <p:nvPr/>
        </p:nvGraphicFramePr>
        <p:xfrm>
          <a:off x="1701598" y="1704172"/>
          <a:ext cx="4327295" cy="2071860"/>
        </p:xfrm>
        <a:graphic>
          <a:graphicData uri="http://schemas.openxmlformats.org/presentationml/2006/ole">
            <mc:AlternateContent xmlns:mc="http://schemas.openxmlformats.org/markup-compatibility/2006">
              <mc:Choice xmlns:v="urn:schemas-microsoft-com:vml" Requires="v">
                <p:oleObj spid="_x0000_s7" name="Visio" r:id="rId10" imgW="6366510" imgH="2898775" progId="Visio.Drawing.11">
                  <p:embed/>
                </p:oleObj>
              </mc:Choice>
              <mc:Fallback>
                <p:oleObj name="Visio" r:id="rId10" imgW="6366510" imgH="2898775" progId="Visio.Drawing.11">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1598" y="1704172"/>
                        <a:ext cx="4327295" cy="2071860"/>
                      </a:xfrm>
                      <a:prstGeom prst="rect">
                        <a:avLst/>
                      </a:prstGeom>
                      <a:noFill/>
                      <a:ln>
                        <a:noFill/>
                      </a:ln>
                      <a:effectLst/>
                    </p:spPr>
                  </p:pic>
                </p:oleObj>
              </mc:Fallback>
            </mc:AlternateContent>
          </a:graphicData>
        </a:graphic>
      </p:graphicFrame>
      <p:graphicFrame>
        <p:nvGraphicFramePr>
          <p:cNvPr id="16" name="Object 6"/>
          <p:cNvGraphicFramePr>
            <a:graphicFrameLocks noChangeAspect="1"/>
          </p:cNvGraphicFramePr>
          <p:nvPr/>
        </p:nvGraphicFramePr>
        <p:xfrm>
          <a:off x="5407850" y="1593600"/>
          <a:ext cx="4540787" cy="2214414"/>
        </p:xfrm>
        <a:graphic>
          <a:graphicData uri="http://schemas.openxmlformats.org/presentationml/2006/ole">
            <mc:AlternateContent xmlns:mc="http://schemas.openxmlformats.org/markup-compatibility/2006">
              <mc:Choice xmlns:v="urn:schemas-microsoft-com:vml" Requires="v">
                <p:oleObj spid="_x0000_s8" name="Visio" r:id="rId12" imgW="6372225" imgH="2893060" progId="Visio.Drawing.6">
                  <p:embed/>
                </p:oleObj>
              </mc:Choice>
              <mc:Fallback>
                <p:oleObj name="Visio" r:id="rId12" imgW="6372225" imgH="2893060" progId="Visio.Drawing.6">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7850" y="1593600"/>
                        <a:ext cx="4540787" cy="2214414"/>
                      </a:xfrm>
                      <a:prstGeom prst="rect">
                        <a:avLst/>
                      </a:prstGeom>
                      <a:noFill/>
                      <a:ln>
                        <a:noFill/>
                      </a:ln>
                      <a:effectLst/>
                    </p:spPr>
                  </p:pic>
                </p:oleObj>
              </mc:Fallback>
            </mc:AlternateContent>
          </a:graphicData>
        </a:graphic>
      </p:graphicFrame>
    </p:spTree>
    <p:custDataLst>
      <p:tags r:id="rId14"/>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9" name="文本框 6"/>
          <p:cNvSpPr txBox="1"/>
          <p:nvPr>
            <p:custDataLst>
              <p:tags r:id="rId2"/>
            </p:custDataLst>
          </p:nvPr>
        </p:nvSpPr>
        <p:spPr>
          <a:xfrm>
            <a:off x="432010" y="144043"/>
            <a:ext cx="6048314"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7" name="图文框 6"/>
          <p:cNvSpPr/>
          <p:nvPr>
            <p:custDataLst>
              <p:tags r:id="rId3"/>
            </p:custDataLst>
          </p:nvPr>
        </p:nvSpPr>
        <p:spPr>
          <a:xfrm>
            <a:off x="1099628" y="1279301"/>
            <a:ext cx="9320835" cy="4912332"/>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10" b="1">
              <a:solidFill>
                <a:schemeClr val="lt1"/>
              </a:solidFill>
              <a:latin typeface="微软雅黑" panose="020B0503020204020204" pitchFamily="34" charset="-122"/>
              <a:ea typeface="微软雅黑" panose="020B0503020204020204" pitchFamily="34" charset="-122"/>
            </a:endParaRPr>
          </a:p>
        </p:txBody>
      </p:sp>
      <p:sp>
        <p:nvSpPr>
          <p:cNvPr id="6" name="任意多边形: 形状 20"/>
          <p:cNvSpPr>
            <a:spLocks noChangeAspect="1"/>
          </p:cNvSpPr>
          <p:nvPr>
            <p:custDataLst>
              <p:tags r:id="rId4"/>
            </p:custDataLst>
          </p:nvPr>
        </p:nvSpPr>
        <p:spPr>
          <a:xfrm rot="10800000" flipH="1" flipV="1">
            <a:off x="1548344"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18" name="任意多边形: 形状 19"/>
          <p:cNvSpPr>
            <a:spLocks noChangeAspect="1"/>
          </p:cNvSpPr>
          <p:nvPr>
            <p:custDataLst>
              <p:tags r:id="rId5"/>
            </p:custDataLst>
          </p:nvPr>
        </p:nvSpPr>
        <p:spPr>
          <a:xfrm rot="10800000" flipH="1" flipV="1">
            <a:off x="1399295" y="1151767"/>
            <a:ext cx="832886" cy="65707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0">
              <a:solidFill>
                <a:schemeClr val="l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6"/>
            </p:custDataLst>
          </p:nvPr>
        </p:nvSpPr>
        <p:spPr>
          <a:xfrm>
            <a:off x="1439763" y="1808840"/>
            <a:ext cx="8784977" cy="320722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ctr" fontAlgn="ctr">
              <a:lnSpc>
                <a:spcPct val="130000"/>
              </a:lnSpc>
              <a:spcBef>
                <a:spcPts val="1000"/>
              </a:spcBef>
              <a:spcAft>
                <a:spcPts val="800"/>
              </a:spcAft>
              <a:buSzPct val="100000"/>
              <a:buFont typeface="Wingdings" panose="05000000000000000000" charset="0"/>
              <a:buNone/>
            </a:pPr>
            <a:r>
              <a:rPr lang="zh-CN" altLang="en-US" sz="2400" b="1" dirty="0">
                <a:solidFill>
                  <a:srgbClr val="000000"/>
                </a:solidFill>
                <a:latin typeface="微软雅黑" panose="020B0503020204020204" pitchFamily="34" charset="-122"/>
                <a:ea typeface="微软雅黑" panose="020B0503020204020204" pitchFamily="34" charset="-122"/>
                <a:sym typeface="+mn-ea"/>
              </a:rPr>
              <a:t>例题</a:t>
            </a:r>
            <a:r>
              <a:rPr lang="en-US" altLang="zh-CN" sz="2400" b="1" dirty="0">
                <a:solidFill>
                  <a:srgbClr val="000000"/>
                </a:solidFill>
                <a:latin typeface="微软雅黑" panose="020B0503020204020204" pitchFamily="34" charset="-122"/>
                <a:ea typeface="微软雅黑" panose="020B0503020204020204" pitchFamily="34" charset="-122"/>
                <a:sym typeface="+mn-ea"/>
              </a:rPr>
              <a:t>1</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a:p>
            <a:pPr marL="285750" lvl="1" algn="just" fontAlgn="auto">
              <a:lnSpc>
                <a:spcPct val="130000"/>
              </a:lnSpc>
              <a:spcBef>
                <a:spcPts val="0"/>
              </a:spcBef>
              <a:spcAft>
                <a:spcPts val="800"/>
              </a:spcAft>
              <a:buSzPct val="100000"/>
            </a:pPr>
            <a:r>
              <a:rPr lang="zh-CN" altLang="en-US" sz="2000" dirty="0">
                <a:solidFill>
                  <a:srgbClr val="000000"/>
                </a:solidFill>
                <a:latin typeface="+mn-lt"/>
                <a:ea typeface="微软雅黑" panose="020B0503020204020204" pitchFamily="34" charset="-122"/>
                <a:sym typeface="+mn-ea"/>
              </a:rPr>
              <a:t>如果通道在数据传送期中，选择设备需</a:t>
            </a:r>
            <a:r>
              <a:rPr lang="en-US" altLang="zh-CN" sz="2000" dirty="0">
                <a:solidFill>
                  <a:srgbClr val="000000"/>
                </a:solidFill>
                <a:latin typeface="+mn-lt"/>
                <a:ea typeface="微软雅黑" panose="020B0503020204020204" pitchFamily="34" charset="-122"/>
                <a:sym typeface="+mn-ea"/>
              </a:rPr>
              <a:t>9.8µs</a:t>
            </a:r>
            <a:r>
              <a:rPr lang="zh-CN" altLang="en-US" sz="2000" dirty="0">
                <a:solidFill>
                  <a:srgbClr val="000000"/>
                </a:solidFill>
                <a:latin typeface="+mn-lt"/>
                <a:ea typeface="微软雅黑" panose="020B0503020204020204" pitchFamily="34" charset="-122"/>
                <a:sym typeface="+mn-ea"/>
              </a:rPr>
              <a:t>，传送一个字节数据需要</a:t>
            </a:r>
            <a:r>
              <a:rPr lang="en-US" altLang="zh-CN" sz="2000" dirty="0">
                <a:solidFill>
                  <a:srgbClr val="000000"/>
                </a:solidFill>
                <a:latin typeface="+mn-lt"/>
                <a:ea typeface="微软雅黑" panose="020B0503020204020204" pitchFamily="34" charset="-122"/>
                <a:sym typeface="+mn-ea"/>
              </a:rPr>
              <a:t>0.2µs</a:t>
            </a:r>
            <a:r>
              <a:rPr lang="zh-CN" altLang="en-US" sz="2000" dirty="0">
                <a:solidFill>
                  <a:srgbClr val="000000"/>
                </a:solidFill>
                <a:latin typeface="+mn-lt"/>
                <a:ea typeface="微软雅黑" panose="020B0503020204020204" pitchFamily="34" charset="-122"/>
                <a:sym typeface="+mn-ea"/>
              </a:rPr>
              <a:t>。</a:t>
            </a:r>
            <a:endParaRPr lang="zh-CN" altLang="en-US" sz="2000" dirty="0">
              <a:solidFill>
                <a:srgbClr val="000000"/>
              </a:solidFill>
              <a:latin typeface="+mn-lt"/>
              <a:ea typeface="微软雅黑" panose="020B0503020204020204" pitchFamily="34" charset="-122"/>
              <a:sym typeface="+mn-ea"/>
            </a:endParaRPr>
          </a:p>
          <a:p>
            <a:pPr marL="285750" lvl="1" fontAlgn="auto">
              <a:lnSpc>
                <a:spcPct val="130000"/>
              </a:lnSpc>
              <a:spcBef>
                <a:spcPts val="0"/>
              </a:spcBef>
              <a:spcAft>
                <a:spcPts val="800"/>
              </a:spcAft>
              <a:buSzPct val="100000"/>
            </a:pPr>
            <a:r>
              <a:rPr lang="zh-CN" altLang="en-US" sz="2000" dirty="0">
                <a:solidFill>
                  <a:srgbClr val="000000"/>
                </a:solidFill>
                <a:latin typeface="+mn-lt"/>
                <a:ea typeface="微软雅黑" panose="020B0503020204020204" pitchFamily="34" charset="-122"/>
                <a:sym typeface="+mn-ea"/>
              </a:rPr>
              <a:t>（</a:t>
            </a:r>
            <a:r>
              <a:rPr lang="en-US" altLang="zh-CN" sz="2000" dirty="0">
                <a:solidFill>
                  <a:srgbClr val="000000"/>
                </a:solidFill>
                <a:latin typeface="+mn-lt"/>
                <a:ea typeface="微软雅黑" panose="020B0503020204020204" pitchFamily="34" charset="-122"/>
                <a:sym typeface="+mn-ea"/>
              </a:rPr>
              <a:t>1</a:t>
            </a:r>
            <a:r>
              <a:rPr lang="zh-CN" altLang="en-US" sz="2000" dirty="0">
                <a:solidFill>
                  <a:srgbClr val="000000"/>
                </a:solidFill>
                <a:latin typeface="+mn-lt"/>
                <a:ea typeface="微软雅黑" panose="020B0503020204020204" pitchFamily="34" charset="-122"/>
                <a:sym typeface="+mn-ea"/>
              </a:rPr>
              <a:t>）某低速设备每隔</a:t>
            </a:r>
            <a:r>
              <a:rPr lang="en-US" altLang="zh-CN" sz="2000" dirty="0">
                <a:solidFill>
                  <a:srgbClr val="000000"/>
                </a:solidFill>
                <a:latin typeface="+mn-lt"/>
                <a:ea typeface="微软雅黑" panose="020B0503020204020204" pitchFamily="34" charset="-122"/>
                <a:sym typeface="+mn-ea"/>
              </a:rPr>
              <a:t>500µs</a:t>
            </a:r>
            <a:r>
              <a:rPr lang="zh-CN" altLang="en-US" sz="2000" dirty="0">
                <a:solidFill>
                  <a:srgbClr val="000000"/>
                </a:solidFill>
                <a:latin typeface="+mn-lt"/>
                <a:ea typeface="微软雅黑" panose="020B0503020204020204" pitchFamily="34" charset="-122"/>
                <a:sym typeface="+mn-ea"/>
              </a:rPr>
              <a:t>发出一个字节数据传送请求，那么至多可接几台这种低速设备？</a:t>
            </a:r>
            <a:endParaRPr lang="zh-CN" altLang="en-US" sz="2000" dirty="0">
              <a:solidFill>
                <a:srgbClr val="000000"/>
              </a:solidFill>
              <a:latin typeface="+mn-lt"/>
              <a:ea typeface="微软雅黑" panose="020B0503020204020204" pitchFamily="34" charset="-122"/>
              <a:sym typeface="+mn-ea"/>
            </a:endParaRPr>
          </a:p>
          <a:p>
            <a:pPr marL="285750" lvl="1" fontAlgn="auto">
              <a:lnSpc>
                <a:spcPct val="130000"/>
              </a:lnSpc>
              <a:spcBef>
                <a:spcPts val="0"/>
              </a:spcBef>
              <a:spcAft>
                <a:spcPts val="800"/>
              </a:spcAft>
              <a:buSzPct val="100000"/>
            </a:pPr>
            <a:r>
              <a:rPr lang="zh-CN" altLang="en-US" sz="2000" dirty="0">
                <a:solidFill>
                  <a:srgbClr val="000000"/>
                </a:solidFill>
                <a:latin typeface="+mn-lt"/>
                <a:ea typeface="微软雅黑" panose="020B0503020204020204" pitchFamily="34" charset="-122"/>
                <a:sym typeface="+mn-ea"/>
              </a:rPr>
              <a:t>（</a:t>
            </a:r>
            <a:r>
              <a:rPr lang="en-US" altLang="zh-CN" sz="2000" dirty="0">
                <a:solidFill>
                  <a:srgbClr val="000000"/>
                </a:solidFill>
                <a:latin typeface="+mn-lt"/>
                <a:ea typeface="微软雅黑" panose="020B0503020204020204" pitchFamily="34" charset="-122"/>
                <a:sym typeface="+mn-ea"/>
              </a:rPr>
              <a:t>2</a:t>
            </a:r>
            <a:r>
              <a:rPr lang="zh-CN" altLang="en-US" sz="2000" dirty="0">
                <a:solidFill>
                  <a:srgbClr val="000000"/>
                </a:solidFill>
                <a:latin typeface="+mn-lt"/>
                <a:ea typeface="微软雅黑" panose="020B0503020204020204" pitchFamily="34" charset="-122"/>
                <a:sym typeface="+mn-ea"/>
              </a:rPr>
              <a:t>）如果</a:t>
            </a:r>
            <a:r>
              <a:rPr lang="en-US" altLang="zh-CN" sz="2000" dirty="0">
                <a:solidFill>
                  <a:srgbClr val="000000"/>
                </a:solidFill>
                <a:latin typeface="+mn-lt"/>
                <a:ea typeface="微软雅黑" panose="020B0503020204020204" pitchFamily="34" charset="-122"/>
                <a:sym typeface="+mn-ea"/>
              </a:rPr>
              <a:t>A~F6</a:t>
            </a:r>
            <a:r>
              <a:rPr lang="zh-CN" altLang="en-US" sz="2000" dirty="0">
                <a:solidFill>
                  <a:srgbClr val="000000"/>
                </a:solidFill>
                <a:latin typeface="+mn-lt"/>
                <a:ea typeface="微软雅黑" panose="020B0503020204020204" pitchFamily="34" charset="-122"/>
                <a:sym typeface="+mn-ea"/>
              </a:rPr>
              <a:t>种高速设备，一次通信传送的字节数不少于</a:t>
            </a:r>
            <a:r>
              <a:rPr lang="en-US" altLang="zh-CN" sz="2000" dirty="0">
                <a:solidFill>
                  <a:srgbClr val="000000"/>
                </a:solidFill>
                <a:latin typeface="+mn-lt"/>
                <a:ea typeface="微软雅黑" panose="020B0503020204020204" pitchFamily="34" charset="-122"/>
                <a:sym typeface="+mn-ea"/>
              </a:rPr>
              <a:t>1024</a:t>
            </a:r>
            <a:r>
              <a:rPr lang="zh-CN" altLang="en-US" sz="2000" dirty="0">
                <a:solidFill>
                  <a:srgbClr val="000000"/>
                </a:solidFill>
                <a:latin typeface="+mn-lt"/>
                <a:ea typeface="微软雅黑" panose="020B0503020204020204" pitchFamily="34" charset="-122"/>
                <a:sym typeface="+mn-ea"/>
              </a:rPr>
              <a:t>个字节，则哪些设备可挂，哪些不能挂？</a:t>
            </a:r>
            <a:r>
              <a:rPr lang="en-US" altLang="zh-CN" sz="2000" dirty="0">
                <a:solidFill>
                  <a:srgbClr val="000000"/>
                </a:solidFill>
                <a:latin typeface="+mn-lt"/>
                <a:ea typeface="微软雅黑" panose="020B0503020204020204" pitchFamily="34" charset="-122"/>
                <a:sym typeface="+mn-ea"/>
              </a:rPr>
              <a:t>A~F</a:t>
            </a:r>
            <a:r>
              <a:rPr lang="zh-CN" altLang="en-US" sz="2000" dirty="0">
                <a:solidFill>
                  <a:srgbClr val="000000"/>
                </a:solidFill>
                <a:latin typeface="+mn-lt"/>
                <a:ea typeface="微软雅黑" panose="020B0503020204020204" pitchFamily="34" charset="-122"/>
                <a:sym typeface="+mn-ea"/>
              </a:rPr>
              <a:t>设备每发一个字节数据传送请求的时间间隔分别如下表所示。</a:t>
            </a:r>
            <a:endParaRPr lang="zh-CN" altLang="en-US" sz="2000" dirty="0">
              <a:solidFill>
                <a:srgbClr val="000000"/>
              </a:solidFill>
              <a:latin typeface="+mn-lt"/>
              <a:ea typeface="微软雅黑" panose="020B0503020204020204" pitchFamily="34" charset="-122"/>
              <a:sym typeface="+mn-ea"/>
            </a:endParaRPr>
          </a:p>
          <a:p>
            <a:pPr marL="285750" lvl="1" fontAlgn="auto">
              <a:lnSpc>
                <a:spcPct val="130000"/>
              </a:lnSpc>
              <a:spcBef>
                <a:spcPts val="0"/>
              </a:spcBef>
              <a:spcAft>
                <a:spcPts val="800"/>
              </a:spcAft>
              <a:buSzPct val="100000"/>
            </a:pP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graphicFrame>
        <p:nvGraphicFramePr>
          <p:cNvPr id="2" name="表格 1"/>
          <p:cNvGraphicFramePr>
            <a:graphicFrameLocks noGrp="1"/>
          </p:cNvGraphicFramePr>
          <p:nvPr/>
        </p:nvGraphicFramePr>
        <p:xfrm>
          <a:off x="2146193" y="4992269"/>
          <a:ext cx="8017934" cy="1010534"/>
        </p:xfrm>
        <a:graphic>
          <a:graphicData uri="http://schemas.openxmlformats.org/drawingml/2006/table">
            <a:tbl>
              <a:tblPr firstRow="1" bandRow="1"/>
              <a:tblGrid>
                <a:gridCol w="1512632"/>
                <a:gridCol w="1084217"/>
                <a:gridCol w="1084217"/>
                <a:gridCol w="1084217"/>
                <a:gridCol w="1084217"/>
                <a:gridCol w="1084217"/>
                <a:gridCol w="1084217"/>
              </a:tblGrid>
              <a:tr h="370544">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zh-CN" altLang="en-US" sz="1800" b="0" kern="1200" spc="100" dirty="0">
                          <a:ln w="3175">
                            <a:noFill/>
                            <a:prstDash val="dash"/>
                          </a:ln>
                          <a:solidFill>
                            <a:schemeClr val="bg1"/>
                          </a:solidFill>
                          <a:latin typeface="微软雅黑" panose="020B0503020204020204" pitchFamily="34" charset="-122"/>
                          <a:ea typeface="微软雅黑" panose="020B0503020204020204" pitchFamily="34" charset="-122"/>
                          <a:cs typeface="+mn-cs"/>
                        </a:rPr>
                        <a:t>设备</a:t>
                      </a:r>
                      <a:endParaRPr lang="zh-CN" altLang="en-US" sz="1800" b="0" kern="1200" spc="100" dirty="0">
                        <a:ln w="3175">
                          <a:noFill/>
                          <a:prstDash val="dash"/>
                        </a:ln>
                        <a:solidFill>
                          <a:schemeClr val="bg1"/>
                        </a:solidFill>
                        <a:latin typeface="微软雅黑" panose="020B0503020204020204" pitchFamily="34" charset="-122"/>
                        <a:ea typeface="微软雅黑" panose="020B0503020204020204" pitchFamily="34" charset="-122"/>
                        <a:cs typeface="+mn-cs"/>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A</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B</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C</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D</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E</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F</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518925">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zh-CN" altLang="en-US" sz="1800" kern="12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mn-cs"/>
                        </a:rPr>
                        <a:t>发送请求间隔时间</a:t>
                      </a:r>
                      <a:r>
                        <a:rPr lang="en-US" altLang="zh-CN" sz="1800" dirty="0">
                          <a:solidFill>
                            <a:srgbClr val="000000"/>
                          </a:solidFill>
                          <a:latin typeface="Times New Roman" panose="02020603050405020304" pitchFamily="18" charset="0"/>
                          <a:cs typeface="Times New Roman" panose="02020603050405020304" pitchFamily="18" charset="0"/>
                        </a:rPr>
                        <a:t>/µs</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0.2</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0.25</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0.5</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0.19</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0.4</a:t>
                      </a:r>
                      <a:endParaRPr lang="en-US" altLang="zh-CN"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0.21</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bl>
          </a:graphicData>
        </a:graphic>
      </p:graphicFrame>
    </p:spTree>
    <p:custDataLst>
      <p:tags r:id="rId9"/>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619233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5" name="矩形 4"/>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
        <p:nvSpPr>
          <p:cNvPr id="4" name="文本框 6"/>
          <p:cNvSpPr txBox="1">
            <a:spLocks noChangeArrowheads="1"/>
          </p:cNvSpPr>
          <p:nvPr/>
        </p:nvSpPr>
        <p:spPr bwMode="auto">
          <a:xfrm>
            <a:off x="1715468" y="1654395"/>
            <a:ext cx="8089325" cy="116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0" hangingPunct="0">
              <a:spcBef>
                <a:spcPct val="0"/>
              </a:spcBef>
              <a:buClrTx/>
              <a:buFontTx/>
              <a:buNone/>
            </a:pPr>
            <a:r>
              <a:rPr lang="zh-CN" altLang="en-US" sz="2000" spc="100" dirty="0">
                <a:ln w="3175">
                  <a:noFill/>
                  <a:prstDash val="dash"/>
                </a:ln>
                <a:solidFill>
                  <a:srgbClr val="FF0000"/>
                </a:solidFill>
                <a:latin typeface="微软雅黑" panose="020B0503020204020204" pitchFamily="34" charset="-122"/>
                <a:ea typeface="微软雅黑" panose="020B0503020204020204" pitchFamily="34" charset="-122"/>
              </a:rPr>
              <a:t>解：</a:t>
            </a:r>
            <a:endParaRPr lang="en-US" altLang="zh-CN" sz="2000" spc="100" dirty="0">
              <a:ln w="3175">
                <a:noFill/>
                <a:prstDash val="dash"/>
              </a:ln>
              <a:solidFill>
                <a:srgbClr val="FF0000"/>
              </a:solidFill>
              <a:latin typeface="微软雅黑" panose="020B0503020204020204" pitchFamily="34" charset="-122"/>
              <a:ea typeface="微软雅黑" panose="020B0503020204020204" pitchFamily="34" charset="-122"/>
            </a:endParaRPr>
          </a:p>
          <a:p>
            <a:pPr marL="284480" eaLnBrk="0" hangingPunct="0">
              <a:lnSpc>
                <a:spcPct val="130000"/>
              </a:lnSpc>
              <a:spcBef>
                <a:spcPct val="0"/>
              </a:spcBef>
              <a:spcAft>
                <a:spcPts val="800"/>
              </a:spcAft>
              <a:buClrTx/>
              <a:buFontTx/>
              <a:buNone/>
            </a:pPr>
            <a:r>
              <a:rPr lang="zh-CN" altLang="en-US" sz="2000" b="0" dirty="0">
                <a:latin typeface="+mn-lt"/>
                <a:ea typeface="微软雅黑" panose="020B0503020204020204" pitchFamily="34" charset="-122"/>
              </a:rPr>
              <a:t>（</a:t>
            </a:r>
            <a:r>
              <a:rPr lang="en-US" altLang="zh-CN" sz="2000" b="0" dirty="0">
                <a:latin typeface="+mn-lt"/>
                <a:ea typeface="微软雅黑" panose="020B0503020204020204" pitchFamily="34" charset="-122"/>
              </a:rPr>
              <a:t>1</a:t>
            </a:r>
            <a:r>
              <a:rPr lang="zh-CN" altLang="en-US" sz="2000" b="0" dirty="0">
                <a:latin typeface="+mn-lt"/>
                <a:ea typeface="微软雅黑" panose="020B0503020204020204" pitchFamily="34" charset="-122"/>
              </a:rPr>
              <a:t>）每隔</a:t>
            </a:r>
            <a:r>
              <a:rPr lang="en-US" altLang="zh-CN" sz="2000" b="0" dirty="0">
                <a:latin typeface="+mn-lt"/>
                <a:ea typeface="微软雅黑" panose="020B0503020204020204" pitchFamily="34" charset="-122"/>
              </a:rPr>
              <a:t>500µs</a:t>
            </a:r>
            <a:r>
              <a:rPr lang="zh-CN" altLang="en-US" sz="2000" b="0" dirty="0">
                <a:latin typeface="+mn-lt"/>
                <a:ea typeface="微软雅黑" panose="020B0503020204020204" pitchFamily="34" charset="-122"/>
              </a:rPr>
              <a:t>发出一个字节数据传送请求，挂这种低速设备的应该是按照字节多路通道方式工作的。字节多路通道极限流量：</a:t>
            </a:r>
            <a:endParaRPr lang="en-US" altLang="zh-CN" sz="2000" b="0" dirty="0">
              <a:latin typeface="+mn-lt"/>
              <a:ea typeface="微软雅黑" panose="020B0503020204020204" pitchFamily="34" charset="-122"/>
            </a:endParaRPr>
          </a:p>
        </p:txBody>
      </p:sp>
      <p:graphicFrame>
        <p:nvGraphicFramePr>
          <p:cNvPr id="7" name="对象 6"/>
          <p:cNvGraphicFramePr>
            <a:graphicFrameLocks noChangeAspect="1"/>
          </p:cNvGraphicFramePr>
          <p:nvPr/>
        </p:nvGraphicFramePr>
        <p:xfrm>
          <a:off x="3742465" y="2937819"/>
          <a:ext cx="3319255" cy="657803"/>
        </p:xfrm>
        <a:graphic>
          <a:graphicData uri="http://schemas.openxmlformats.org/presentationml/2006/ole">
            <mc:AlternateContent xmlns:mc="http://schemas.openxmlformats.org/markup-compatibility/2006">
              <mc:Choice xmlns:v="urn:schemas-microsoft-com:vml" Requires="v">
                <p:oleObj spid="_x0000_s8" name="Equation" r:id="rId10" imgW="4326255" imgH="865505" progId="Equation.DSMT4">
                  <p:embed/>
                </p:oleObj>
              </mc:Choice>
              <mc:Fallback>
                <p:oleObj name="Equation" r:id="rId10" imgW="4326255" imgH="865505" progId="Equation.DSMT4">
                  <p:embed/>
                  <p:pic>
                    <p:nvPicPr>
                      <p:cNvPr id="0" name="对象 6"/>
                      <p:cNvPicPr/>
                      <p:nvPr/>
                    </p:nvPicPr>
                    <p:blipFill>
                      <a:blip r:embed="rId11"/>
                      <a:stretch>
                        <a:fillRect/>
                      </a:stretch>
                    </p:blipFill>
                    <p:spPr>
                      <a:xfrm>
                        <a:off x="3742465" y="2937819"/>
                        <a:ext cx="3319255" cy="657803"/>
                      </a:xfrm>
                      <a:prstGeom prst="rect">
                        <a:avLst/>
                      </a:prstGeom>
                    </p:spPr>
                  </p:pic>
                </p:oleObj>
              </mc:Fallback>
            </mc:AlternateContent>
          </a:graphicData>
        </a:graphic>
      </p:graphicFrame>
      <p:sp>
        <p:nvSpPr>
          <p:cNvPr id="10" name="文本框 9"/>
          <p:cNvSpPr txBox="1">
            <a:spLocks noChangeArrowheads="1"/>
          </p:cNvSpPr>
          <p:nvPr/>
        </p:nvSpPr>
        <p:spPr bwMode="auto">
          <a:xfrm>
            <a:off x="1799804" y="3748306"/>
            <a:ext cx="8089325"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284480">
              <a:lnSpc>
                <a:spcPct val="130000"/>
              </a:lnSpc>
              <a:spcBef>
                <a:spcPct val="0"/>
              </a:spcBef>
              <a:spcAft>
                <a:spcPts val="800"/>
              </a:spcAft>
              <a:buClrTx/>
              <a:buFontTx/>
              <a:buNone/>
            </a:pPr>
            <a:r>
              <a:rPr lang="zh-CN" altLang="en-US" sz="2000" b="0" dirty="0">
                <a:latin typeface="+mn-lt"/>
                <a:ea typeface="微软雅黑" panose="020B0503020204020204" pitchFamily="34" charset="-122"/>
              </a:rPr>
              <a:t>在设备均被启动后，满负荷的最坏情况下，宏观上不丢失设备数据，通道极限流量应大于或等于设备对通道要求的实际流量，即：</a:t>
            </a:r>
            <a:endParaRPr lang="en-US" altLang="zh-CN" sz="2000" b="0" dirty="0">
              <a:latin typeface="+mn-lt"/>
              <a:ea typeface="微软雅黑" panose="020B0503020204020204" pitchFamily="34" charset="-122"/>
            </a:endParaRPr>
          </a:p>
        </p:txBody>
      </p:sp>
      <p:graphicFrame>
        <p:nvGraphicFramePr>
          <p:cNvPr id="14" name="Object 3"/>
          <p:cNvGraphicFramePr>
            <a:graphicFrameLocks noChangeAspect="1"/>
          </p:cNvGraphicFramePr>
          <p:nvPr/>
        </p:nvGraphicFramePr>
        <p:xfrm>
          <a:off x="3742465" y="4684419"/>
          <a:ext cx="1915804" cy="431730"/>
        </p:xfrm>
        <a:graphic>
          <a:graphicData uri="http://schemas.openxmlformats.org/presentationml/2006/ole">
            <mc:AlternateContent xmlns:mc="http://schemas.openxmlformats.org/markup-compatibility/2006">
              <mc:Choice xmlns:v="urn:schemas-microsoft-com:vml" Requires="v">
                <p:oleObj spid="_x0000_s15" name="Equation" r:id="rId12" imgW="24384000" imgH="5486400" progId="Equation.DSMT4">
                  <p:embed/>
                </p:oleObj>
              </mc:Choice>
              <mc:Fallback>
                <p:oleObj name="Equation" r:id="rId12" imgW="24384000" imgH="5486400" progId="Equation.DSMT4">
                  <p:embed/>
                  <p:pic>
                    <p:nvPicPr>
                      <p:cNvPr id="0" name="Object 3"/>
                      <p:cNvPicPr>
                        <a:picLocks noChangeAspect="1" noChangeArrowheads="1"/>
                      </p:cNvPicPr>
                      <p:nvPr/>
                    </p:nvPicPr>
                    <p:blipFill>
                      <a:blip r:embed="rId13"/>
                      <a:srcRect/>
                      <a:stretch>
                        <a:fillRect/>
                      </a:stretch>
                    </p:blipFill>
                    <p:spPr bwMode="auto">
                      <a:xfrm>
                        <a:off x="3742465" y="4684419"/>
                        <a:ext cx="1915804" cy="431730"/>
                      </a:xfrm>
                      <a:prstGeom prst="rect">
                        <a:avLst/>
                      </a:prstGeom>
                      <a:noFill/>
                      <a:ln>
                        <a:noFill/>
                      </a:ln>
                      <a:effectLst/>
                    </p:spPr>
                  </p:pic>
                </p:oleObj>
              </mc:Fallback>
            </mc:AlternateContent>
          </a:graphicData>
        </a:graphic>
      </p:graphicFrame>
      <p:graphicFrame>
        <p:nvGraphicFramePr>
          <p:cNvPr id="16" name="Object 4"/>
          <p:cNvGraphicFramePr>
            <a:graphicFrameLocks noChangeAspect="1"/>
          </p:cNvGraphicFramePr>
          <p:nvPr/>
        </p:nvGraphicFramePr>
        <p:xfrm>
          <a:off x="3766231" y="5116472"/>
          <a:ext cx="1712690" cy="741879"/>
        </p:xfrm>
        <a:graphic>
          <a:graphicData uri="http://schemas.openxmlformats.org/presentationml/2006/ole">
            <mc:AlternateContent xmlns:mc="http://schemas.openxmlformats.org/markup-compatibility/2006">
              <mc:Choice xmlns:v="urn:schemas-microsoft-com:vml" Requires="v">
                <p:oleObj spid="_x0000_s17" name="Equation" r:id="rId14" imgW="19507200" imgH="10363200" progId="Equation.DSMT4">
                  <p:embed/>
                </p:oleObj>
              </mc:Choice>
              <mc:Fallback>
                <p:oleObj name="Equation" r:id="rId14" imgW="19507200" imgH="10363200" progId="Equation.DSMT4">
                  <p:embed/>
                  <p:pic>
                    <p:nvPicPr>
                      <p:cNvPr id="0" name="Object 4"/>
                      <p:cNvPicPr>
                        <a:picLocks noChangeAspect="1" noChangeArrowheads="1"/>
                      </p:cNvPicPr>
                      <p:nvPr/>
                    </p:nvPicPr>
                    <p:blipFill>
                      <a:blip r:embed="rId15"/>
                      <a:srcRect/>
                      <a:stretch>
                        <a:fillRect/>
                      </a:stretch>
                    </p:blipFill>
                    <p:spPr bwMode="auto">
                      <a:xfrm>
                        <a:off x="3766231" y="5116472"/>
                        <a:ext cx="1712690" cy="741879"/>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18" name="Object 3"/>
              <p:cNvSpPr txBox="1"/>
              <p:nvPr/>
            </p:nvSpPr>
            <p:spPr bwMode="auto">
              <a:xfrm>
                <a:off x="6716716" y="5106803"/>
                <a:ext cx="1445526" cy="477315"/>
              </a:xfrm>
              <a:prstGeom prst="rect">
                <a:avLst/>
              </a:prstGeom>
              <a:noFill/>
              <a:ln>
                <a:noFill/>
              </a:ln>
            </p:spPr>
            <p:txBody>
              <a:bodyPr>
                <a:normAutofit fontScale="62500" lnSpcReduction="20000"/>
              </a:bodyPr>
              <a:lstStyle/>
              <a:p>
                <a14:m>
                  <m:oMathPara xmlns:m="http://schemas.openxmlformats.org/officeDocument/2006/math">
                    <m:oMathParaPr>
                      <m:jc m:val="left"/>
                    </m:oMathParaPr>
                    <m:oMath xmlns:m="http://schemas.openxmlformats.org/officeDocument/2006/math">
                      <m:r>
                        <m:rPr>
                          <m:sty m:val="p"/>
                        </m:rPr>
                        <a:rPr lang="zh-CN" altLang="en-US" i="0">
                          <a:solidFill>
                            <a:srgbClr val="000000"/>
                          </a:solidFill>
                          <a:latin typeface="Cambria Math" panose="02040503050406030204" pitchFamily="18" charset="0"/>
                        </a:rPr>
                        <m:t>m</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T</m:t>
                              </m:r>
                            </m:e>
                            <m:sub>
                              <m:r>
                                <m:rPr>
                                  <m:sty m:val="p"/>
                                </m:rPr>
                                <a:rPr lang="zh-CN" altLang="en-US" i="0">
                                  <a:solidFill>
                                    <a:srgbClr val="000000"/>
                                  </a:solidFill>
                                  <a:latin typeface="Cambria Math" panose="02040503050406030204" pitchFamily="18" charset="0"/>
                                </a:rPr>
                                <m:t>S</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T</m:t>
                              </m:r>
                            </m:e>
                            <m:sub>
                              <m:r>
                                <m:rPr>
                                  <m:sty m:val="p"/>
                                </m:rPr>
                                <a:rPr lang="zh-CN" altLang="en-US" i="0">
                                  <a:solidFill>
                                    <a:srgbClr val="000000"/>
                                  </a:solidFill>
                                  <a:latin typeface="Cambria Math" panose="02040503050406030204" pitchFamily="18" charset="0"/>
                                </a:rPr>
                                <m:t>D</m:t>
                              </m:r>
                            </m:sub>
                          </m:sSub>
                        </m:den>
                      </m:f>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18" name="Object 3"/>
              <p:cNvSpPr txBox="1">
                <a:spLocks noRot="1" noChangeAspect="1" noMove="1" noResize="1" noEditPoints="1" noAdjustHandles="1" noChangeArrowheads="1" noChangeShapeType="1" noTextEdit="1"/>
              </p:cNvSpPr>
              <p:nvPr/>
            </p:nvSpPr>
            <p:spPr bwMode="auto">
              <a:xfrm>
                <a:off x="6716716" y="5106803"/>
                <a:ext cx="1445526" cy="477315"/>
              </a:xfrm>
              <a:prstGeom prst="rect">
                <a:avLst/>
              </a:prstGeom>
              <a:blipFill rotWithShape="1">
                <a:blip r:embed="rId16"/>
                <a:stretch>
                  <a:fillRect l="-22" t="-28" r="41" b="118"/>
                </a:stretch>
              </a:blipFill>
              <a:ln>
                <a:noFill/>
              </a:ln>
            </p:spPr>
            <p:txBody>
              <a:bodyPr/>
              <a:lstStyle/>
              <a:p>
                <a:r>
                  <a:rPr lang="zh-CN" altLang="en-US">
                    <a:noFill/>
                  </a:rPr>
                  <a:t> </a:t>
                </a:r>
              </a:p>
            </p:txBody>
          </p:sp>
        </mc:Fallback>
      </mc:AlternateContent>
      <p:sp>
        <p:nvSpPr>
          <p:cNvPr id="19" name="右大括号 3"/>
          <p:cNvSpPr/>
          <p:nvPr/>
        </p:nvSpPr>
        <p:spPr bwMode="auto">
          <a:xfrm>
            <a:off x="6051774" y="5066426"/>
            <a:ext cx="217045" cy="558071"/>
          </a:xfrm>
          <a:prstGeom prst="rightBrace">
            <a:avLst>
              <a:gd name="adj1" fmla="val 40837"/>
              <a:gd name="adj2" fmla="val 50000"/>
            </a:avLst>
          </a:prstGeom>
          <a:noFill/>
          <a:ln w="38100" algn="ctr">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800" b="0">
              <a:solidFill>
                <a:schemeClr val="tx1"/>
              </a:solidFill>
              <a:latin typeface="Times New Roman" panose="02020603050405020304" pitchFamily="18" charset="0"/>
            </a:endParaRPr>
          </a:p>
        </p:txBody>
      </p:sp>
    </p:spTree>
    <p:custDataLst>
      <p:tags r:id="rId17"/>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619233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5" name="矩形 4"/>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
        <p:nvSpPr>
          <p:cNvPr id="4" name="文本框 4"/>
          <p:cNvSpPr txBox="1">
            <a:spLocks noChangeArrowheads="1"/>
          </p:cNvSpPr>
          <p:nvPr/>
        </p:nvSpPr>
        <p:spPr bwMode="auto">
          <a:xfrm>
            <a:off x="1725199" y="1561413"/>
            <a:ext cx="7776864" cy="1756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284480" eaLnBrk="0" hangingPunct="0">
              <a:lnSpc>
                <a:spcPct val="130000"/>
              </a:lnSpc>
              <a:spcBef>
                <a:spcPct val="0"/>
              </a:spcBef>
              <a:spcAft>
                <a:spcPts val="800"/>
              </a:spcAft>
              <a:buClrTx/>
              <a:buFontTx/>
              <a:buNone/>
            </a:pPr>
            <a:r>
              <a:rPr lang="zh-CN" altLang="en-US" sz="2000" b="0" dirty="0">
                <a:latin typeface="+mn-lt"/>
                <a:ea typeface="微软雅黑" panose="020B0503020204020204" pitchFamily="34" charset="-122"/>
              </a:rPr>
              <a:t>如果通道在数据传送期中，选择设备需</a:t>
            </a:r>
            <a:r>
              <a:rPr lang="en-US" altLang="zh-CN" sz="2000" b="0" dirty="0">
                <a:latin typeface="+mn-lt"/>
                <a:ea typeface="微软雅黑" panose="020B0503020204020204" pitchFamily="34" charset="-122"/>
              </a:rPr>
              <a:t>9.8µs</a:t>
            </a:r>
            <a:r>
              <a:rPr lang="zh-CN" altLang="en-US" sz="2000" b="0" dirty="0">
                <a:latin typeface="+mn-lt"/>
                <a:ea typeface="微软雅黑" panose="020B0503020204020204" pitchFamily="34" charset="-122"/>
              </a:rPr>
              <a:t>，传送一个字节数据需要</a:t>
            </a:r>
            <a:r>
              <a:rPr lang="en-US" altLang="zh-CN" sz="2000" b="0" dirty="0">
                <a:latin typeface="+mn-lt"/>
                <a:ea typeface="微软雅黑" panose="020B0503020204020204" pitchFamily="34" charset="-122"/>
              </a:rPr>
              <a:t>0.2µs</a:t>
            </a:r>
            <a:r>
              <a:rPr lang="zh-CN" altLang="en-US" sz="2000" b="0" dirty="0">
                <a:latin typeface="+mn-lt"/>
                <a:ea typeface="微软雅黑" panose="020B0503020204020204" pitchFamily="34" charset="-122"/>
              </a:rPr>
              <a:t>。</a:t>
            </a:r>
            <a:endParaRPr lang="en-US" altLang="zh-CN" sz="2000" b="0" dirty="0">
              <a:latin typeface="+mn-lt"/>
              <a:ea typeface="微软雅黑" panose="020B0503020204020204" pitchFamily="34" charset="-122"/>
            </a:endParaRPr>
          </a:p>
          <a:p>
            <a:pPr marL="284480" eaLnBrk="0" hangingPunct="0">
              <a:lnSpc>
                <a:spcPct val="130000"/>
              </a:lnSpc>
              <a:spcBef>
                <a:spcPct val="0"/>
              </a:spcBef>
              <a:spcAft>
                <a:spcPts val="800"/>
              </a:spcAft>
              <a:buClrTx/>
              <a:buFontTx/>
              <a:buNone/>
            </a:pPr>
            <a:r>
              <a:rPr lang="zh-CN" altLang="en-US" sz="2000" b="0" dirty="0">
                <a:latin typeface="+mn-lt"/>
                <a:ea typeface="微软雅黑" panose="020B0503020204020204" pitchFamily="34" charset="-122"/>
              </a:rPr>
              <a:t>（</a:t>
            </a:r>
            <a:r>
              <a:rPr lang="en-US" altLang="zh-CN" sz="2000" b="0" dirty="0">
                <a:latin typeface="+mn-lt"/>
                <a:ea typeface="微软雅黑" panose="020B0503020204020204" pitchFamily="34" charset="-122"/>
              </a:rPr>
              <a:t>1</a:t>
            </a:r>
            <a:r>
              <a:rPr lang="zh-CN" altLang="en-US" sz="2000" b="0" dirty="0">
                <a:latin typeface="+mn-lt"/>
                <a:ea typeface="微软雅黑" panose="020B0503020204020204" pitchFamily="34" charset="-122"/>
              </a:rPr>
              <a:t>）某低速设备每隔</a:t>
            </a:r>
            <a:r>
              <a:rPr lang="en-US" altLang="zh-CN" sz="2000" b="0" dirty="0">
                <a:latin typeface="+mn-lt"/>
                <a:ea typeface="微软雅黑" panose="020B0503020204020204" pitchFamily="34" charset="-122"/>
              </a:rPr>
              <a:t>500µs</a:t>
            </a:r>
            <a:r>
              <a:rPr lang="zh-CN" altLang="en-US" sz="2000" b="0" dirty="0">
                <a:latin typeface="+mn-lt"/>
                <a:ea typeface="微软雅黑" panose="020B0503020204020204" pitchFamily="34" charset="-122"/>
              </a:rPr>
              <a:t>发出一个字节数据传送请求，那么至多可接几台这种低速设备？</a:t>
            </a:r>
            <a:endParaRPr lang="en-US" altLang="zh-CN" sz="2000" b="0" dirty="0">
              <a:latin typeface="+mn-lt"/>
              <a:ea typeface="微软雅黑" panose="020B0503020204020204" pitchFamily="34" charset="-122"/>
            </a:endParaRPr>
          </a:p>
        </p:txBody>
      </p:sp>
      <p:sp>
        <p:nvSpPr>
          <p:cNvPr id="7" name="文本框 6"/>
          <p:cNvSpPr txBox="1">
            <a:spLocks noChangeArrowheads="1"/>
          </p:cNvSpPr>
          <p:nvPr/>
        </p:nvSpPr>
        <p:spPr bwMode="auto">
          <a:xfrm>
            <a:off x="2052205" y="3440590"/>
            <a:ext cx="822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0" hangingPunct="0">
              <a:spcBef>
                <a:spcPct val="0"/>
              </a:spcBef>
              <a:buClrTx/>
              <a:buFontTx/>
              <a:buNone/>
            </a:pPr>
            <a:r>
              <a:rPr lang="zh-CN" altLang="en-US" sz="2000" spc="100" dirty="0">
                <a:ln w="3175">
                  <a:noFill/>
                  <a:prstDash val="dash"/>
                </a:ln>
                <a:solidFill>
                  <a:srgbClr val="FF0000"/>
                </a:solidFill>
                <a:latin typeface="微软雅黑" panose="020B0503020204020204" pitchFamily="34" charset="-122"/>
                <a:ea typeface="微软雅黑" panose="020B0503020204020204" pitchFamily="34" charset="-122"/>
              </a:rPr>
              <a:t>解：</a:t>
            </a:r>
            <a:endParaRPr lang="en-US" altLang="zh-CN" sz="2000" spc="100" dirty="0">
              <a:ln w="3175">
                <a:noFill/>
                <a:prstDash val="dash"/>
              </a:ln>
              <a:solidFill>
                <a:srgbClr val="FF0000"/>
              </a:solidFill>
              <a:latin typeface="微软雅黑" panose="020B0503020204020204" pitchFamily="34" charset="-122"/>
              <a:ea typeface="微软雅黑" panose="020B0503020204020204" pitchFamily="34" charset="-122"/>
            </a:endParaRPr>
          </a:p>
        </p:txBody>
      </p:sp>
      <p:graphicFrame>
        <p:nvGraphicFramePr>
          <p:cNvPr id="8" name="Object 3"/>
          <p:cNvGraphicFramePr>
            <a:graphicFrameLocks noChangeAspect="1"/>
          </p:cNvGraphicFramePr>
          <p:nvPr/>
        </p:nvGraphicFramePr>
        <p:xfrm>
          <a:off x="2663901" y="3909949"/>
          <a:ext cx="6120680" cy="1033728"/>
        </p:xfrm>
        <a:graphic>
          <a:graphicData uri="http://schemas.openxmlformats.org/presentationml/2006/ole">
            <mc:AlternateContent xmlns:mc="http://schemas.openxmlformats.org/markup-compatibility/2006">
              <mc:Choice xmlns:v="urn:schemas-microsoft-com:vml" Requires="v">
                <p:oleObj spid="_x0000_s10" name="Equation" r:id="rId10" imgW="61569600" imgH="10363200" progId="Equation.DSMT4">
                  <p:embed/>
                </p:oleObj>
              </mc:Choice>
              <mc:Fallback>
                <p:oleObj name="Equation" r:id="rId10" imgW="61569600" imgH="10363200" progId="Equation.DSMT4">
                  <p:embed/>
                  <p:pic>
                    <p:nvPicPr>
                      <p:cNvPr id="0" name="Object 3"/>
                      <p:cNvPicPr>
                        <a:picLocks noChangeAspect="1" noChangeArrowheads="1"/>
                      </p:cNvPicPr>
                      <p:nvPr/>
                    </p:nvPicPr>
                    <p:blipFill>
                      <a:blip r:embed="rId11"/>
                      <a:srcRect/>
                      <a:stretch>
                        <a:fillRect/>
                      </a:stretch>
                    </p:blipFill>
                    <p:spPr bwMode="auto">
                      <a:xfrm>
                        <a:off x="2663901" y="3909949"/>
                        <a:ext cx="6120680" cy="1033728"/>
                      </a:xfrm>
                      <a:prstGeom prst="rect">
                        <a:avLst/>
                      </a:prstGeom>
                      <a:noFill/>
                      <a:ln>
                        <a:noFill/>
                      </a:ln>
                    </p:spPr>
                  </p:pic>
                </p:oleObj>
              </mc:Fallback>
            </mc:AlternateContent>
          </a:graphicData>
        </a:graphic>
      </p:graphicFrame>
    </p:spTree>
    <p:custDataLst>
      <p:tags r:id="rId12"/>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619233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5" name="矩形 4"/>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
        <p:nvSpPr>
          <p:cNvPr id="4" name="文本框 4"/>
          <p:cNvSpPr txBox="1">
            <a:spLocks noChangeArrowheads="1"/>
          </p:cNvSpPr>
          <p:nvPr/>
        </p:nvSpPr>
        <p:spPr bwMode="auto">
          <a:xfrm>
            <a:off x="1725198" y="1561413"/>
            <a:ext cx="8207293" cy="70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284480" eaLnBrk="0" hangingPunct="0">
              <a:lnSpc>
                <a:spcPct val="130000"/>
              </a:lnSpc>
              <a:spcBef>
                <a:spcPct val="0"/>
              </a:spcBef>
              <a:spcAft>
                <a:spcPts val="800"/>
              </a:spcAft>
              <a:buClrTx/>
              <a:buFontTx/>
              <a:buNone/>
            </a:pPr>
            <a:r>
              <a:rPr lang="zh-CN" altLang="en-US" sz="1600" b="0" dirty="0">
                <a:latin typeface="+mn-lt"/>
                <a:ea typeface="微软雅黑" panose="020B0503020204020204" pitchFamily="34" charset="-122"/>
              </a:rPr>
              <a:t>（</a:t>
            </a:r>
            <a:r>
              <a:rPr lang="en-US" altLang="zh-CN" sz="1600" b="0" dirty="0">
                <a:latin typeface="+mn-lt"/>
                <a:ea typeface="微软雅黑" panose="020B0503020204020204" pitchFamily="34" charset="-122"/>
              </a:rPr>
              <a:t>2</a:t>
            </a:r>
            <a:r>
              <a:rPr lang="zh-CN" altLang="en-US" sz="1600" b="0" dirty="0">
                <a:latin typeface="+mn-lt"/>
                <a:ea typeface="微软雅黑" panose="020B0503020204020204" pitchFamily="34" charset="-122"/>
              </a:rPr>
              <a:t>）如果</a:t>
            </a:r>
            <a:r>
              <a:rPr lang="en-US" altLang="zh-CN" sz="1600" b="0" dirty="0">
                <a:latin typeface="+mn-lt"/>
                <a:ea typeface="微软雅黑" panose="020B0503020204020204" pitchFamily="34" charset="-122"/>
              </a:rPr>
              <a:t>A~F6</a:t>
            </a:r>
            <a:r>
              <a:rPr lang="zh-CN" altLang="en-US" sz="1600" b="0" dirty="0">
                <a:latin typeface="+mn-lt"/>
                <a:ea typeface="微软雅黑" panose="020B0503020204020204" pitchFamily="34" charset="-122"/>
              </a:rPr>
              <a:t>种高速设备，一次通信传送的字节数不少于</a:t>
            </a:r>
            <a:r>
              <a:rPr lang="en-US" altLang="zh-CN" sz="1600" b="0" dirty="0">
                <a:latin typeface="+mn-lt"/>
                <a:ea typeface="微软雅黑" panose="020B0503020204020204" pitchFamily="34" charset="-122"/>
              </a:rPr>
              <a:t>1024</a:t>
            </a:r>
            <a:r>
              <a:rPr lang="zh-CN" altLang="en-US" sz="1600" b="0" dirty="0">
                <a:latin typeface="+mn-lt"/>
                <a:ea typeface="微软雅黑" panose="020B0503020204020204" pitchFamily="34" charset="-122"/>
              </a:rPr>
              <a:t>个字节，则哪些设备可挂，哪些不能挂？</a:t>
            </a:r>
            <a:r>
              <a:rPr lang="en-US" altLang="zh-CN" sz="1600" b="0" dirty="0">
                <a:latin typeface="+mn-lt"/>
                <a:ea typeface="微软雅黑" panose="020B0503020204020204" pitchFamily="34" charset="-122"/>
              </a:rPr>
              <a:t>A~F</a:t>
            </a:r>
            <a:r>
              <a:rPr lang="zh-CN" altLang="en-US" sz="1600" b="0" dirty="0">
                <a:latin typeface="+mn-lt"/>
                <a:ea typeface="微软雅黑" panose="020B0503020204020204" pitchFamily="34" charset="-122"/>
              </a:rPr>
              <a:t>设备每发一个字节数据传送请求的时间间隔分别如下表所示。</a:t>
            </a:r>
            <a:endParaRPr lang="en-US" altLang="zh-CN" sz="1600" b="0" dirty="0">
              <a:latin typeface="+mn-lt"/>
              <a:ea typeface="微软雅黑" panose="020B0503020204020204" pitchFamily="34" charset="-122"/>
            </a:endParaRPr>
          </a:p>
        </p:txBody>
      </p:sp>
      <p:sp>
        <p:nvSpPr>
          <p:cNvPr id="7" name="文本框 6"/>
          <p:cNvSpPr txBox="1">
            <a:spLocks noChangeArrowheads="1"/>
          </p:cNvSpPr>
          <p:nvPr/>
        </p:nvSpPr>
        <p:spPr bwMode="auto">
          <a:xfrm>
            <a:off x="2078684" y="3868659"/>
            <a:ext cx="7880820" cy="94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0" hangingPunct="0">
              <a:spcBef>
                <a:spcPct val="0"/>
              </a:spcBef>
              <a:buClrTx/>
              <a:buFontTx/>
              <a:buNone/>
            </a:pPr>
            <a:r>
              <a:rPr lang="zh-CN" altLang="en-US" sz="1600" spc="100" dirty="0">
                <a:ln w="3175">
                  <a:noFill/>
                  <a:prstDash val="dash"/>
                </a:ln>
                <a:solidFill>
                  <a:srgbClr val="FF0000"/>
                </a:solidFill>
                <a:latin typeface="微软雅黑" panose="020B0503020204020204" pitchFamily="34" charset="-122"/>
                <a:ea typeface="微软雅黑" panose="020B0503020204020204" pitchFamily="34" charset="-122"/>
              </a:rPr>
              <a:t>解：</a:t>
            </a:r>
            <a:endParaRPr lang="en-US" altLang="zh-CN" sz="1600" spc="100" dirty="0">
              <a:ln w="3175">
                <a:noFill/>
                <a:prstDash val="dash"/>
              </a:ln>
              <a:solidFill>
                <a:srgbClr val="FF0000"/>
              </a:solidFill>
              <a:latin typeface="微软雅黑" panose="020B0503020204020204" pitchFamily="34" charset="-122"/>
              <a:ea typeface="微软雅黑" panose="020B0503020204020204" pitchFamily="34" charset="-122"/>
            </a:endParaRPr>
          </a:p>
          <a:p>
            <a:pPr marL="284480" marR="0" lvl="0" indent="0" algn="l" defTabSz="914400" rtl="0" eaLnBrk="0" fontAlgn="base" latinLnBrk="0" hangingPunct="0">
              <a:lnSpc>
                <a:spcPct val="130000"/>
              </a:lnSpc>
              <a:spcBef>
                <a:spcPct val="0"/>
              </a:spcBef>
              <a:spcAft>
                <a:spcPts val="800"/>
              </a:spcAft>
              <a:buClrTx/>
              <a:buSzTx/>
              <a:buFontTx/>
              <a:buNone/>
              <a:defRPr/>
            </a:pPr>
            <a:r>
              <a:rPr lang="zh-CN" altLang="en-US" sz="1600" b="0" dirty="0">
                <a:latin typeface="+mn-lt"/>
                <a:ea typeface="微软雅黑" panose="020B0503020204020204" pitchFamily="34" charset="-122"/>
              </a:rPr>
              <a:t>（</a:t>
            </a:r>
            <a:r>
              <a:rPr lang="en-US" altLang="zh-CN" sz="1600" b="0" dirty="0">
                <a:latin typeface="+mn-lt"/>
                <a:ea typeface="微软雅黑" panose="020B0503020204020204" pitchFamily="34" charset="-122"/>
              </a:rPr>
              <a:t>2</a:t>
            </a:r>
            <a:r>
              <a:rPr lang="zh-CN" altLang="en-US" sz="1600" b="0" dirty="0">
                <a:latin typeface="+mn-lt"/>
                <a:ea typeface="微软雅黑" panose="020B0503020204020204" pitchFamily="34" charset="-122"/>
              </a:rPr>
              <a:t>） </a:t>
            </a:r>
            <a:r>
              <a:rPr lang="en-US" altLang="zh-CN" sz="1600" b="0" dirty="0">
                <a:latin typeface="+mn-lt"/>
                <a:ea typeface="微软雅黑" panose="020B0503020204020204" pitchFamily="34" charset="-122"/>
              </a:rPr>
              <a:t>A~F6</a:t>
            </a:r>
            <a:r>
              <a:rPr lang="zh-CN" altLang="en-US" sz="1600" b="0" dirty="0">
                <a:latin typeface="+mn-lt"/>
                <a:ea typeface="微软雅黑" panose="020B0503020204020204" pitchFamily="34" charset="-122"/>
              </a:rPr>
              <a:t>种高速设备，一次通信传送的字节数不少于</a:t>
            </a:r>
            <a:r>
              <a:rPr lang="en-US" altLang="zh-CN" sz="1600" b="0" dirty="0">
                <a:latin typeface="+mn-lt"/>
                <a:ea typeface="微软雅黑" panose="020B0503020204020204" pitchFamily="34" charset="-122"/>
              </a:rPr>
              <a:t>1024</a:t>
            </a:r>
            <a:r>
              <a:rPr lang="zh-CN" altLang="en-US" sz="1600" b="0" dirty="0">
                <a:latin typeface="+mn-lt"/>
                <a:ea typeface="微软雅黑" panose="020B0503020204020204" pitchFamily="34" charset="-122"/>
              </a:rPr>
              <a:t>个字节，意味此通道是选择通道。如果上面挂</a:t>
            </a:r>
            <a:r>
              <a:rPr lang="en-US" altLang="zh-CN" sz="1600" b="0" dirty="0">
                <a:latin typeface="+mn-lt"/>
                <a:ea typeface="微软雅黑" panose="020B0503020204020204" pitchFamily="34" charset="-122"/>
              </a:rPr>
              <a:t>m</a:t>
            </a:r>
            <a:r>
              <a:rPr lang="zh-CN" altLang="en-US" sz="1600" b="0" dirty="0">
                <a:latin typeface="+mn-lt"/>
                <a:ea typeface="微软雅黑" panose="020B0503020204020204" pitchFamily="34" charset="-122"/>
              </a:rPr>
              <a:t>台设备，则选择通道的极限流量为</a:t>
            </a:r>
            <a:endParaRPr lang="zh-CN" altLang="en-US" sz="1600" b="0" dirty="0">
              <a:latin typeface="+mn-lt"/>
              <a:ea typeface="微软雅黑" panose="020B0503020204020204" pitchFamily="34" charset="-122"/>
            </a:endParaRPr>
          </a:p>
        </p:txBody>
      </p:sp>
      <p:graphicFrame>
        <p:nvGraphicFramePr>
          <p:cNvPr id="10" name="表格 9"/>
          <p:cNvGraphicFramePr>
            <a:graphicFrameLocks noGrp="1"/>
          </p:cNvGraphicFramePr>
          <p:nvPr/>
        </p:nvGraphicFramePr>
        <p:xfrm>
          <a:off x="2152642" y="2410380"/>
          <a:ext cx="7370562" cy="1261191"/>
        </p:xfrm>
        <a:graphic>
          <a:graphicData uri="http://schemas.openxmlformats.org/drawingml/2006/table">
            <a:tbl>
              <a:tblPr firstRow="1" bandRow="1"/>
              <a:tblGrid>
                <a:gridCol w="1390500"/>
                <a:gridCol w="996677"/>
                <a:gridCol w="996677"/>
                <a:gridCol w="996677"/>
                <a:gridCol w="996677"/>
                <a:gridCol w="996677"/>
                <a:gridCol w="996677"/>
              </a:tblGrid>
              <a:tr h="358156">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zh-CN" altLang="en-US" sz="1800" b="0" kern="1200" spc="100" dirty="0">
                          <a:ln w="3175">
                            <a:noFill/>
                            <a:prstDash val="dash"/>
                          </a:ln>
                          <a:solidFill>
                            <a:schemeClr val="bg1"/>
                          </a:solidFill>
                          <a:latin typeface="微软雅黑" panose="020B0503020204020204" pitchFamily="34" charset="-122"/>
                          <a:ea typeface="微软雅黑" panose="020B0503020204020204" pitchFamily="34" charset="-122"/>
                          <a:cs typeface="+mn-cs"/>
                        </a:rPr>
                        <a:t>设备</a:t>
                      </a:r>
                      <a:endParaRPr lang="zh-CN" altLang="en-US" sz="1800" b="0" kern="1200" spc="100" dirty="0">
                        <a:ln w="3175">
                          <a:noFill/>
                          <a:prstDash val="dash"/>
                        </a:ln>
                        <a:solidFill>
                          <a:schemeClr val="bg1"/>
                        </a:solidFill>
                        <a:latin typeface="微软雅黑" panose="020B0503020204020204" pitchFamily="34" charset="-122"/>
                        <a:ea typeface="微软雅黑" panose="020B0503020204020204" pitchFamily="34" charset="-122"/>
                        <a:cs typeface="+mn-cs"/>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A</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B</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C</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D</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E</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800" dirty="0">
                          <a:latin typeface="Times New Roman" panose="02020603050405020304" pitchFamily="18" charset="0"/>
                          <a:cs typeface="Times New Roman" panose="02020603050405020304" pitchFamily="18" charset="0"/>
                        </a:rPr>
                        <a:t>F</a:t>
                      </a:r>
                      <a:endParaRPr lang="zh-CN" altLang="en-US" sz="1800" dirty="0">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895521">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zh-CN" altLang="en-US" sz="1800" kern="12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mn-cs"/>
                        </a:rPr>
                        <a:t>发送请求间隔时间</a:t>
                      </a:r>
                      <a:r>
                        <a:rPr lang="en-US" altLang="zh-CN" sz="1800" dirty="0">
                          <a:solidFill>
                            <a:srgbClr val="000000"/>
                          </a:solidFill>
                          <a:latin typeface="Times New Roman" panose="02020603050405020304" pitchFamily="18" charset="0"/>
                          <a:cs typeface="Times New Roman" panose="02020603050405020304" pitchFamily="18" charset="0"/>
                        </a:rPr>
                        <a:t>/µs</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0.2</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0.25</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0.5</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0.19</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0.4</a:t>
                      </a:r>
                      <a:endParaRPr lang="en-US" altLang="zh-CN"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800" dirty="0">
                          <a:solidFill>
                            <a:srgbClr val="000000"/>
                          </a:solidFill>
                          <a:latin typeface="Times New Roman" panose="02020603050405020304" pitchFamily="18" charset="0"/>
                          <a:cs typeface="Times New Roman" panose="02020603050405020304" pitchFamily="18" charset="0"/>
                        </a:rPr>
                        <a:t>0.21</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T="45675" marB="4567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bl>
          </a:graphicData>
        </a:graphic>
      </p:graphicFrame>
      <p:graphicFrame>
        <p:nvGraphicFramePr>
          <p:cNvPr id="8" name="对象 7"/>
          <p:cNvGraphicFramePr>
            <a:graphicFrameLocks noChangeAspect="1"/>
          </p:cNvGraphicFramePr>
          <p:nvPr/>
        </p:nvGraphicFramePr>
        <p:xfrm>
          <a:off x="2546336" y="4918762"/>
          <a:ext cx="3351033" cy="851644"/>
        </p:xfrm>
        <a:graphic>
          <a:graphicData uri="http://schemas.openxmlformats.org/presentationml/2006/ole">
            <mc:AlternateContent xmlns:mc="http://schemas.openxmlformats.org/markup-compatibility/2006">
              <mc:Choice xmlns:v="urn:schemas-microsoft-com:vml" Requires="v">
                <p:oleObj spid="_x0000_s14" name="Equation" r:id="rId10" imgW="55168800" imgH="14020800" progId="Equation.DSMT4">
                  <p:embed/>
                </p:oleObj>
              </mc:Choice>
              <mc:Fallback>
                <p:oleObj name="Equation" r:id="rId10" imgW="55168800" imgH="14020800" progId="Equation.DSMT4">
                  <p:embed/>
                  <p:pic>
                    <p:nvPicPr>
                      <p:cNvPr id="0" name="对象 7"/>
                      <p:cNvPicPr/>
                      <p:nvPr/>
                    </p:nvPicPr>
                    <p:blipFill>
                      <a:blip r:embed="rId11"/>
                      <a:stretch>
                        <a:fillRect/>
                      </a:stretch>
                    </p:blipFill>
                    <p:spPr>
                      <a:xfrm>
                        <a:off x="2546336" y="4918762"/>
                        <a:ext cx="3351033" cy="851644"/>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6013713" y="4909620"/>
          <a:ext cx="3085351" cy="841459"/>
        </p:xfrm>
        <a:graphic>
          <a:graphicData uri="http://schemas.openxmlformats.org/presentationml/2006/ole">
            <mc:AlternateContent xmlns:mc="http://schemas.openxmlformats.org/markup-compatibility/2006">
              <mc:Choice xmlns:v="urn:schemas-microsoft-com:vml" Requires="v">
                <p:oleObj spid="_x0000_s16" name="Equation" r:id="rId12" imgW="3795395" imgH="1042035" progId="Equation.DSMT4">
                  <p:embed/>
                </p:oleObj>
              </mc:Choice>
              <mc:Fallback>
                <p:oleObj name="Equation" r:id="rId12" imgW="3795395" imgH="1042035" progId="Equation.DSMT4">
                  <p:embed/>
                  <p:pic>
                    <p:nvPicPr>
                      <p:cNvPr id="0" name="对象 13"/>
                      <p:cNvPicPr/>
                      <p:nvPr/>
                    </p:nvPicPr>
                    <p:blipFill>
                      <a:blip r:embed="rId13"/>
                      <a:stretch>
                        <a:fillRect/>
                      </a:stretch>
                    </p:blipFill>
                    <p:spPr>
                      <a:xfrm>
                        <a:off x="6013713" y="4909620"/>
                        <a:ext cx="3085351" cy="841459"/>
                      </a:xfrm>
                      <a:prstGeom prst="rect">
                        <a:avLst/>
                      </a:prstGeom>
                    </p:spPr>
                  </p:pic>
                </p:oleObj>
              </mc:Fallback>
            </mc:AlternateContent>
          </a:graphicData>
        </a:graphic>
      </p:graphicFrame>
    </p:spTree>
    <p:custDataLst>
      <p:tags r:id="rId14"/>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
            </p:custDataLst>
          </p:nvPr>
        </p:nvSpPr>
        <p:spPr>
          <a:xfrm>
            <a:off x="432010" y="144043"/>
            <a:ext cx="6192330"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a:solidFill>
                  <a:schemeClr val="dk1">
                    <a:lumMod val="75000"/>
                  </a:schemeClr>
                </a:solidFill>
                <a:latin typeface="Arial" panose="020B0604020202020204" pitchFamily="34" charset="0"/>
                <a:sym typeface="+mn-ea"/>
              </a:rPr>
              <a:t>通道的流量分析</a:t>
            </a:r>
            <a:endParaRPr lang="zh-CN" altLang="en-US" sz="3400" dirty="0">
              <a:solidFill>
                <a:schemeClr val="dk1">
                  <a:lumMod val="75000"/>
                </a:schemeClr>
              </a:solidFill>
              <a:latin typeface="Arial" panose="020B0604020202020204" pitchFamily="34" charset="0"/>
              <a:sym typeface="+mn-ea"/>
            </a:endParaRPr>
          </a:p>
        </p:txBody>
      </p:sp>
      <p:sp>
        <p:nvSpPr>
          <p:cNvPr id="5" name="矩形 4"/>
          <p:cNvSpPr/>
          <p:nvPr>
            <p:custDataLst>
              <p:tags r:id="rId3"/>
            </p:custDataLst>
          </p:nvPr>
        </p:nvSpPr>
        <p:spPr>
          <a:xfrm>
            <a:off x="1536732" y="1413749"/>
            <a:ext cx="8424405" cy="451564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0">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custDataLst>
              <p:tags r:id="rId4"/>
            </p:custDataLst>
          </p:nvPr>
        </p:nvCxnSpPr>
        <p:spPr>
          <a:xfrm>
            <a:off x="1674732" y="1151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5"/>
            </p:custDataLst>
          </p:nvPr>
        </p:nvCxnSpPr>
        <p:spPr>
          <a:xfrm>
            <a:off x="1536730" y="121666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a:off x="9605856" y="5749541"/>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9467854" y="5814542"/>
            <a:ext cx="376939" cy="37693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
        <p:nvSpPr>
          <p:cNvPr id="4" name="文本框 4"/>
          <p:cNvSpPr txBox="1">
            <a:spLocks noChangeArrowheads="1"/>
          </p:cNvSpPr>
          <p:nvPr/>
        </p:nvSpPr>
        <p:spPr bwMode="auto">
          <a:xfrm>
            <a:off x="1725198" y="1561413"/>
            <a:ext cx="8207293" cy="70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284480" eaLnBrk="0" hangingPunct="0">
              <a:lnSpc>
                <a:spcPct val="130000"/>
              </a:lnSpc>
              <a:spcBef>
                <a:spcPct val="0"/>
              </a:spcBef>
              <a:spcAft>
                <a:spcPts val="800"/>
              </a:spcAft>
              <a:buClrTx/>
              <a:buFontTx/>
              <a:buNone/>
            </a:pPr>
            <a:r>
              <a:rPr lang="zh-CN" altLang="en-US" sz="1600" b="0" dirty="0">
                <a:latin typeface="+mn-lt"/>
                <a:ea typeface="微软雅黑" panose="020B0503020204020204" pitchFamily="34" charset="-122"/>
              </a:rPr>
              <a:t>（</a:t>
            </a:r>
            <a:r>
              <a:rPr lang="en-US" altLang="zh-CN" sz="1600" b="0" dirty="0">
                <a:latin typeface="+mn-lt"/>
                <a:ea typeface="微软雅黑" panose="020B0503020204020204" pitchFamily="34" charset="-122"/>
              </a:rPr>
              <a:t>2</a:t>
            </a:r>
            <a:r>
              <a:rPr lang="zh-CN" altLang="en-US" sz="1600" b="0" dirty="0">
                <a:latin typeface="+mn-lt"/>
                <a:ea typeface="微软雅黑" panose="020B0503020204020204" pitchFamily="34" charset="-122"/>
              </a:rPr>
              <a:t>）如果</a:t>
            </a:r>
            <a:r>
              <a:rPr lang="en-US" altLang="zh-CN" sz="1600" b="0" dirty="0">
                <a:latin typeface="+mn-lt"/>
                <a:ea typeface="微软雅黑" panose="020B0503020204020204" pitchFamily="34" charset="-122"/>
              </a:rPr>
              <a:t>A~F6</a:t>
            </a:r>
            <a:r>
              <a:rPr lang="zh-CN" altLang="en-US" sz="1600" b="0" dirty="0">
                <a:latin typeface="+mn-lt"/>
                <a:ea typeface="微软雅黑" panose="020B0503020204020204" pitchFamily="34" charset="-122"/>
              </a:rPr>
              <a:t>种高速设备，一次通信传送的字节数不少于</a:t>
            </a:r>
            <a:r>
              <a:rPr lang="en-US" altLang="zh-CN" sz="1600" b="0" dirty="0">
                <a:latin typeface="+mn-lt"/>
                <a:ea typeface="微软雅黑" panose="020B0503020204020204" pitchFamily="34" charset="-122"/>
              </a:rPr>
              <a:t>1024</a:t>
            </a:r>
            <a:r>
              <a:rPr lang="zh-CN" altLang="en-US" sz="1600" b="0" dirty="0">
                <a:latin typeface="+mn-lt"/>
                <a:ea typeface="微软雅黑" panose="020B0503020204020204" pitchFamily="34" charset="-122"/>
              </a:rPr>
              <a:t>个字节，则哪些设备可挂，哪些不能挂？</a:t>
            </a:r>
            <a:r>
              <a:rPr lang="en-US" altLang="zh-CN" sz="1600" b="0" dirty="0">
                <a:latin typeface="+mn-lt"/>
                <a:ea typeface="微软雅黑" panose="020B0503020204020204" pitchFamily="34" charset="-122"/>
              </a:rPr>
              <a:t>A~F</a:t>
            </a:r>
            <a:r>
              <a:rPr lang="zh-CN" altLang="en-US" sz="1600" b="0" dirty="0">
                <a:latin typeface="+mn-lt"/>
                <a:ea typeface="微软雅黑" panose="020B0503020204020204" pitchFamily="34" charset="-122"/>
              </a:rPr>
              <a:t>设备每发一个字节数据传送请求的时间间隔分别如下表所示。</a:t>
            </a:r>
            <a:endParaRPr lang="en-US" altLang="zh-CN" sz="1600" b="0" dirty="0">
              <a:latin typeface="+mn-lt"/>
              <a:ea typeface="微软雅黑" panose="020B0503020204020204" pitchFamily="34" charset="-122"/>
            </a:endParaRPr>
          </a:p>
        </p:txBody>
      </p:sp>
      <p:sp>
        <p:nvSpPr>
          <p:cNvPr id="7" name="文本框 6"/>
          <p:cNvSpPr txBox="1">
            <a:spLocks noChangeArrowheads="1"/>
          </p:cNvSpPr>
          <p:nvPr/>
        </p:nvSpPr>
        <p:spPr bwMode="auto">
          <a:xfrm>
            <a:off x="2054974" y="2426380"/>
            <a:ext cx="78808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0" hangingPunct="0">
              <a:spcBef>
                <a:spcPct val="0"/>
              </a:spcBef>
              <a:buClrTx/>
              <a:buFontTx/>
              <a:buNone/>
            </a:pPr>
            <a:r>
              <a:rPr lang="zh-CN" altLang="en-US" sz="1600" spc="100" dirty="0">
                <a:ln w="3175">
                  <a:noFill/>
                  <a:prstDash val="dash"/>
                </a:ln>
                <a:solidFill>
                  <a:srgbClr val="FF0000"/>
                </a:solidFill>
                <a:latin typeface="微软雅黑" panose="020B0503020204020204" pitchFamily="34" charset="-122"/>
                <a:ea typeface="微软雅黑" panose="020B0503020204020204" pitchFamily="34" charset="-122"/>
              </a:rPr>
              <a:t>解：</a:t>
            </a:r>
            <a:endParaRPr lang="en-US" altLang="zh-CN" sz="1600" spc="100" dirty="0">
              <a:ln w="3175">
                <a:noFill/>
                <a:prstDash val="dash"/>
              </a:ln>
              <a:solidFill>
                <a:srgbClr val="FF0000"/>
              </a:solidFill>
              <a:latin typeface="微软雅黑" panose="020B0503020204020204" pitchFamily="34" charset="-122"/>
              <a:ea typeface="微软雅黑" panose="020B0503020204020204" pitchFamily="34" charset="-122"/>
            </a:endParaRPr>
          </a:p>
          <a:p>
            <a:pPr eaLnBrk="0" hangingPunct="0">
              <a:spcBef>
                <a:spcPct val="0"/>
              </a:spcBef>
              <a:buClrTx/>
              <a:buFontTx/>
              <a:buNone/>
            </a:pPr>
            <a:r>
              <a:rPr lang="zh-CN" altLang="en-US" sz="1600" b="0" dirty="0">
                <a:latin typeface="+mn-lt"/>
                <a:ea typeface="微软雅黑" panose="020B0503020204020204" pitchFamily="34" charset="-122"/>
              </a:rPr>
              <a:t>（</a:t>
            </a:r>
            <a:r>
              <a:rPr lang="en-US" altLang="zh-CN" sz="1600" b="0" dirty="0">
                <a:latin typeface="+mn-lt"/>
                <a:ea typeface="微软雅黑" panose="020B0503020204020204" pitchFamily="34" charset="-122"/>
              </a:rPr>
              <a:t>2</a:t>
            </a:r>
            <a:r>
              <a:rPr lang="zh-CN" altLang="en-US" sz="1600" b="0" dirty="0">
                <a:latin typeface="+mn-lt"/>
                <a:ea typeface="微软雅黑" panose="020B0503020204020204" pitchFamily="34" charset="-122"/>
              </a:rPr>
              <a:t>）所以，限制通道上所挂的设备速率</a:t>
            </a:r>
            <a:endParaRPr lang="zh-CN" altLang="en-US" sz="1600" b="0" dirty="0">
              <a:latin typeface="+mn-lt"/>
              <a:ea typeface="微软雅黑" panose="020B0503020204020204" pitchFamily="34" charset="-122"/>
            </a:endParaRPr>
          </a:p>
        </p:txBody>
      </p:sp>
      <p:graphicFrame>
        <p:nvGraphicFramePr>
          <p:cNvPr id="8" name="对象 7"/>
          <p:cNvGraphicFramePr>
            <a:graphicFrameLocks noChangeAspect="1"/>
          </p:cNvGraphicFramePr>
          <p:nvPr/>
        </p:nvGraphicFramePr>
        <p:xfrm>
          <a:off x="2910527" y="3174776"/>
          <a:ext cx="2705701" cy="736946"/>
        </p:xfrm>
        <a:graphic>
          <a:graphicData uri="http://schemas.openxmlformats.org/presentationml/2006/ole">
            <mc:AlternateContent xmlns:mc="http://schemas.openxmlformats.org/markup-compatibility/2006">
              <mc:Choice xmlns:v="urn:schemas-microsoft-com:vml" Requires="v">
                <p:oleObj spid="_x0000_s10" name="Equation" r:id="rId10" imgW="51511200" imgH="14020800" progId="Equation.DSMT4">
                  <p:embed/>
                </p:oleObj>
              </mc:Choice>
              <mc:Fallback>
                <p:oleObj name="Equation" r:id="rId10" imgW="51511200" imgH="14020800" progId="Equation.DSMT4">
                  <p:embed/>
                  <p:pic>
                    <p:nvPicPr>
                      <p:cNvPr id="0" name="对象 7"/>
                      <p:cNvPicPr/>
                      <p:nvPr/>
                    </p:nvPicPr>
                    <p:blipFill>
                      <a:blip r:embed="rId11"/>
                      <a:stretch>
                        <a:fillRect/>
                      </a:stretch>
                    </p:blipFill>
                    <p:spPr>
                      <a:xfrm>
                        <a:off x="2910527" y="3174776"/>
                        <a:ext cx="2705701" cy="736946"/>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5992081" y="3361701"/>
          <a:ext cx="1111914" cy="317690"/>
        </p:xfrm>
        <a:graphic>
          <a:graphicData uri="http://schemas.openxmlformats.org/presentationml/2006/ole">
            <mc:AlternateContent xmlns:mc="http://schemas.openxmlformats.org/markup-compatibility/2006">
              <mc:Choice xmlns:v="urn:schemas-microsoft-com:vml" Requires="v">
                <p:oleObj spid="_x0000_s15" name="Equation" r:id="rId12" imgW="14935200" imgH="4267200" progId="Equation.DSMT4">
                  <p:embed/>
                </p:oleObj>
              </mc:Choice>
              <mc:Fallback>
                <p:oleObj name="Equation" r:id="rId12" imgW="14935200" imgH="4267200" progId="Equation.DSMT4">
                  <p:embed/>
                  <p:pic>
                    <p:nvPicPr>
                      <p:cNvPr id="0" name="对象 13"/>
                      <p:cNvPicPr/>
                      <p:nvPr/>
                    </p:nvPicPr>
                    <p:blipFill>
                      <a:blip r:embed="rId13"/>
                      <a:stretch>
                        <a:fillRect/>
                      </a:stretch>
                    </p:blipFill>
                    <p:spPr>
                      <a:xfrm>
                        <a:off x="5992081" y="3361701"/>
                        <a:ext cx="1111914" cy="317690"/>
                      </a:xfrm>
                      <a:prstGeom prst="rect">
                        <a:avLst/>
                      </a:prstGeom>
                    </p:spPr>
                  </p:pic>
                </p:oleObj>
              </mc:Fallback>
            </mc:AlternateContent>
          </a:graphicData>
        </a:graphic>
      </p:graphicFrame>
      <p:graphicFrame>
        <p:nvGraphicFramePr>
          <p:cNvPr id="16" name="表格 15"/>
          <p:cNvGraphicFramePr>
            <a:graphicFrameLocks noGrp="1"/>
          </p:cNvGraphicFramePr>
          <p:nvPr/>
        </p:nvGraphicFramePr>
        <p:xfrm>
          <a:off x="2035296" y="4171945"/>
          <a:ext cx="7730241" cy="1493634"/>
        </p:xfrm>
        <a:graphic>
          <a:graphicData uri="http://schemas.openxmlformats.org/drawingml/2006/table">
            <a:tbl>
              <a:tblPr firstRow="1" bandRow="1"/>
              <a:tblGrid>
                <a:gridCol w="1458357"/>
                <a:gridCol w="1045314"/>
                <a:gridCol w="1045314"/>
                <a:gridCol w="1045314"/>
                <a:gridCol w="1045314"/>
                <a:gridCol w="1045314"/>
                <a:gridCol w="1045314"/>
              </a:tblGrid>
              <a:tr h="297294">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zh-CN" altLang="en-US" sz="1600" dirty="0">
                          <a:latin typeface="Times New Roman" panose="02020603050405020304" pitchFamily="18" charset="0"/>
                          <a:cs typeface="Times New Roman" panose="02020603050405020304" pitchFamily="18" charset="0"/>
                        </a:rPr>
                        <a:t>设备</a:t>
                      </a:r>
                      <a:endParaRPr lang="zh-CN" altLang="en-US" sz="1600" dirty="0">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600" dirty="0">
                          <a:latin typeface="Times New Roman" panose="02020603050405020304" pitchFamily="18" charset="0"/>
                          <a:cs typeface="Times New Roman" panose="02020603050405020304" pitchFamily="18" charset="0"/>
                        </a:rPr>
                        <a:t>A</a:t>
                      </a:r>
                      <a:endParaRPr lang="zh-CN" altLang="en-US" sz="1600" dirty="0">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600" dirty="0">
                          <a:latin typeface="Times New Roman" panose="02020603050405020304" pitchFamily="18" charset="0"/>
                          <a:cs typeface="Times New Roman" panose="02020603050405020304" pitchFamily="18" charset="0"/>
                        </a:rPr>
                        <a:t>B</a:t>
                      </a:r>
                      <a:endParaRPr lang="zh-CN" altLang="en-US" sz="1600" dirty="0">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600" dirty="0">
                          <a:latin typeface="Times New Roman" panose="02020603050405020304" pitchFamily="18" charset="0"/>
                          <a:cs typeface="Times New Roman" panose="02020603050405020304" pitchFamily="18" charset="0"/>
                        </a:rPr>
                        <a:t>C</a:t>
                      </a:r>
                      <a:endParaRPr lang="zh-CN" altLang="en-US" sz="1600" dirty="0">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600" dirty="0">
                          <a:latin typeface="Times New Roman" panose="02020603050405020304" pitchFamily="18" charset="0"/>
                          <a:cs typeface="Times New Roman" panose="02020603050405020304" pitchFamily="18" charset="0"/>
                        </a:rPr>
                        <a:t>D</a:t>
                      </a:r>
                      <a:endParaRPr lang="zh-CN" altLang="en-US" sz="1600" dirty="0">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600" dirty="0">
                          <a:latin typeface="Times New Roman" panose="02020603050405020304" pitchFamily="18" charset="0"/>
                          <a:cs typeface="Times New Roman" panose="02020603050405020304" pitchFamily="18" charset="0"/>
                        </a:rPr>
                        <a:t>E</a:t>
                      </a:r>
                      <a:endParaRPr lang="zh-CN" altLang="en-US" sz="1600" dirty="0">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c>
                  <a:txBody>
                    <a:bodyPr/>
                    <a:lstStyle>
                      <a:lvl1pPr marL="0" algn="l" defTabSz="863600" rtl="0" eaLnBrk="1" latinLnBrk="0" hangingPunct="1">
                        <a:defRPr sz="1700" b="1" kern="1200">
                          <a:solidFill>
                            <a:schemeClr val="lt1"/>
                          </a:solidFill>
                          <a:latin typeface="楷体_GB2312"/>
                          <a:ea typeface="楷体_GB2312"/>
                        </a:defRPr>
                      </a:lvl1pPr>
                      <a:lvl2pPr marL="431800" algn="l" defTabSz="863600" rtl="0" eaLnBrk="1" latinLnBrk="0" hangingPunct="1">
                        <a:defRPr sz="1700" b="1" kern="1200">
                          <a:solidFill>
                            <a:schemeClr val="lt1"/>
                          </a:solidFill>
                          <a:latin typeface="楷体_GB2312"/>
                          <a:ea typeface="楷体_GB2312"/>
                        </a:defRPr>
                      </a:lvl2pPr>
                      <a:lvl3pPr marL="863600" algn="l" defTabSz="863600" rtl="0" eaLnBrk="1" latinLnBrk="0" hangingPunct="1">
                        <a:defRPr sz="1700" b="1" kern="1200">
                          <a:solidFill>
                            <a:schemeClr val="lt1"/>
                          </a:solidFill>
                          <a:latin typeface="楷体_GB2312"/>
                          <a:ea typeface="楷体_GB2312"/>
                        </a:defRPr>
                      </a:lvl3pPr>
                      <a:lvl4pPr marL="1295400" algn="l" defTabSz="863600" rtl="0" eaLnBrk="1" latinLnBrk="0" hangingPunct="1">
                        <a:defRPr sz="1700" b="1" kern="1200">
                          <a:solidFill>
                            <a:schemeClr val="lt1"/>
                          </a:solidFill>
                          <a:latin typeface="楷体_GB2312"/>
                          <a:ea typeface="楷体_GB2312"/>
                        </a:defRPr>
                      </a:lvl4pPr>
                      <a:lvl5pPr marL="1727200" algn="l" defTabSz="863600" rtl="0" eaLnBrk="1" latinLnBrk="0" hangingPunct="1">
                        <a:defRPr sz="1700" b="1" kern="1200">
                          <a:solidFill>
                            <a:schemeClr val="lt1"/>
                          </a:solidFill>
                          <a:latin typeface="楷体_GB2312"/>
                          <a:ea typeface="楷体_GB2312"/>
                        </a:defRPr>
                      </a:lvl5pPr>
                      <a:lvl6pPr marL="2159635" algn="l" defTabSz="863600" rtl="0" eaLnBrk="1" latinLnBrk="0" hangingPunct="1">
                        <a:defRPr sz="1700" b="1" kern="1200">
                          <a:solidFill>
                            <a:schemeClr val="lt1"/>
                          </a:solidFill>
                          <a:latin typeface="楷体_GB2312"/>
                          <a:ea typeface="楷体_GB2312"/>
                        </a:defRPr>
                      </a:lvl6pPr>
                      <a:lvl7pPr marL="2591435" algn="l" defTabSz="863600" rtl="0" eaLnBrk="1" latinLnBrk="0" hangingPunct="1">
                        <a:defRPr sz="1700" b="1" kern="1200">
                          <a:solidFill>
                            <a:schemeClr val="lt1"/>
                          </a:solidFill>
                          <a:latin typeface="楷体_GB2312"/>
                          <a:ea typeface="楷体_GB2312"/>
                        </a:defRPr>
                      </a:lvl7pPr>
                      <a:lvl8pPr marL="3023235" algn="l" defTabSz="863600" rtl="0" eaLnBrk="1" latinLnBrk="0" hangingPunct="1">
                        <a:defRPr sz="1700" b="1" kern="1200">
                          <a:solidFill>
                            <a:schemeClr val="lt1"/>
                          </a:solidFill>
                          <a:latin typeface="楷体_GB2312"/>
                          <a:ea typeface="楷体_GB2312"/>
                        </a:defRPr>
                      </a:lvl8pPr>
                      <a:lvl9pPr marL="3455035" algn="l" defTabSz="863600" rtl="0" eaLnBrk="1" latinLnBrk="0" hangingPunct="1">
                        <a:defRPr sz="1700" b="1" kern="1200">
                          <a:solidFill>
                            <a:schemeClr val="lt1"/>
                          </a:solidFill>
                          <a:latin typeface="楷体_GB2312"/>
                          <a:ea typeface="楷体_GB2312"/>
                        </a:defRPr>
                      </a:lvl9pPr>
                    </a:lstStyle>
                    <a:p>
                      <a:pPr algn="ctr"/>
                      <a:r>
                        <a:rPr lang="en-US" altLang="zh-CN" sz="1600" dirty="0">
                          <a:latin typeface="Times New Roman" panose="02020603050405020304" pitchFamily="18" charset="0"/>
                          <a:cs typeface="Times New Roman" panose="02020603050405020304" pitchFamily="18" charset="0"/>
                        </a:rPr>
                        <a:t>F</a:t>
                      </a:r>
                      <a:endParaRPr lang="zh-CN" altLang="en-US" sz="1600" dirty="0">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2CC"/>
                    </a:solidFill>
                  </a:tcPr>
                </a:tc>
              </a:tr>
              <a:tr h="455449">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zh-CN" altLang="en-US" sz="1600" dirty="0">
                          <a:solidFill>
                            <a:srgbClr val="000000"/>
                          </a:solidFill>
                          <a:latin typeface="+mn-ea"/>
                          <a:ea typeface="+mn-ea"/>
                          <a:cs typeface="Times New Roman" panose="02020603050405020304" pitchFamily="18" charset="0"/>
                        </a:rPr>
                        <a:t>发送请求间隔时间</a:t>
                      </a: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dirty="0">
                          <a:solidFill>
                            <a:srgbClr val="000000"/>
                          </a:solidFill>
                        </a:rPr>
                        <a:t>µ</a:t>
                      </a:r>
                      <a:r>
                        <a:rPr lang="en-US" altLang="zh-CN" sz="1600" dirty="0">
                          <a:solidFill>
                            <a:srgbClr val="000000"/>
                          </a:solidFill>
                          <a:latin typeface="Times New Roman" panose="02020603050405020304" pitchFamily="18" charset="0"/>
                          <a:cs typeface="Times New Roman" panose="02020603050405020304" pitchFamily="18" charset="0"/>
                        </a:rPr>
                        <a:t>s</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0.2</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0.25</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0.5</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0.19</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0.4</a:t>
                      </a:r>
                      <a:endParaRPr lang="en-US" altLang="zh-CN"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0.21</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40000"/>
                      </a:srgbClr>
                    </a:solidFill>
                  </a:tcPr>
                </a:tc>
              </a:tr>
              <a:tr h="455449">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zh-CN" altLang="en-US" sz="1600" dirty="0">
                          <a:solidFill>
                            <a:srgbClr val="000000"/>
                          </a:solidFill>
                          <a:latin typeface="+mn-ea"/>
                          <a:ea typeface="+mn-ea"/>
                          <a:cs typeface="Times New Roman" panose="02020603050405020304" pitchFamily="18" charset="0"/>
                        </a:rPr>
                        <a:t>设备速率</a:t>
                      </a:r>
                      <a:endParaRPr lang="en-US" altLang="zh-CN" sz="1600" dirty="0">
                        <a:solidFill>
                          <a:srgbClr val="000000"/>
                        </a:solidFill>
                        <a:latin typeface="+mn-ea"/>
                        <a:ea typeface="+mn-ea"/>
                        <a:cs typeface="Times New Roman" panose="02020603050405020304" pitchFamily="18" charset="0"/>
                      </a:endParaRPr>
                    </a:p>
                    <a:p>
                      <a:pPr algn="ctr"/>
                      <a:r>
                        <a:rPr lang="en-US" altLang="zh-CN" sz="1600" dirty="0">
                          <a:solidFill>
                            <a:srgbClr val="000000"/>
                          </a:solidFill>
                          <a:latin typeface="Times New Roman" panose="02020603050405020304" pitchFamily="18" charset="0"/>
                          <a:cs typeface="Times New Roman" panose="02020603050405020304" pitchFamily="18" charset="0"/>
                        </a:rPr>
                        <a:t>f</a:t>
                      </a:r>
                      <a:r>
                        <a:rPr lang="en-US" altLang="zh-CN" sz="1600" baseline="-25000" dirty="0">
                          <a:solidFill>
                            <a:srgbClr val="000000"/>
                          </a:solidFill>
                          <a:latin typeface="Times New Roman" panose="02020603050405020304" pitchFamily="18" charset="0"/>
                          <a:cs typeface="Times New Roman" panose="02020603050405020304" pitchFamily="18" charset="0"/>
                        </a:rPr>
                        <a:t>i</a:t>
                      </a: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baseline="0" dirty="0">
                          <a:solidFill>
                            <a:srgbClr val="000000"/>
                          </a:solidFill>
                          <a:latin typeface="Times New Roman" panose="02020603050405020304" pitchFamily="18" charset="0"/>
                          <a:cs typeface="Times New Roman" panose="02020603050405020304" pitchFamily="18" charset="0"/>
                        </a:rPr>
                        <a:t> B* us</a:t>
                      </a:r>
                      <a:r>
                        <a:rPr lang="en-US" altLang="zh-CN" sz="1600" baseline="30000" dirty="0">
                          <a:solidFill>
                            <a:srgbClr val="000000"/>
                          </a:solidFill>
                          <a:latin typeface="Times New Roman" panose="02020603050405020304" pitchFamily="18" charset="0"/>
                          <a:cs typeface="Times New Roman" panose="02020603050405020304" pitchFamily="18" charset="0"/>
                        </a:rPr>
                        <a:t>-1</a:t>
                      </a:r>
                      <a:endParaRPr lang="zh-CN" altLang="en-US" sz="1600" baseline="300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1/0.2</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1/0.25</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1/0.5</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1/0.19</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1/0.4</a:t>
                      </a:r>
                      <a:endParaRPr lang="en-US" altLang="zh-CN"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c>
                  <a:txBody>
                    <a:bodyPr/>
                    <a:lstStyle>
                      <a:lvl1pPr marL="0" algn="l" defTabSz="863600" rtl="0" eaLnBrk="1" latinLnBrk="0" hangingPunct="1">
                        <a:defRPr sz="1700" kern="1200">
                          <a:solidFill>
                            <a:schemeClr val="dk1"/>
                          </a:solidFill>
                          <a:latin typeface="楷体_GB2312"/>
                          <a:ea typeface="楷体_GB2312"/>
                        </a:defRPr>
                      </a:lvl1pPr>
                      <a:lvl2pPr marL="431800" algn="l" defTabSz="863600" rtl="0" eaLnBrk="1" latinLnBrk="0" hangingPunct="1">
                        <a:defRPr sz="1700" kern="1200">
                          <a:solidFill>
                            <a:schemeClr val="dk1"/>
                          </a:solidFill>
                          <a:latin typeface="楷体_GB2312"/>
                          <a:ea typeface="楷体_GB2312"/>
                        </a:defRPr>
                      </a:lvl2pPr>
                      <a:lvl3pPr marL="863600" algn="l" defTabSz="863600" rtl="0" eaLnBrk="1" latinLnBrk="0" hangingPunct="1">
                        <a:defRPr sz="1700" kern="1200">
                          <a:solidFill>
                            <a:schemeClr val="dk1"/>
                          </a:solidFill>
                          <a:latin typeface="楷体_GB2312"/>
                          <a:ea typeface="楷体_GB2312"/>
                        </a:defRPr>
                      </a:lvl3pPr>
                      <a:lvl4pPr marL="1295400" algn="l" defTabSz="863600" rtl="0" eaLnBrk="1" latinLnBrk="0" hangingPunct="1">
                        <a:defRPr sz="1700" kern="1200">
                          <a:solidFill>
                            <a:schemeClr val="dk1"/>
                          </a:solidFill>
                          <a:latin typeface="楷体_GB2312"/>
                          <a:ea typeface="楷体_GB2312"/>
                        </a:defRPr>
                      </a:lvl4pPr>
                      <a:lvl5pPr marL="1727200" algn="l" defTabSz="863600" rtl="0" eaLnBrk="1" latinLnBrk="0" hangingPunct="1">
                        <a:defRPr sz="1700" kern="1200">
                          <a:solidFill>
                            <a:schemeClr val="dk1"/>
                          </a:solidFill>
                          <a:latin typeface="楷体_GB2312"/>
                          <a:ea typeface="楷体_GB2312"/>
                        </a:defRPr>
                      </a:lvl5pPr>
                      <a:lvl6pPr marL="2159635" algn="l" defTabSz="863600" rtl="0" eaLnBrk="1" latinLnBrk="0" hangingPunct="1">
                        <a:defRPr sz="1700" kern="1200">
                          <a:solidFill>
                            <a:schemeClr val="dk1"/>
                          </a:solidFill>
                          <a:latin typeface="楷体_GB2312"/>
                          <a:ea typeface="楷体_GB2312"/>
                        </a:defRPr>
                      </a:lvl6pPr>
                      <a:lvl7pPr marL="2591435" algn="l" defTabSz="863600" rtl="0" eaLnBrk="1" latinLnBrk="0" hangingPunct="1">
                        <a:defRPr sz="1700" kern="1200">
                          <a:solidFill>
                            <a:schemeClr val="dk1"/>
                          </a:solidFill>
                          <a:latin typeface="楷体_GB2312"/>
                          <a:ea typeface="楷体_GB2312"/>
                        </a:defRPr>
                      </a:lvl7pPr>
                      <a:lvl8pPr marL="3023235" algn="l" defTabSz="863600" rtl="0" eaLnBrk="1" latinLnBrk="0" hangingPunct="1">
                        <a:defRPr sz="1700" kern="1200">
                          <a:solidFill>
                            <a:schemeClr val="dk1"/>
                          </a:solidFill>
                          <a:latin typeface="楷体_GB2312"/>
                          <a:ea typeface="楷体_GB2312"/>
                        </a:defRPr>
                      </a:lvl8pPr>
                      <a:lvl9pPr marL="3455035" algn="l" defTabSz="863600" rtl="0" eaLnBrk="1" latinLnBrk="0" hangingPunct="1">
                        <a:defRPr sz="1700" kern="1200">
                          <a:solidFill>
                            <a:schemeClr val="dk1"/>
                          </a:solidFill>
                          <a:latin typeface="楷体_GB2312"/>
                          <a:ea typeface="楷体_GB2312"/>
                        </a:defRPr>
                      </a:lvl9pPr>
                    </a:lstStyle>
                    <a:p>
                      <a:pPr algn="ctr"/>
                      <a:r>
                        <a:rPr lang="en-US" altLang="zh-CN" sz="1600" dirty="0">
                          <a:solidFill>
                            <a:srgbClr val="000000"/>
                          </a:solidFill>
                          <a:latin typeface="Times New Roman" panose="02020603050405020304" pitchFamily="18" charset="0"/>
                          <a:cs typeface="Times New Roman" panose="02020603050405020304" pitchFamily="18" charset="0"/>
                        </a:rPr>
                        <a:t>1/0.21</a:t>
                      </a:r>
                      <a:endParaRPr lang="zh-CN" altLang="en-US" sz="1600" dirty="0">
                        <a:solidFill>
                          <a:srgbClr val="000000"/>
                        </a:solidFill>
                        <a:latin typeface="Times New Roman" panose="02020603050405020304" pitchFamily="18" charset="0"/>
                        <a:cs typeface="Times New Roman" panose="02020603050405020304" pitchFamily="18" charset="0"/>
                      </a:endParaRPr>
                    </a:p>
                  </a:txBody>
                  <a:tcPr marT="45739" marB="457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92CC">
                        <a:tint val="20000"/>
                      </a:srgbClr>
                    </a:solidFill>
                  </a:tcPr>
                </a:tc>
              </a:tr>
            </a:tbl>
          </a:graphicData>
        </a:graphic>
      </p:graphicFrame>
      <p:sp>
        <p:nvSpPr>
          <p:cNvPr id="17" name="矩形 16"/>
          <p:cNvSpPr>
            <a:spLocks noChangeArrowheads="1"/>
          </p:cNvSpPr>
          <p:nvPr/>
        </p:nvSpPr>
        <p:spPr bwMode="auto">
          <a:xfrm>
            <a:off x="3682130" y="4177571"/>
            <a:ext cx="671513" cy="319088"/>
          </a:xfrm>
          <a:prstGeom prst="rect">
            <a:avLst/>
          </a:prstGeom>
          <a:noFill/>
          <a:ln w="38100" algn="ctr">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楷体_GB2312"/>
                <a:cs typeface="楷体_GB2312"/>
              </a:defRPr>
            </a:lvl1pPr>
            <a:lvl2pPr marL="742950" indent="-285750">
              <a:defRPr>
                <a:solidFill>
                  <a:schemeClr val="tx1"/>
                </a:solidFill>
                <a:latin typeface="Times New Roman" panose="02020603050405020304" pitchFamily="18" charset="0"/>
                <a:ea typeface="楷体_GB2312"/>
                <a:cs typeface="楷体_GB2312"/>
              </a:defRPr>
            </a:lvl2pPr>
            <a:lvl3pPr marL="1143000" indent="-228600">
              <a:defRPr>
                <a:solidFill>
                  <a:schemeClr val="tx1"/>
                </a:solidFill>
                <a:latin typeface="Times New Roman" panose="02020603050405020304" pitchFamily="18" charset="0"/>
                <a:ea typeface="楷体_GB2312"/>
                <a:cs typeface="楷体_GB2312"/>
              </a:defRPr>
            </a:lvl3pPr>
            <a:lvl4pPr marL="1600200" indent="-228600">
              <a:defRPr>
                <a:solidFill>
                  <a:schemeClr val="tx1"/>
                </a:solidFill>
                <a:latin typeface="Times New Roman" panose="02020603050405020304" pitchFamily="18" charset="0"/>
                <a:ea typeface="楷体_GB2312"/>
                <a:cs typeface="楷体_GB2312"/>
              </a:defRPr>
            </a:lvl4pPr>
            <a:lvl5pPr marL="2057400" indent="-228600">
              <a:defRPr>
                <a:solidFill>
                  <a:schemeClr val="tx1"/>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楷体_GB2312"/>
                <a:cs typeface="楷体_GB231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18" name="矩形 17"/>
          <p:cNvSpPr>
            <a:spLocks noChangeArrowheads="1"/>
          </p:cNvSpPr>
          <p:nvPr/>
        </p:nvSpPr>
        <p:spPr bwMode="auto">
          <a:xfrm>
            <a:off x="6830297" y="4169768"/>
            <a:ext cx="673100" cy="319088"/>
          </a:xfrm>
          <a:prstGeom prst="rect">
            <a:avLst/>
          </a:prstGeom>
          <a:noFill/>
          <a:ln w="38100" algn="ctr">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楷体_GB2312"/>
                <a:cs typeface="楷体_GB2312"/>
              </a:defRPr>
            </a:lvl1pPr>
            <a:lvl2pPr marL="742950" indent="-285750">
              <a:defRPr>
                <a:solidFill>
                  <a:schemeClr val="tx1"/>
                </a:solidFill>
                <a:latin typeface="Times New Roman" panose="02020603050405020304" pitchFamily="18" charset="0"/>
                <a:ea typeface="楷体_GB2312"/>
                <a:cs typeface="楷体_GB2312"/>
              </a:defRPr>
            </a:lvl2pPr>
            <a:lvl3pPr marL="1143000" indent="-228600">
              <a:defRPr>
                <a:solidFill>
                  <a:schemeClr val="tx1"/>
                </a:solidFill>
                <a:latin typeface="Times New Roman" panose="02020603050405020304" pitchFamily="18" charset="0"/>
                <a:ea typeface="楷体_GB2312"/>
                <a:cs typeface="楷体_GB2312"/>
              </a:defRPr>
            </a:lvl3pPr>
            <a:lvl4pPr marL="1600200" indent="-228600">
              <a:defRPr>
                <a:solidFill>
                  <a:schemeClr val="tx1"/>
                </a:solidFill>
                <a:latin typeface="Times New Roman" panose="02020603050405020304" pitchFamily="18" charset="0"/>
                <a:ea typeface="楷体_GB2312"/>
                <a:cs typeface="楷体_GB2312"/>
              </a:defRPr>
            </a:lvl4pPr>
            <a:lvl5pPr marL="2057400" indent="-228600">
              <a:defRPr>
                <a:solidFill>
                  <a:schemeClr val="tx1"/>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楷体_GB2312"/>
                <a:cs typeface="楷体_GB231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通道流量的设计重点知识（总结）</a:t>
            </a:r>
            <a:endParaRPr lang="en-US" altLang="zh-CN" sz="3400" dirty="0">
              <a:solidFill>
                <a:schemeClr val="dk1">
                  <a:lumMod val="75000"/>
                </a:schemeClr>
              </a:solidFill>
              <a:latin typeface="Arial" panose="020B0604020202020204" pitchFamily="34" charset="0"/>
              <a:sym typeface="+mn-ea"/>
            </a:endParaRPr>
          </a:p>
        </p:txBody>
      </p:sp>
      <p:sp>
        <p:nvSpPr>
          <p:cNvPr id="73733" name="Rectangle 3"/>
          <p:cNvSpPr>
            <a:spLocks noGrp="1"/>
          </p:cNvSpPr>
          <p:nvPr>
            <p:ph idx="1" hasCustomPrompt="1"/>
            <p:custDataLst>
              <p:tags r:id="rId3"/>
            </p:custDataLst>
          </p:nvPr>
        </p:nvSpPr>
        <p:spPr>
          <a:xfrm>
            <a:off x="359476" y="1080241"/>
            <a:ext cx="10013535" cy="4464102"/>
          </a:xfrm>
        </p:spPr>
        <p:txBody>
          <a:bodyPr vert="horz" wrap="square" lIns="91440" tIns="45720" rIns="91440" bIns="45720" anchor="t" anchorCtr="0"/>
          <a:lstStyle/>
          <a:p>
            <a:pPr lvl="1" eaLnBrk="1" latinLnBrk="0" hangingPunct="1">
              <a:lnSpc>
                <a:spcPct val="130000"/>
              </a:lnSpc>
              <a:spcBef>
                <a:spcPts val="0"/>
              </a:spcBef>
            </a:pPr>
            <a:r>
              <a:rPr lang="zh-CN" altLang="en-US" sz="2400" b="1" kern="1200" dirty="0">
                <a:solidFill>
                  <a:srgbClr val="000000"/>
                </a:solidFill>
              </a:rPr>
              <a:t>字节多路通道</a:t>
            </a:r>
            <a:endParaRPr lang="zh-CN" altLang="en-US" sz="2400" b="1" kern="1200" dirty="0">
              <a:solidFill>
                <a:srgbClr val="000000"/>
              </a:solidFill>
            </a:endParaRPr>
          </a:p>
          <a:p>
            <a:pPr lvl="2" eaLnBrk="1" latinLnBrk="0" hangingPunct="1">
              <a:lnSpc>
                <a:spcPct val="130000"/>
              </a:lnSpc>
              <a:spcBef>
                <a:spcPts val="0"/>
              </a:spcBef>
            </a:pPr>
            <a:r>
              <a:rPr lang="zh-CN" altLang="en-US" sz="2000" dirty="0">
                <a:solidFill>
                  <a:srgbClr val="000000"/>
                </a:solidFill>
              </a:rPr>
              <a:t>发送时间短（寻址、传送），等待时间长</a:t>
            </a:r>
            <a:endParaRPr lang="zh-CN" altLang="en-US" sz="2000" dirty="0">
              <a:solidFill>
                <a:srgbClr val="000000"/>
              </a:solidFill>
            </a:endParaRPr>
          </a:p>
          <a:p>
            <a:pPr lvl="2" eaLnBrk="1" latinLnBrk="0" hangingPunct="1">
              <a:lnSpc>
                <a:spcPct val="130000"/>
              </a:lnSpc>
              <a:spcBef>
                <a:spcPts val="0"/>
              </a:spcBef>
            </a:pPr>
            <a:r>
              <a:rPr lang="zh-CN" altLang="en-US" sz="2000" dirty="0">
                <a:solidFill>
                  <a:srgbClr val="000000"/>
                </a:solidFill>
              </a:rPr>
              <a:t>多设备轮流发送数据</a:t>
            </a:r>
            <a:endParaRPr lang="zh-CN" altLang="en-US" sz="2000" dirty="0">
              <a:solidFill>
                <a:srgbClr val="000000"/>
              </a:solidFill>
            </a:endParaRPr>
          </a:p>
          <a:p>
            <a:pPr lvl="2" eaLnBrk="1" latinLnBrk="0" hangingPunct="1">
              <a:lnSpc>
                <a:spcPct val="130000"/>
              </a:lnSpc>
              <a:spcBef>
                <a:spcPts val="0"/>
              </a:spcBef>
            </a:pPr>
            <a:r>
              <a:rPr lang="zh-CN" altLang="en-US" sz="2000" dirty="0">
                <a:solidFill>
                  <a:srgbClr val="000000"/>
                </a:solidFill>
              </a:rPr>
              <a:t>“数据</a:t>
            </a:r>
            <a:r>
              <a:rPr lang="zh-CN" altLang="en-US" sz="2000" dirty="0">
                <a:solidFill>
                  <a:srgbClr val="111111"/>
                </a:solidFill>
              </a:rPr>
              <a:t>宽度</a:t>
            </a:r>
            <a:r>
              <a:rPr lang="zh-CN" altLang="en-US" sz="2000" dirty="0">
                <a:solidFill>
                  <a:srgbClr val="000000"/>
                </a:solidFill>
              </a:rPr>
              <a:t>”：单字节</a:t>
            </a:r>
            <a:endParaRPr lang="zh-CN" altLang="en-US" sz="2000" dirty="0">
              <a:solidFill>
                <a:srgbClr val="000000"/>
              </a:solidFill>
            </a:endParaRPr>
          </a:p>
          <a:p>
            <a:pPr lvl="1" eaLnBrk="1" hangingPunct="1">
              <a:lnSpc>
                <a:spcPct val="130000"/>
              </a:lnSpc>
              <a:spcBef>
                <a:spcPts val="0"/>
              </a:spcBef>
            </a:pPr>
            <a:r>
              <a:rPr lang="zh-CN" altLang="en-US" sz="2400" b="1" kern="1200" dirty="0">
                <a:solidFill>
                  <a:srgbClr val="000000"/>
                </a:solidFill>
              </a:rPr>
              <a:t>选择通道</a:t>
            </a:r>
            <a:endParaRPr lang="zh-CN" altLang="en-US" sz="2400" b="1" kern="1200" dirty="0">
              <a:solidFill>
                <a:srgbClr val="000000"/>
              </a:solidFill>
            </a:endParaRPr>
          </a:p>
          <a:p>
            <a:pPr lvl="2" eaLnBrk="1" latinLnBrk="0" hangingPunct="1">
              <a:lnSpc>
                <a:spcPct val="130000"/>
              </a:lnSpc>
              <a:spcBef>
                <a:spcPts val="0"/>
              </a:spcBef>
            </a:pPr>
            <a:r>
              <a:rPr lang="zh-CN" altLang="en-US" sz="2000" dirty="0">
                <a:solidFill>
                  <a:srgbClr val="000000"/>
                </a:solidFill>
              </a:rPr>
              <a:t>等待时间短，独占，数据传输占大部分时间</a:t>
            </a:r>
            <a:endParaRPr lang="zh-CN" altLang="en-US" sz="2000" dirty="0">
              <a:solidFill>
                <a:srgbClr val="000000"/>
              </a:solidFill>
            </a:endParaRPr>
          </a:p>
          <a:p>
            <a:pPr lvl="2" eaLnBrk="1" latinLnBrk="0" hangingPunct="1">
              <a:lnSpc>
                <a:spcPct val="130000"/>
              </a:lnSpc>
              <a:spcBef>
                <a:spcPts val="0"/>
              </a:spcBef>
            </a:pPr>
            <a:r>
              <a:rPr lang="zh-CN" altLang="en-US" sz="2000" dirty="0">
                <a:solidFill>
                  <a:srgbClr val="000000"/>
                </a:solidFill>
              </a:rPr>
              <a:t>“数据宽度”：可变长块</a:t>
            </a:r>
            <a:endParaRPr lang="zh-CN" altLang="en-US" sz="2000" dirty="0">
              <a:solidFill>
                <a:srgbClr val="000000"/>
              </a:solidFill>
            </a:endParaRPr>
          </a:p>
          <a:p>
            <a:pPr lvl="1" eaLnBrk="1" latinLnBrk="0" hangingPunct="1">
              <a:lnSpc>
                <a:spcPct val="130000"/>
              </a:lnSpc>
              <a:spcBef>
                <a:spcPts val="0"/>
              </a:spcBef>
            </a:pPr>
            <a:r>
              <a:rPr lang="zh-CN" altLang="en-US" sz="2400" b="1" kern="1200" dirty="0">
                <a:solidFill>
                  <a:srgbClr val="000000"/>
                </a:solidFill>
              </a:rPr>
              <a:t>数组多路通道</a:t>
            </a:r>
            <a:endParaRPr lang="en-US" altLang="zh-CN" sz="2400" b="1" kern="1200" dirty="0">
              <a:solidFill>
                <a:srgbClr val="000000"/>
              </a:solidFill>
            </a:endParaRPr>
          </a:p>
          <a:p>
            <a:pPr lvl="2" eaLnBrk="1" latinLnBrk="0" hangingPunct="1">
              <a:lnSpc>
                <a:spcPct val="130000"/>
              </a:lnSpc>
              <a:spcBef>
                <a:spcPts val="0"/>
              </a:spcBef>
            </a:pPr>
            <a:r>
              <a:rPr lang="zh-CN" altLang="en-US" sz="2000" dirty="0">
                <a:solidFill>
                  <a:srgbClr val="000000"/>
                </a:solidFill>
              </a:rPr>
              <a:t>等待时间短，寻址的辅助操作时间长，数组多路通道之所以能够并行地为多个高速外围设备服务，是因为这些高速外围设备并不能在整个数据输入输出时间内单独利用通道的全部传输能力</a:t>
            </a:r>
            <a:endParaRPr lang="zh-CN" altLang="en-US" sz="2000" dirty="0">
              <a:solidFill>
                <a:srgbClr val="000000"/>
              </a:solidFill>
            </a:endParaRPr>
          </a:p>
        </p:txBody>
      </p:sp>
      <p:pic>
        <p:nvPicPr>
          <p:cNvPr id="2" name="图片 1"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通道流量的设计重点知识</a:t>
            </a:r>
            <a:endParaRPr lang="en-US" altLang="zh-CN" sz="3400" dirty="0">
              <a:solidFill>
                <a:schemeClr val="dk1">
                  <a:lumMod val="75000"/>
                </a:schemeClr>
              </a:solidFill>
              <a:latin typeface="Arial" panose="020B0604020202020204" pitchFamily="34" charset="0"/>
              <a:sym typeface="+mn-ea"/>
            </a:endParaRPr>
          </a:p>
        </p:txBody>
      </p:sp>
      <p:sp>
        <p:nvSpPr>
          <p:cNvPr id="73733" name="Rectangle 3"/>
          <p:cNvSpPr>
            <a:spLocks noGrp="1"/>
          </p:cNvSpPr>
          <p:nvPr>
            <p:ph idx="1" hasCustomPrompt="1"/>
            <p:custDataLst>
              <p:tags r:id="rId3"/>
            </p:custDataLst>
          </p:nvPr>
        </p:nvSpPr>
        <p:spPr>
          <a:xfrm>
            <a:off x="359476" y="1080241"/>
            <a:ext cx="10013535" cy="4464102"/>
          </a:xfrm>
        </p:spPr>
        <p:txBody>
          <a:bodyPr vert="horz" wrap="square" lIns="91440" tIns="45720" rIns="91440" bIns="45720" anchor="t" anchorCtr="0"/>
          <a:lstStyle/>
          <a:p>
            <a:pPr lvl="1" eaLnBrk="1" latinLnBrk="0" hangingPunct="1">
              <a:lnSpc>
                <a:spcPct val="130000"/>
              </a:lnSpc>
              <a:spcBef>
                <a:spcPts val="0"/>
              </a:spcBef>
            </a:pPr>
            <a:r>
              <a:rPr lang="zh-CN" altLang="en-US" sz="2400" b="1" kern="1200" dirty="0">
                <a:solidFill>
                  <a:srgbClr val="000000"/>
                </a:solidFill>
              </a:rPr>
              <a:t>数组多路通道</a:t>
            </a:r>
            <a:endParaRPr lang="en-US" altLang="zh-CN" sz="2400" b="1" kern="1200" dirty="0">
              <a:solidFill>
                <a:srgbClr val="000000"/>
              </a:solidFill>
            </a:endParaRPr>
          </a:p>
          <a:p>
            <a:pPr lvl="2" eaLnBrk="1" latinLnBrk="0" hangingPunct="1">
              <a:lnSpc>
                <a:spcPct val="130000"/>
              </a:lnSpc>
              <a:spcBef>
                <a:spcPts val="0"/>
              </a:spcBef>
            </a:pPr>
            <a:r>
              <a:rPr lang="zh-CN" altLang="en-US" sz="2000" dirty="0">
                <a:solidFill>
                  <a:srgbClr val="000000"/>
                </a:solidFill>
              </a:rPr>
              <a:t>工作步骤：对一台设备分多次操作</a:t>
            </a:r>
            <a:endParaRPr lang="en-US" altLang="zh-CN"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第一步：连接设备，发定位命令，断开连接。</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第二步：连接设备，发寻找扇区命令，断开连接。</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第三步：连接设备，</a:t>
            </a:r>
            <a:r>
              <a:rPr lang="zh-CN" altLang="en-US" sz="2000" dirty="0">
                <a:solidFill>
                  <a:schemeClr val="accent1">
                    <a:lumMod val="50000"/>
                  </a:schemeClr>
                </a:solidFill>
              </a:rPr>
              <a:t>读出数据。</a:t>
            </a:r>
            <a:endParaRPr lang="zh-CN" altLang="en-US" sz="2000" dirty="0">
              <a:solidFill>
                <a:schemeClr val="accent1">
                  <a:lumMod val="50000"/>
                </a:schemeClr>
              </a:solidFill>
            </a:endParaRPr>
          </a:p>
        </p:txBody>
      </p:sp>
      <p:pic>
        <p:nvPicPr>
          <p:cNvPr id="2" name="图片 1"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3" name="AutoShape 4"/>
          <p:cNvSpPr>
            <a:spLocks noChangeArrowheads="1"/>
          </p:cNvSpPr>
          <p:nvPr/>
        </p:nvSpPr>
        <p:spPr bwMode="auto">
          <a:xfrm>
            <a:off x="5760245" y="1080241"/>
            <a:ext cx="2016223" cy="558498"/>
          </a:xfrm>
          <a:prstGeom prst="wedgeRoundRectCallout">
            <a:avLst>
              <a:gd name="adj1" fmla="val -66787"/>
              <a:gd name="adj2" fmla="val 107032"/>
              <a:gd name="adj3" fmla="val 16667"/>
            </a:avLst>
          </a:prstGeom>
          <a:noFill/>
          <a:ln w="3810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lang="en-US" altLang="zh-CN" sz="2000" b="0" dirty="0">
                <a:solidFill>
                  <a:srgbClr val="FF0000"/>
                </a:solidFill>
                <a:latin typeface="+mn-lt"/>
                <a:ea typeface="微软雅黑" panose="020B0503020204020204" pitchFamily="34" charset="-122"/>
              </a:rPr>
              <a:t>Ts</a:t>
            </a:r>
            <a:r>
              <a:rPr lang="zh-CN" altLang="en-US" sz="2000" b="0" dirty="0">
                <a:solidFill>
                  <a:srgbClr val="FF0000"/>
                </a:solidFill>
                <a:latin typeface="+mn-lt"/>
                <a:ea typeface="微软雅黑" panose="020B0503020204020204" pitchFamily="34" charset="-122"/>
              </a:rPr>
              <a:t>小于这段时间</a:t>
            </a:r>
            <a:endParaRPr lang="zh-CN" altLang="en-US" sz="2000" b="0" dirty="0">
              <a:solidFill>
                <a:srgbClr val="FF0000"/>
              </a:solidFill>
              <a:latin typeface="+mn-lt"/>
              <a:ea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通道的流量分析</a:t>
            </a:r>
            <a:endParaRPr lang="en-US" altLang="zh-CN"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5" name="矩形 4"/>
          <p:cNvSpPr/>
          <p:nvPr/>
        </p:nvSpPr>
        <p:spPr>
          <a:xfrm>
            <a:off x="824049" y="1720210"/>
            <a:ext cx="9555676" cy="853567"/>
          </a:xfrm>
          <a:prstGeom prst="rect">
            <a:avLst/>
          </a:prstGeom>
        </p:spPr>
        <p:txBody>
          <a:bodyPr wrap="square">
            <a:spAutoFit/>
          </a:bodyPr>
          <a:lstStyle/>
          <a:p>
            <a:pPr marL="284480">
              <a:lnSpc>
                <a:spcPct val="130000"/>
              </a:lnSpc>
              <a:spcAft>
                <a:spcPts val="800"/>
              </a:spcAft>
            </a:pPr>
            <a:r>
              <a:rPr lang="zh-CN" altLang="en-US" sz="2000" spc="100" dirty="0">
                <a:ln w="3175">
                  <a:noFill/>
                  <a:prstDash val="dash"/>
                </a:ln>
                <a:solidFill>
                  <a:srgbClr val="FF0000"/>
                </a:solidFill>
                <a:latin typeface="微软雅黑" panose="020B0503020204020204" pitchFamily="34" charset="-122"/>
                <a:ea typeface="微软雅黑" panose="020B0503020204020204" pitchFamily="34" charset="-122"/>
              </a:rPr>
              <a:t>为了保证通道能正常工作</a:t>
            </a: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mn-lt"/>
                <a:ea typeface="微软雅黑" panose="020B0503020204020204" pitchFamily="34" charset="-122"/>
              </a:rPr>
              <a:t>各通道的实际流量应该不大于通道最大流量，应该满足以下不等式：</a:t>
            </a:r>
            <a:endParaRPr lang="zh-CN" altLang="en-US" sz="2000" dirty="0">
              <a:solidFill>
                <a:srgbClr val="000000"/>
              </a:solidFill>
              <a:latin typeface="+mn-lt"/>
              <a:ea typeface="微软雅黑" panose="020B0503020204020204" pitchFamily="34" charset="-122"/>
            </a:endParaRPr>
          </a:p>
        </p:txBody>
      </p:sp>
      <p:sp>
        <p:nvSpPr>
          <p:cNvPr id="6" name="矩形 5"/>
          <p:cNvSpPr/>
          <p:nvPr/>
        </p:nvSpPr>
        <p:spPr>
          <a:xfrm>
            <a:off x="804656" y="5339504"/>
            <a:ext cx="9370290" cy="853567"/>
          </a:xfrm>
          <a:prstGeom prst="rect">
            <a:avLst/>
          </a:prstGeom>
        </p:spPr>
        <p:txBody>
          <a:bodyPr wrap="square">
            <a:spAutoFit/>
          </a:bodyPr>
          <a:lstStyle/>
          <a:p>
            <a:pPr marL="284480">
              <a:lnSpc>
                <a:spcPct val="130000"/>
              </a:lnSpc>
              <a:spcAft>
                <a:spcPts val="800"/>
              </a:spcAft>
            </a:pPr>
            <a:r>
              <a:rPr lang="zh-CN" altLang="en-US" sz="2000" dirty="0">
                <a:solidFill>
                  <a:srgbClr val="000000"/>
                </a:solidFill>
                <a:latin typeface="+mn-lt"/>
                <a:ea typeface="微软雅黑" panose="020B0503020204020204" pitchFamily="34" charset="-122"/>
              </a:rPr>
              <a:t>等式两边的差值越小，通道的利用率就越高。当两边相等时，通道处于满负荷工作状态。</a:t>
            </a:r>
            <a:endParaRPr lang="zh-CN" altLang="en-US" sz="2000" dirty="0">
              <a:solidFill>
                <a:srgbClr val="000000"/>
              </a:solidFill>
              <a:latin typeface="+mn-lt"/>
              <a:ea typeface="微软雅黑" panose="020B0503020204020204" pitchFamily="34" charset="-122"/>
            </a:endParaRPr>
          </a:p>
        </p:txBody>
      </p:sp>
      <p:sp>
        <p:nvSpPr>
          <p:cNvPr id="7" name="AutoShape 8"/>
          <p:cNvSpPr>
            <a:spLocks noChangeArrowheads="1"/>
          </p:cNvSpPr>
          <p:nvPr/>
        </p:nvSpPr>
        <p:spPr bwMode="auto">
          <a:xfrm>
            <a:off x="287637" y="3028281"/>
            <a:ext cx="2711504" cy="1025525"/>
          </a:xfrm>
          <a:prstGeom prst="wedgeRoundRectCallout">
            <a:avLst>
              <a:gd name="adj1" fmla="val 44694"/>
              <a:gd name="adj2" fmla="val -82042"/>
              <a:gd name="adj3" fmla="val 16667"/>
            </a:avLst>
          </a:prstGeom>
          <a:noFill/>
          <a:ln w="3810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lang="zh-CN" altLang="en-US" sz="2000" b="0" dirty="0">
                <a:solidFill>
                  <a:srgbClr val="FF0000"/>
                </a:solidFill>
                <a:latin typeface="+mn-lt"/>
                <a:ea typeface="微软雅黑" panose="020B0503020204020204" pitchFamily="34" charset="-122"/>
              </a:rPr>
              <a:t>通道</a:t>
            </a:r>
            <a:r>
              <a:rPr lang="zh-CN" altLang="en-US" sz="2000" b="0" dirty="0">
                <a:latin typeface="+mn-lt"/>
                <a:ea typeface="微软雅黑" panose="020B0503020204020204" pitchFamily="34" charset="-122"/>
              </a:rPr>
              <a:t>在满负荷下，能够传输的</a:t>
            </a:r>
            <a:r>
              <a:rPr lang="zh-CN" altLang="en-US" sz="2000" b="0" dirty="0">
                <a:solidFill>
                  <a:srgbClr val="FF0000"/>
                </a:solidFill>
                <a:latin typeface="+mn-lt"/>
                <a:ea typeface="微软雅黑" panose="020B0503020204020204" pitchFamily="34" charset="-122"/>
              </a:rPr>
              <a:t>最大</a:t>
            </a:r>
            <a:r>
              <a:rPr lang="zh-CN" altLang="en-US" sz="2000" b="0" dirty="0">
                <a:latin typeface="+mn-lt"/>
                <a:ea typeface="微软雅黑" panose="020B0503020204020204" pitchFamily="34" charset="-122"/>
              </a:rPr>
              <a:t>数据量</a:t>
            </a:r>
            <a:endParaRPr lang="zh-CN" altLang="en-US" sz="2000" b="0" dirty="0">
              <a:latin typeface="+mn-lt"/>
              <a:ea typeface="微软雅黑" panose="020B0503020204020204" pitchFamily="34" charset="-122"/>
            </a:endParaRPr>
          </a:p>
        </p:txBody>
      </p:sp>
      <p:sp>
        <p:nvSpPr>
          <p:cNvPr id="8" name="AutoShape 7"/>
          <p:cNvSpPr>
            <a:spLocks noChangeArrowheads="1"/>
          </p:cNvSpPr>
          <p:nvPr/>
        </p:nvSpPr>
        <p:spPr bwMode="auto">
          <a:xfrm>
            <a:off x="7848476" y="1028427"/>
            <a:ext cx="1939925" cy="691783"/>
          </a:xfrm>
          <a:prstGeom prst="wedgeRoundRectCallout">
            <a:avLst>
              <a:gd name="adj1" fmla="val -40958"/>
              <a:gd name="adj2" fmla="val 64764"/>
              <a:gd name="adj3" fmla="val 16667"/>
            </a:avLst>
          </a:prstGeom>
          <a:noFill/>
          <a:ln w="3810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lang="zh-CN" altLang="en-US" sz="2000" b="0" dirty="0">
                <a:solidFill>
                  <a:srgbClr val="FF0000"/>
                </a:solidFill>
                <a:latin typeface="+mn-lt"/>
                <a:ea typeface="微软雅黑" panose="020B0503020204020204" pitchFamily="34" charset="-122"/>
              </a:rPr>
              <a:t>设备</a:t>
            </a:r>
            <a:r>
              <a:rPr lang="zh-CN" altLang="en-US" sz="2000" b="0" dirty="0">
                <a:latin typeface="+mn-lt"/>
                <a:ea typeface="微软雅黑" panose="020B0503020204020204" pitchFamily="34" charset="-122"/>
              </a:rPr>
              <a:t>所需要的</a:t>
            </a:r>
            <a:r>
              <a:rPr lang="zh-CN" altLang="en-US" sz="2000" b="0" dirty="0">
                <a:solidFill>
                  <a:srgbClr val="FF0000"/>
                </a:solidFill>
                <a:latin typeface="+mn-lt"/>
                <a:ea typeface="微软雅黑" panose="020B0503020204020204" pitchFamily="34" charset="-122"/>
              </a:rPr>
              <a:t>最大</a:t>
            </a:r>
            <a:r>
              <a:rPr lang="zh-CN" altLang="en-US" sz="2000" b="0" dirty="0">
                <a:latin typeface="+mn-lt"/>
                <a:ea typeface="微软雅黑" panose="020B0503020204020204" pitchFamily="34" charset="-122"/>
              </a:rPr>
              <a:t>流量</a:t>
            </a:r>
            <a:endParaRPr lang="zh-CN" altLang="en-US" sz="2000" b="0" dirty="0">
              <a:latin typeface="+mn-lt"/>
              <a:ea typeface="微软雅黑" panose="020B0503020204020204" pitchFamily="34" charset="-122"/>
            </a:endParaRPr>
          </a:p>
        </p:txBody>
      </p:sp>
      <p:sp>
        <p:nvSpPr>
          <p:cNvPr id="9" name="AutoShape 9"/>
          <p:cNvSpPr>
            <a:spLocks noChangeArrowheads="1"/>
          </p:cNvSpPr>
          <p:nvPr/>
        </p:nvSpPr>
        <p:spPr bwMode="auto">
          <a:xfrm>
            <a:off x="6909243" y="3750135"/>
            <a:ext cx="3224212" cy="1428750"/>
          </a:xfrm>
          <a:prstGeom prst="wedgeRoundRectCallout">
            <a:avLst>
              <a:gd name="adj1" fmla="val -60634"/>
              <a:gd name="adj2" fmla="val 68889"/>
              <a:gd name="adj3" fmla="val 16667"/>
            </a:avLst>
          </a:prstGeom>
          <a:noFill/>
          <a:ln w="3810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None/>
            </a:pPr>
            <a:r>
              <a:rPr lang="zh-CN" altLang="en-US" sz="2000" b="0" dirty="0">
                <a:latin typeface="+mn-lt"/>
                <a:ea typeface="微软雅黑" panose="020B0503020204020204" pitchFamily="34" charset="-122"/>
              </a:rPr>
              <a:t>通道的满负荷，</a:t>
            </a:r>
            <a:r>
              <a:rPr lang="zh-CN" altLang="en-US" sz="2000" b="0" dirty="0">
                <a:solidFill>
                  <a:srgbClr val="FF0000"/>
                </a:solidFill>
                <a:latin typeface="+mn-lt"/>
                <a:ea typeface="微软雅黑" panose="020B0503020204020204" pitchFamily="34" charset="-122"/>
              </a:rPr>
              <a:t>不代表设备的可靠，不丢数据信息，可能会出现争用</a:t>
            </a:r>
            <a:endParaRPr lang="zh-CN" altLang="en-US" sz="2000" b="0" dirty="0">
              <a:solidFill>
                <a:srgbClr val="FF0000"/>
              </a:solidFill>
              <a:latin typeface="+mn-lt"/>
              <a:ea typeface="微软雅黑" panose="020B0503020204020204" pitchFamily="34" charset="-122"/>
            </a:endParaRPr>
          </a:p>
        </p:txBody>
      </p:sp>
      <p:graphicFrame>
        <p:nvGraphicFramePr>
          <p:cNvPr id="12" name="Object 3"/>
          <p:cNvGraphicFramePr>
            <a:graphicFrameLocks noChangeAspect="1"/>
          </p:cNvGraphicFramePr>
          <p:nvPr/>
        </p:nvGraphicFramePr>
        <p:xfrm>
          <a:off x="3259871" y="2587621"/>
          <a:ext cx="3124200" cy="655637"/>
        </p:xfrm>
        <a:graphic>
          <a:graphicData uri="http://schemas.openxmlformats.org/presentationml/2006/ole">
            <mc:AlternateContent xmlns:mc="http://schemas.openxmlformats.org/markup-compatibility/2006">
              <mc:Choice xmlns:v="urn:schemas-microsoft-com:vml" Requires="v">
                <p:oleObj spid="_x0000_s3" name="Equation" r:id="rId5" imgW="1028065" imgH="215900" progId="Equation.3">
                  <p:embed/>
                </p:oleObj>
              </mc:Choice>
              <mc:Fallback>
                <p:oleObj name="Equation" r:id="rId5" imgW="1028065" imgH="2159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9871" y="2587621"/>
                        <a:ext cx="3124200" cy="655637"/>
                      </a:xfrm>
                      <a:prstGeom prst="rect">
                        <a:avLst/>
                      </a:prstGeom>
                      <a:noFill/>
                      <a:ln>
                        <a:noFill/>
                      </a:ln>
                      <a:effectLst/>
                    </p:spPr>
                  </p:pic>
                </p:oleObj>
              </mc:Fallback>
            </mc:AlternateContent>
          </a:graphicData>
        </a:graphic>
      </p:graphicFrame>
      <p:graphicFrame>
        <p:nvGraphicFramePr>
          <p:cNvPr id="13" name="Object 4"/>
          <p:cNvGraphicFramePr>
            <a:graphicFrameLocks noChangeAspect="1"/>
          </p:cNvGraphicFramePr>
          <p:nvPr/>
        </p:nvGraphicFramePr>
        <p:xfrm>
          <a:off x="3259871" y="3349904"/>
          <a:ext cx="3124200" cy="573087"/>
        </p:xfrm>
        <a:graphic>
          <a:graphicData uri="http://schemas.openxmlformats.org/presentationml/2006/ole">
            <mc:AlternateContent xmlns:mc="http://schemas.openxmlformats.org/markup-compatibility/2006">
              <mc:Choice xmlns:v="urn:schemas-microsoft-com:vml" Requires="v">
                <p:oleObj spid="_x0000_s4" name="Equation" r:id="rId7" imgW="1244600" imgH="228600" progId="Equation.3">
                  <p:embed/>
                </p:oleObj>
              </mc:Choice>
              <mc:Fallback>
                <p:oleObj name="Equation" r:id="rId7" imgW="12446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9871" y="3349904"/>
                        <a:ext cx="3124200" cy="573087"/>
                      </a:xfrm>
                      <a:prstGeom prst="rect">
                        <a:avLst/>
                      </a:prstGeom>
                      <a:noFill/>
                      <a:ln>
                        <a:noFill/>
                      </a:ln>
                      <a:effectLst/>
                    </p:spPr>
                  </p:pic>
                </p:oleObj>
              </mc:Fallback>
            </mc:AlternateContent>
          </a:graphicData>
        </a:graphic>
      </p:graphicFrame>
      <p:graphicFrame>
        <p:nvGraphicFramePr>
          <p:cNvPr id="14" name="Object 5"/>
          <p:cNvGraphicFramePr>
            <a:graphicFrameLocks noChangeAspect="1"/>
          </p:cNvGraphicFramePr>
          <p:nvPr/>
        </p:nvGraphicFramePr>
        <p:xfrm>
          <a:off x="3270984" y="3991254"/>
          <a:ext cx="3113087" cy="596900"/>
        </p:xfrm>
        <a:graphic>
          <a:graphicData uri="http://schemas.openxmlformats.org/presentationml/2006/ole">
            <mc:AlternateContent xmlns:mc="http://schemas.openxmlformats.org/markup-compatibility/2006">
              <mc:Choice xmlns:v="urn:schemas-microsoft-com:vml" Requires="v">
                <p:oleObj spid="_x0000_s15" name="Equation" r:id="rId9" imgW="1193800" imgH="228600" progId="Equation.3">
                  <p:embed/>
                </p:oleObj>
              </mc:Choice>
              <mc:Fallback>
                <p:oleObj name="Equation" r:id="rId9" imgW="1193800" imgH="2286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0984" y="3991254"/>
                        <a:ext cx="3113087" cy="596900"/>
                      </a:xfrm>
                      <a:prstGeom prst="rect">
                        <a:avLst/>
                      </a:prstGeom>
                      <a:noFill/>
                      <a:ln>
                        <a:noFill/>
                      </a:ln>
                      <a:effectLst/>
                    </p:spPr>
                  </p:pic>
                </p:oleObj>
              </mc:Fallback>
            </mc:AlternateContent>
          </a:graphicData>
        </a:graphic>
      </p:graphicFrame>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通道的流量分析</a:t>
            </a:r>
            <a:endParaRPr lang="en-US" altLang="zh-CN" sz="3400" dirty="0">
              <a:solidFill>
                <a:schemeClr val="dk1">
                  <a:lumMod val="75000"/>
                </a:schemeClr>
              </a:solidFill>
              <a:latin typeface="Arial" panose="020B0604020202020204" pitchFamily="34" charset="0"/>
              <a:sym typeface="+mn-ea"/>
            </a:endParaRPr>
          </a:p>
        </p:txBody>
      </p:sp>
      <p:sp>
        <p:nvSpPr>
          <p:cNvPr id="73733" name="Rectangle 3"/>
          <p:cNvSpPr>
            <a:spLocks noGrp="1"/>
          </p:cNvSpPr>
          <p:nvPr>
            <p:ph idx="1" hasCustomPrompt="1"/>
            <p:custDataLst>
              <p:tags r:id="rId3"/>
            </p:custDataLst>
          </p:nvPr>
        </p:nvSpPr>
        <p:spPr>
          <a:xfrm>
            <a:off x="359476" y="1080241"/>
            <a:ext cx="10656242" cy="4464102"/>
          </a:xfrm>
        </p:spPr>
        <p:txBody>
          <a:bodyPr vert="horz" wrap="square" lIns="91440" tIns="45720" rIns="91440" bIns="45720" anchor="t" anchorCtr="0"/>
          <a:lstStyle/>
          <a:p>
            <a:pPr lvl="1" eaLnBrk="1" latinLnBrk="0" hangingPunct="1">
              <a:lnSpc>
                <a:spcPct val="130000"/>
              </a:lnSpc>
              <a:spcBef>
                <a:spcPts val="0"/>
              </a:spcBef>
            </a:pPr>
            <a:r>
              <a:rPr lang="zh-CN" altLang="en-US" sz="2400" b="1" dirty="0">
                <a:solidFill>
                  <a:srgbClr val="FF0000"/>
                </a:solidFill>
                <a:ea typeface="微软雅黑" panose="020B0503020204020204" pitchFamily="34" charset="-122"/>
                <a:cs typeface="+mn-ea"/>
              </a:rPr>
              <a:t>设备实际流量——设备可能产生的最大流量</a:t>
            </a:r>
            <a:endParaRPr lang="zh-CN" altLang="en-US" sz="2400" b="1" dirty="0">
              <a:solidFill>
                <a:srgbClr val="FF0000"/>
              </a:solidFill>
              <a:ea typeface="微软雅黑" panose="020B0503020204020204" pitchFamily="34" charset="-122"/>
              <a:cs typeface="+mn-ea"/>
            </a:endParaRPr>
          </a:p>
          <a:p>
            <a:pPr lvl="2" eaLnBrk="1" latinLnBrk="0" hangingPunct="1">
              <a:lnSpc>
                <a:spcPct val="130000"/>
              </a:lnSpc>
              <a:spcBef>
                <a:spcPts val="0"/>
              </a:spcBef>
            </a:pPr>
            <a:r>
              <a:rPr lang="zh-CN" altLang="en-US" sz="2000" dirty="0">
                <a:solidFill>
                  <a:srgbClr val="1616CD"/>
                </a:solidFill>
                <a:ea typeface="微软雅黑" panose="020B0503020204020204" pitchFamily="34" charset="-122"/>
                <a:cs typeface="+mn-ea"/>
              </a:rPr>
              <a:t>（一直采用</a:t>
            </a:r>
            <a:r>
              <a:rPr lang="zh-CN" altLang="en-US" sz="2000" dirty="0">
                <a:solidFill>
                  <a:srgbClr val="1616CD"/>
                </a:solidFill>
                <a:ea typeface="微软雅黑" panose="020B0503020204020204" pitchFamily="34" charset="-122"/>
              </a:rPr>
              <a:t>流量最大的设备传输数据）</a:t>
            </a:r>
            <a:endParaRPr lang="en-US" altLang="zh-CN" sz="2000" dirty="0">
              <a:solidFill>
                <a:srgbClr val="1616CD"/>
              </a:solidFill>
              <a:ea typeface="微软雅黑" panose="020B0503020204020204" pitchFamily="34" charset="-122"/>
            </a:endParaRPr>
          </a:p>
          <a:p>
            <a:pPr marL="431800" lvl="1" indent="0" eaLnBrk="1" latinLnBrk="0" hangingPunct="1">
              <a:lnSpc>
                <a:spcPct val="130000"/>
              </a:lnSpc>
              <a:spcBef>
                <a:spcPts val="0"/>
              </a:spcBef>
              <a:buNone/>
            </a:pPr>
            <a:endParaRPr lang="en-US" altLang="zh-CN" sz="2000" b="1" dirty="0">
              <a:ea typeface="微软雅黑" panose="020B0503020204020204" pitchFamily="34" charset="-122"/>
            </a:endParaRPr>
          </a:p>
          <a:p>
            <a:pPr lvl="6" eaLnBrk="1" hangingPunct="1">
              <a:lnSpc>
                <a:spcPct val="130000"/>
              </a:lnSpc>
              <a:spcBef>
                <a:spcPts val="0"/>
              </a:spcBef>
            </a:pPr>
            <a:r>
              <a:rPr lang="zh-CN" altLang="en-US" sz="2000" dirty="0">
                <a:solidFill>
                  <a:srgbClr val="000000"/>
                </a:solidFill>
                <a:latin typeface="+mn-ea"/>
                <a:ea typeface="+mn-ea"/>
              </a:rPr>
              <a:t>字节交叉多路通道</a:t>
            </a:r>
            <a:r>
              <a:rPr lang="zh-CN" altLang="en-US" sz="1625" dirty="0">
                <a:solidFill>
                  <a:srgbClr val="000000"/>
                </a:solidFill>
              </a:rPr>
              <a:t>：</a:t>
            </a:r>
            <a:endParaRPr lang="en-US" altLang="zh-CN" sz="1625" dirty="0">
              <a:solidFill>
                <a:srgbClr val="000000"/>
              </a:solidFill>
            </a:endParaRPr>
          </a:p>
          <a:p>
            <a:pPr marL="863600" lvl="2" indent="0" eaLnBrk="1" latinLnBrk="0" hangingPunct="1">
              <a:lnSpc>
                <a:spcPct val="130000"/>
              </a:lnSpc>
              <a:spcBef>
                <a:spcPts val="0"/>
              </a:spcBef>
              <a:buNone/>
            </a:pPr>
            <a:endParaRPr lang="en-US" altLang="zh-CN" sz="2000" dirty="0">
              <a:solidFill>
                <a:srgbClr val="000000"/>
              </a:solidFill>
            </a:endParaRPr>
          </a:p>
          <a:p>
            <a:pPr marL="863600" lvl="2" indent="0" eaLnBrk="1" latinLnBrk="0" hangingPunct="1">
              <a:lnSpc>
                <a:spcPct val="130000"/>
              </a:lnSpc>
              <a:spcBef>
                <a:spcPts val="0"/>
              </a:spcBef>
              <a:buNone/>
            </a:pPr>
            <a:endParaRPr lang="en-US" altLang="zh-CN" sz="2000" dirty="0">
              <a:solidFill>
                <a:srgbClr val="000000"/>
              </a:solidFill>
            </a:endParaRPr>
          </a:p>
          <a:p>
            <a:pPr lvl="6" eaLnBrk="1" hangingPunct="1">
              <a:lnSpc>
                <a:spcPct val="130000"/>
              </a:lnSpc>
              <a:spcBef>
                <a:spcPts val="0"/>
              </a:spcBef>
            </a:pPr>
            <a:r>
              <a:rPr lang="zh-CN" altLang="en-US" sz="2000" dirty="0">
                <a:solidFill>
                  <a:srgbClr val="000000"/>
                </a:solidFill>
                <a:latin typeface="+mn-ea"/>
                <a:ea typeface="+mn-ea"/>
              </a:rPr>
              <a:t>选择通道：</a:t>
            </a:r>
            <a:endParaRPr lang="en-US" altLang="zh-CN" sz="2000" dirty="0">
              <a:solidFill>
                <a:srgbClr val="000000"/>
              </a:solidFill>
              <a:latin typeface="+mn-ea"/>
              <a:ea typeface="+mn-ea"/>
            </a:endParaRPr>
          </a:p>
          <a:p>
            <a:pPr lvl="2" eaLnBrk="1" latinLnBrk="0" hangingPunct="1">
              <a:lnSpc>
                <a:spcPct val="130000"/>
              </a:lnSpc>
              <a:spcBef>
                <a:spcPts val="0"/>
              </a:spcBef>
            </a:pPr>
            <a:endParaRPr lang="en-US" altLang="zh-CN" sz="2000" dirty="0">
              <a:solidFill>
                <a:srgbClr val="000000"/>
              </a:solidFill>
            </a:endParaRPr>
          </a:p>
          <a:p>
            <a:pPr lvl="2" eaLnBrk="1" latinLnBrk="0" hangingPunct="1">
              <a:lnSpc>
                <a:spcPct val="130000"/>
              </a:lnSpc>
              <a:spcBef>
                <a:spcPts val="0"/>
              </a:spcBef>
            </a:pPr>
            <a:endParaRPr lang="en-US" altLang="zh-CN" sz="2000" dirty="0">
              <a:solidFill>
                <a:srgbClr val="000000"/>
              </a:solidFill>
            </a:endParaRPr>
          </a:p>
          <a:p>
            <a:pPr lvl="6" eaLnBrk="1" hangingPunct="1">
              <a:lnSpc>
                <a:spcPct val="130000"/>
              </a:lnSpc>
              <a:spcBef>
                <a:spcPts val="0"/>
              </a:spcBef>
            </a:pPr>
            <a:r>
              <a:rPr lang="zh-CN" altLang="en-US" sz="2000" dirty="0">
                <a:solidFill>
                  <a:srgbClr val="000000"/>
                </a:solidFill>
                <a:ea typeface="微软雅黑" panose="020B0503020204020204" pitchFamily="34" charset="-122"/>
              </a:rPr>
              <a:t>数组通道：</a:t>
            </a:r>
            <a:endParaRPr lang="en-US" altLang="zh-CN" sz="2000" dirty="0">
              <a:solidFill>
                <a:srgbClr val="000000"/>
              </a:solidFill>
              <a:ea typeface="微软雅黑" panose="020B0503020204020204" pitchFamily="34" charset="-122"/>
            </a:endParaRPr>
          </a:p>
        </p:txBody>
      </p:sp>
      <p:pic>
        <p:nvPicPr>
          <p:cNvPr id="2" name="图片 1"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aphicFrame>
        <p:nvGraphicFramePr>
          <p:cNvPr id="4" name="对象 3"/>
          <p:cNvGraphicFramePr>
            <a:graphicFrameLocks noChangeAspect="1"/>
          </p:cNvGraphicFramePr>
          <p:nvPr/>
        </p:nvGraphicFramePr>
        <p:xfrm>
          <a:off x="5489585" y="2192464"/>
          <a:ext cx="2113648" cy="933937"/>
        </p:xfrm>
        <a:graphic>
          <a:graphicData uri="http://schemas.openxmlformats.org/presentationml/2006/ole">
            <mc:AlternateContent xmlns:mc="http://schemas.openxmlformats.org/markup-compatibility/2006">
              <mc:Choice xmlns:v="urn:schemas-microsoft-com:vml" Requires="v">
                <p:oleObj spid="_x0000_s3" name="Equation" r:id="rId6" imgW="2124075" imgH="943610" progId="Equation.DSMT4">
                  <p:embed/>
                </p:oleObj>
              </mc:Choice>
              <mc:Fallback>
                <p:oleObj name="Equation" r:id="rId6" imgW="2124075" imgH="943610" progId="Equation.DSMT4">
                  <p:embed/>
                  <p:pic>
                    <p:nvPicPr>
                      <p:cNvPr id="0" name="对象 3"/>
                      <p:cNvPicPr/>
                      <p:nvPr/>
                    </p:nvPicPr>
                    <p:blipFill>
                      <a:blip r:embed="rId7"/>
                      <a:stretch>
                        <a:fillRect/>
                      </a:stretch>
                    </p:blipFill>
                    <p:spPr>
                      <a:xfrm>
                        <a:off x="5489585" y="2192464"/>
                        <a:ext cx="2113648" cy="933937"/>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489585" y="3483122"/>
          <a:ext cx="1999375" cy="789646"/>
        </p:xfrm>
        <a:graphic>
          <a:graphicData uri="http://schemas.openxmlformats.org/presentationml/2006/ole">
            <mc:AlternateContent xmlns:mc="http://schemas.openxmlformats.org/markup-compatibility/2006">
              <mc:Choice xmlns:v="urn:schemas-microsoft-com:vml" Requires="v">
                <p:oleObj spid="_x0000_s5" name="Equation" r:id="rId8" imgW="29260800" imgH="11582400" progId="Equation.DSMT4">
                  <p:embed/>
                </p:oleObj>
              </mc:Choice>
              <mc:Fallback>
                <p:oleObj name="Equation" r:id="rId8" imgW="29260800" imgH="11582400" progId="Equation.DSMT4">
                  <p:embed/>
                  <p:pic>
                    <p:nvPicPr>
                      <p:cNvPr id="0" name="对象 5"/>
                      <p:cNvPicPr/>
                      <p:nvPr/>
                    </p:nvPicPr>
                    <p:blipFill>
                      <a:blip r:embed="rId9"/>
                      <a:stretch>
                        <a:fillRect/>
                      </a:stretch>
                    </p:blipFill>
                    <p:spPr>
                      <a:xfrm>
                        <a:off x="5489585" y="3483122"/>
                        <a:ext cx="1999375" cy="78964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5377180" y="4460240"/>
          <a:ext cx="2803525" cy="905510"/>
        </p:xfrm>
        <a:graphic>
          <a:graphicData uri="http://schemas.openxmlformats.org/presentationml/2006/ole">
            <mc:AlternateContent xmlns:mc="http://schemas.openxmlformats.org/markup-compatibility/2006">
              <mc:Choice xmlns:v="urn:schemas-microsoft-com:vml" Requires="v">
                <p:oleObj spid="_x0000_s8" name="Equation" r:id="rId10" imgW="2506980" imgH="815975" progId="Equation.DSMT4">
                  <p:embed/>
                </p:oleObj>
              </mc:Choice>
              <mc:Fallback>
                <p:oleObj name="Equation" r:id="rId10" imgW="2506980" imgH="815975" progId="Equation.DSMT4">
                  <p:embed/>
                  <p:pic>
                    <p:nvPicPr>
                      <p:cNvPr id="0" name="对象 6"/>
                      <p:cNvPicPr/>
                      <p:nvPr/>
                    </p:nvPicPr>
                    <p:blipFill>
                      <a:blip r:embed="rId11"/>
                      <a:stretch>
                        <a:fillRect/>
                      </a:stretch>
                    </p:blipFill>
                    <p:spPr>
                      <a:xfrm>
                        <a:off x="5377180" y="4460240"/>
                        <a:ext cx="2803525" cy="905510"/>
                      </a:xfrm>
                      <a:prstGeom prst="rect">
                        <a:avLst/>
                      </a:prstGeom>
                    </p:spPr>
                  </p:pic>
                </p:oleObj>
              </mc:Fallback>
            </mc:AlternateContent>
          </a:graphicData>
        </a:graphic>
      </p:graphicFrame>
    </p:spTree>
    <p:custDataLst>
      <p:tags r:id="rId1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244600" y="1584325"/>
            <a:ext cx="9121775" cy="4610735"/>
          </a:xfrm>
          <a:prstGeom prst="rect">
            <a:avLst/>
          </a:prstGeom>
          <a:noFill/>
        </p:spPr>
        <p:txBody>
          <a:bodyPr wrap="square" rtlCol="0">
            <a:noAutofit/>
          </a:bodyPr>
          <a:lstStyle/>
          <a:p>
            <a:pPr marL="342900" indent="-342900" eaLnBrk="1" latinLnBrk="0" hangingPunct="1">
              <a:lnSpc>
                <a:spcPct val="130000"/>
              </a:lnSpc>
              <a:spcBef>
                <a:spcPts val="200"/>
              </a:spcBef>
              <a:spcAft>
                <a:spcPts val="200"/>
              </a:spcAft>
              <a:buClr>
                <a:srgbClr val="01041D"/>
              </a:buClr>
              <a:buSzPct val="70000"/>
              <a:buFont typeface="Wingdings" panose="05000000000000000000" charset="0"/>
              <a:buChar char="u"/>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专用总线</a:t>
            </a: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4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只连接一对物理部件的总线</a:t>
            </a:r>
            <a:endParaRPr lang="zh-CN" altLang="en-US" sz="24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优点</a:t>
            </a:r>
            <a:endParaRPr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多个部件可以同时收</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发信息</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不争用总线，系统流量高</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通信时不用指明源和目的，控制简单</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l"/>
            </a:pPr>
            <a:r>
              <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线数多，成本高，</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台，需要</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N(N-1)/2</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根总线</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不利于模块化，总线利用率低</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2" indent="0">
              <a:spcBef>
                <a:spcPts val="200"/>
              </a:spcBef>
              <a:spcAft>
                <a:spcPts val="200"/>
              </a:spcAft>
              <a:buSzPct val="70000"/>
              <a:buFont typeface="Wingdings" panose="05000000000000000000" pitchFamily="2" charset="2"/>
              <a:buNone/>
            </a:pPr>
            <a:endParaRPr lang="zh-CN" altLang="en-US" sz="2400" dirty="0">
              <a:solidFill>
                <a:schemeClr val="accent1"/>
              </a:solidFill>
              <a:latin typeface="Times New Roman" panose="02020603050405020304" pitchFamily="18" charset="0"/>
            </a:endParaRPr>
          </a:p>
        </p:txBody>
      </p:sp>
      <p:sp>
        <p:nvSpPr>
          <p:cNvPr id="3" name="矩形 2"/>
          <p:cNvSpPr/>
          <p:nvPr/>
        </p:nvSpPr>
        <p:spPr>
          <a:xfrm>
            <a:off x="719186" y="1007831"/>
            <a:ext cx="3651962" cy="523220"/>
          </a:xfrm>
          <a:prstGeom prst="rect">
            <a:avLst/>
          </a:prstGeom>
        </p:spPr>
        <p:txBody>
          <a:bodyPr wrap="none">
            <a:spAutoFit/>
          </a:bodyPr>
          <a:lstStyle/>
          <a:p>
            <a:pPr lvl="0">
              <a:spcBef>
                <a:spcPct val="20000"/>
              </a:spcBef>
              <a:buClr>
                <a:srgbClr val="FFCC00"/>
              </a:buClr>
            </a:pPr>
            <a:r>
              <a:rPr lang="zh-CN" altLang="en-US" sz="2800" b="1" dirty="0">
                <a:solidFill>
                  <a:schemeClr val="accent1"/>
                </a:solidFill>
                <a:latin typeface="楷体_GB2312"/>
              </a:rPr>
              <a:t>总线按用法分为（</a:t>
            </a:r>
            <a:r>
              <a:rPr lang="en-US" altLang="zh-CN" sz="2800" b="1" dirty="0">
                <a:solidFill>
                  <a:schemeClr val="accent1"/>
                </a:solidFill>
                <a:latin typeface="Times New Roman" panose="02020603050405020304" pitchFamily="18" charset="0"/>
                <a:cs typeface="Times New Roman" panose="02020603050405020304" pitchFamily="18" charset="0"/>
              </a:rPr>
              <a:t>1</a:t>
            </a:r>
            <a:r>
              <a:rPr lang="zh-CN" altLang="en-US" sz="2800" b="1" dirty="0">
                <a:solidFill>
                  <a:schemeClr val="accent1"/>
                </a:solidFill>
                <a:latin typeface="楷体_GB2312"/>
              </a:rPr>
              <a:t>）</a:t>
            </a:r>
            <a:endParaRPr lang="zh-CN" altLang="en-US" sz="2800" b="1" dirty="0">
              <a:solidFill>
                <a:schemeClr val="accent1"/>
              </a:solidFill>
              <a:latin typeface="楷体_GB2312"/>
            </a:endParaRPr>
          </a:p>
        </p:txBody>
      </p:sp>
      <p:pic>
        <p:nvPicPr>
          <p:cNvPr id="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6681" y="2154621"/>
            <a:ext cx="2949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TextBox 54"/>
          <p:cNvSpPr txBox="1"/>
          <p:nvPr>
            <p:custDataLst>
              <p:tags r:id="rId3"/>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通道的流量分析</a:t>
            </a:r>
            <a:endParaRPr lang="en-US" altLang="zh-CN" sz="3400" dirty="0">
              <a:solidFill>
                <a:schemeClr val="dk1">
                  <a:lumMod val="75000"/>
                </a:schemeClr>
              </a:solidFill>
              <a:latin typeface="Arial" panose="020B0604020202020204" pitchFamily="34" charset="0"/>
              <a:sym typeface="+mn-ea"/>
            </a:endParaRPr>
          </a:p>
        </p:txBody>
      </p:sp>
      <p:sp>
        <p:nvSpPr>
          <p:cNvPr id="73733" name="Rectangle 3"/>
          <p:cNvSpPr>
            <a:spLocks noGrp="1"/>
          </p:cNvSpPr>
          <p:nvPr>
            <p:ph idx="1" hasCustomPrompt="1"/>
            <p:custDataLst>
              <p:tags r:id="rId3"/>
            </p:custDataLst>
          </p:nvPr>
        </p:nvSpPr>
        <p:spPr>
          <a:xfrm>
            <a:off x="359410" y="1080135"/>
            <a:ext cx="10513060" cy="5158740"/>
          </a:xfrm>
        </p:spPr>
        <p:txBody>
          <a:bodyPr vert="horz" wrap="square" lIns="91440" tIns="45720" rIns="91440" bIns="45720" anchor="t" anchorCtr="0"/>
          <a:lstStyle/>
          <a:p>
            <a:pPr lvl="1" eaLnBrk="1" latinLnBrk="0" hangingPunct="1">
              <a:lnSpc>
                <a:spcPct val="130000"/>
              </a:lnSpc>
              <a:spcBef>
                <a:spcPts val="0"/>
              </a:spcBef>
            </a:pPr>
            <a:r>
              <a:rPr lang="zh-CN" altLang="en-US" sz="2400" b="1" kern="1200" dirty="0">
                <a:solidFill>
                  <a:srgbClr val="000000"/>
                </a:solidFill>
              </a:rPr>
              <a:t>在巨型和大型计算机系统中，</a:t>
            </a:r>
            <a:r>
              <a:rPr lang="zh-CN" altLang="en-US" sz="2400" b="1" u="sng" kern="1200" dirty="0">
                <a:solidFill>
                  <a:srgbClr val="1616CD"/>
                </a:solidFill>
              </a:rPr>
              <a:t>采用通道处理机仍然存在高性能处理机利用率不高的问题</a:t>
            </a:r>
            <a:r>
              <a:rPr lang="zh-CN" altLang="en-US" sz="2400" b="1" kern="1200" dirty="0">
                <a:solidFill>
                  <a:srgbClr val="000000"/>
                </a:solidFill>
              </a:rPr>
              <a:t>：</a:t>
            </a:r>
            <a:endParaRPr lang="zh-CN" altLang="en-US" sz="2400" b="1" kern="1200" dirty="0">
              <a:solidFill>
                <a:srgbClr val="000000"/>
              </a:solidFill>
            </a:endParaRPr>
          </a:p>
          <a:p>
            <a:pPr lvl="2" algn="l" eaLnBrk="1" latinLnBrk="0" hangingPunct="1">
              <a:lnSpc>
                <a:spcPct val="130000"/>
              </a:lnSpc>
              <a:spcBef>
                <a:spcPts val="0"/>
              </a:spcBef>
              <a:buClrTx/>
              <a:buSzTx/>
              <a:buFontTx/>
            </a:pPr>
            <a:r>
              <a:rPr lang="zh-CN" altLang="en-US" sz="2000" dirty="0">
                <a:solidFill>
                  <a:srgbClr val="000000"/>
                </a:solidFill>
                <a:cs typeface="+mn-ea"/>
              </a:rPr>
              <a:t>每调用一次输入输出操作的</a:t>
            </a:r>
            <a:r>
              <a:rPr lang="zh-CN" altLang="en-US" sz="2000" u="sng" dirty="0">
                <a:solidFill>
                  <a:srgbClr val="1616CD"/>
                </a:solidFill>
                <a:cs typeface="+mn-ea"/>
              </a:rPr>
              <a:t>前处理和后处理仍然要CPU来完成</a:t>
            </a:r>
            <a:r>
              <a:rPr lang="zh-CN" altLang="en-US" sz="2000" dirty="0">
                <a:solidFill>
                  <a:srgbClr val="000000"/>
                </a:solidFill>
                <a:cs typeface="+mn-ea"/>
              </a:rPr>
              <a:t>，需要两次中断方式中断CPU的现行程序。</a:t>
            </a:r>
            <a:endParaRPr lang="zh-CN" altLang="en-US" sz="2000" dirty="0">
              <a:solidFill>
                <a:srgbClr val="000000"/>
              </a:solidFill>
              <a:cs typeface="+mn-ea"/>
            </a:endParaRPr>
          </a:p>
          <a:p>
            <a:pPr lvl="2" algn="l" eaLnBrk="1" latinLnBrk="0" hangingPunct="1">
              <a:lnSpc>
                <a:spcPct val="130000"/>
              </a:lnSpc>
              <a:spcBef>
                <a:spcPts val="0"/>
              </a:spcBef>
              <a:buClrTx/>
              <a:buSzTx/>
              <a:buFontTx/>
            </a:pPr>
            <a:r>
              <a:rPr lang="zh-CN" altLang="en-US" sz="2000" dirty="0">
                <a:solidFill>
                  <a:srgbClr val="000000"/>
                </a:solidFill>
                <a:cs typeface="+mn-ea"/>
              </a:rPr>
              <a:t>当外围设备或通道处理机</a:t>
            </a:r>
            <a:r>
              <a:rPr lang="zh-CN" altLang="en-US" sz="2000" u="sng" dirty="0">
                <a:solidFill>
                  <a:srgbClr val="1616CD"/>
                </a:solidFill>
                <a:cs typeface="+mn-ea"/>
              </a:rPr>
              <a:t>出现异常情况时</a:t>
            </a:r>
            <a:r>
              <a:rPr lang="zh-CN" altLang="en-US" sz="2000" dirty="0">
                <a:solidFill>
                  <a:srgbClr val="000000"/>
                </a:solidFill>
                <a:cs typeface="+mn-ea"/>
              </a:rPr>
              <a:t>，通道处理机本身不能处理，要通过中断方式请求CPU来处理。</a:t>
            </a:r>
            <a:endParaRPr lang="zh-CN" altLang="en-US" sz="2000" dirty="0">
              <a:solidFill>
                <a:srgbClr val="000000"/>
              </a:solidFill>
              <a:cs typeface="+mn-ea"/>
            </a:endParaRPr>
          </a:p>
          <a:p>
            <a:pPr lvl="2" algn="l" eaLnBrk="1" latinLnBrk="0" hangingPunct="1">
              <a:lnSpc>
                <a:spcPct val="130000"/>
              </a:lnSpc>
              <a:spcBef>
                <a:spcPts val="0"/>
              </a:spcBef>
              <a:buClrTx/>
              <a:buSzTx/>
              <a:buFontTx/>
            </a:pPr>
            <a:r>
              <a:rPr lang="zh-CN" altLang="en-US" sz="2000" dirty="0">
                <a:solidFill>
                  <a:srgbClr val="000000"/>
                </a:solidFill>
                <a:cs typeface="+mn-ea"/>
              </a:rPr>
              <a:t>对所有传送</a:t>
            </a:r>
            <a:r>
              <a:rPr lang="zh-CN" altLang="en-US" sz="2000" u="sng" dirty="0">
                <a:solidFill>
                  <a:srgbClr val="1616CD"/>
                </a:solidFill>
                <a:cs typeface="+mn-ea"/>
              </a:rPr>
              <a:t>数据的格式转换、码制转换、数据块整体的正确性检验</a:t>
            </a:r>
            <a:r>
              <a:rPr lang="zh-CN" altLang="en-US" sz="2000" dirty="0">
                <a:solidFill>
                  <a:srgbClr val="000000"/>
                </a:solidFill>
                <a:cs typeface="+mn-ea"/>
              </a:rPr>
              <a:t>等工作仍然要CPU来完成。</a:t>
            </a:r>
            <a:endParaRPr lang="zh-CN" altLang="en-US" sz="2000" dirty="0">
              <a:solidFill>
                <a:srgbClr val="000000"/>
              </a:solidFill>
              <a:cs typeface="+mn-ea"/>
            </a:endParaRPr>
          </a:p>
          <a:p>
            <a:pPr lvl="2" algn="l" eaLnBrk="1" latinLnBrk="0" hangingPunct="1">
              <a:lnSpc>
                <a:spcPct val="130000"/>
              </a:lnSpc>
              <a:spcBef>
                <a:spcPts val="0"/>
              </a:spcBef>
              <a:buClrTx/>
              <a:buSzTx/>
              <a:buFontTx/>
            </a:pPr>
            <a:r>
              <a:rPr lang="zh-CN" altLang="en-US" sz="2000" b="1" u="sng" dirty="0">
                <a:solidFill>
                  <a:srgbClr val="1616CD"/>
                </a:solidFill>
                <a:cs typeface="+mn-ea"/>
              </a:rPr>
              <a:t>文件的管理、设备的管理等</a:t>
            </a:r>
            <a:r>
              <a:rPr lang="zh-CN" altLang="en-US" sz="2000" dirty="0">
                <a:solidFill>
                  <a:srgbClr val="000000"/>
                </a:solidFill>
                <a:cs typeface="+mn-ea"/>
              </a:rPr>
              <a:t>操作系统的工作，通道处理机本身无能为力，需要CPU来实现。</a:t>
            </a:r>
            <a:endParaRPr lang="zh-CN" altLang="en-US" sz="2000" dirty="0">
              <a:solidFill>
                <a:srgbClr val="000000"/>
              </a:solidFill>
              <a:cs typeface="+mn-ea"/>
            </a:endParaRPr>
          </a:p>
          <a:p>
            <a:pPr lvl="1" algn="l" eaLnBrk="1" latinLnBrk="0" hangingPunct="1">
              <a:lnSpc>
                <a:spcPct val="130000"/>
              </a:lnSpc>
              <a:spcBef>
                <a:spcPts val="0"/>
              </a:spcBef>
              <a:buClrTx/>
              <a:buSzTx/>
              <a:buFontTx/>
            </a:pPr>
            <a:r>
              <a:rPr lang="zh-CN" altLang="en-US" sz="2400" b="1" kern="1200" dirty="0">
                <a:solidFill>
                  <a:srgbClr val="000000"/>
                </a:solidFill>
                <a:cs typeface="+mn-ea"/>
              </a:rPr>
              <a:t>为了解决以上问题，</a:t>
            </a:r>
            <a:r>
              <a:rPr lang="zh-CN" altLang="en-US" sz="2400" b="1" u="sng" kern="1200" dirty="0">
                <a:solidFill>
                  <a:srgbClr val="FF0000"/>
                </a:solidFill>
                <a:cs typeface="+mn-ea"/>
              </a:rPr>
              <a:t>通道处理机就需要像一般的处理机一样具有算术运算和程序控制等功能。</a:t>
            </a:r>
            <a:endParaRPr lang="zh-CN" altLang="en-US" sz="2400" b="1" u="sng" kern="1200" dirty="0">
              <a:solidFill>
                <a:srgbClr val="FF0000"/>
              </a:solidFill>
              <a:cs typeface="+mn-ea"/>
            </a:endParaRPr>
          </a:p>
          <a:p>
            <a:pPr lvl="2" eaLnBrk="1" latinLnBrk="0" hangingPunct="1">
              <a:lnSpc>
                <a:spcPct val="130000"/>
              </a:lnSpc>
              <a:spcBef>
                <a:spcPts val="0"/>
              </a:spcBef>
            </a:pPr>
            <a:endParaRPr lang="zh-CN" altLang="en-US" sz="2000" dirty="0">
              <a:solidFill>
                <a:srgbClr val="000000"/>
              </a:solidFill>
            </a:endParaRPr>
          </a:p>
          <a:p>
            <a:pPr lvl="2" eaLnBrk="1" latinLnBrk="0" hangingPunct="1">
              <a:lnSpc>
                <a:spcPct val="130000"/>
              </a:lnSpc>
              <a:spcBef>
                <a:spcPts val="0"/>
              </a:spcBef>
            </a:pPr>
            <a:endParaRPr lang="zh-CN" altLang="en-US" sz="2000" dirty="0">
              <a:solidFill>
                <a:srgbClr val="000000"/>
              </a:solidFill>
            </a:endParaRPr>
          </a:p>
        </p:txBody>
      </p:sp>
      <p:pic>
        <p:nvPicPr>
          <p:cNvPr id="2" name="图片 1"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087959"/>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7"/>
            <a:ext cx="10562590" cy="1113958"/>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990656"/>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3.1  </a:t>
            </a:r>
            <a:r>
              <a:rPr lang="zh-CN" altLang="en-US" b="1" dirty="0">
                <a:solidFill>
                  <a:schemeClr val="accent2"/>
                </a:solidFill>
                <a:latin typeface="微软雅黑" panose="020B0503020204020204" pitchFamily="34" charset="-122"/>
                <a:ea typeface="微软雅黑" panose="020B0503020204020204" pitchFamily="34" charset="-122"/>
                <a:sym typeface="+mn-ea"/>
              </a:rPr>
              <a:t>存储系统的基本要求和并行主存系统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3.1.1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存储系统的基本要求</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并行主存系统</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087959"/>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3.2  </a:t>
            </a:r>
            <a:r>
              <a:rPr lang="zh-CN" altLang="en-US" b="1" dirty="0">
                <a:solidFill>
                  <a:srgbClr val="FFFFFF"/>
                </a:solidFill>
                <a:latin typeface="微软雅黑" panose="020B0503020204020204" pitchFamily="34" charset="-122"/>
                <a:ea typeface="微软雅黑" panose="020B0503020204020204" pitchFamily="34" charset="-122"/>
                <a:sym typeface="+mn-ea"/>
              </a:rPr>
              <a:t>中断系统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3.2.1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中断的分类和分级</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3.2.2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中断的响应次序与处理次序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3.2.3 </a:t>
            </a:r>
            <a:r>
              <a:rPr lang="zh-CN" altLang="en-US" sz="1600" b="1" dirty="0">
                <a:solidFill>
                  <a:srgbClr val="FFFFFF"/>
                </a:solidFill>
                <a:latin typeface="微软雅黑" panose="020B0503020204020204" pitchFamily="34" charset="-122"/>
                <a:ea typeface="微软雅黑" panose="020B0503020204020204" pitchFamily="34" charset="-122"/>
              </a:rPr>
              <a:t>中断系统的软、硬件功能分配</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384103"/>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384103"/>
            <a:ext cx="5765800" cy="1581587"/>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3.3 </a:t>
            </a:r>
            <a:r>
              <a:rPr lang="zh-CN" altLang="en-US" b="1" dirty="0">
                <a:solidFill>
                  <a:schemeClr val="accent2"/>
                </a:solidFill>
                <a:latin typeface="微软雅黑" panose="020B0503020204020204" pitchFamily="34" charset="-122"/>
                <a:ea typeface="微软雅黑" panose="020B0503020204020204" pitchFamily="34" charset="-122"/>
                <a:sym typeface="+mn-ea"/>
              </a:rPr>
              <a:t>总线系统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3.3.1</a:t>
            </a:r>
            <a:r>
              <a:rPr lang="zh-CN" altLang="en-US" sz="1600" b="1" dirty="0">
                <a:solidFill>
                  <a:schemeClr val="accent2"/>
                </a:solidFill>
                <a:latin typeface="微软雅黑" panose="020B0503020204020204" pitchFamily="34" charset="-122"/>
                <a:ea typeface="微软雅黑" panose="020B0503020204020204" pitchFamily="34" charset="-122"/>
                <a:sym typeface="+mn-ea"/>
              </a:rPr>
              <a:t> 总线的分类</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总线的控制方式</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3.3.3 </a:t>
            </a:r>
            <a:r>
              <a:rPr lang="zh-CN" altLang="en-US" sz="1600" b="1" dirty="0">
                <a:solidFill>
                  <a:schemeClr val="accent2"/>
                </a:solidFill>
                <a:latin typeface="微软雅黑" panose="020B0503020204020204" pitchFamily="34" charset="-122"/>
                <a:ea typeface="微软雅黑" panose="020B0503020204020204" pitchFamily="34" charset="-122"/>
              </a:rPr>
              <a:t>总线的通信技术</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3.3.4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数据宽度与总线线数</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8" name="矩形 7"/>
          <p:cNvSpPr/>
          <p:nvPr>
            <p:custDataLst>
              <p:tags r:id="rId8"/>
            </p:custDataLst>
          </p:nvPr>
        </p:nvSpPr>
        <p:spPr>
          <a:xfrm flipH="1">
            <a:off x="477044" y="5032631"/>
            <a:ext cx="10562590" cy="1286121"/>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文本框 8"/>
          <p:cNvSpPr txBox="1"/>
          <p:nvPr/>
        </p:nvSpPr>
        <p:spPr>
          <a:xfrm>
            <a:off x="980599" y="5032631"/>
            <a:ext cx="5765800" cy="1286121"/>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3.4 </a:t>
            </a:r>
            <a:r>
              <a:rPr lang="zh-CN" altLang="en-US" b="1" dirty="0">
                <a:solidFill>
                  <a:schemeClr val="accent2"/>
                </a:solidFill>
                <a:latin typeface="微软雅黑" panose="020B0503020204020204" pitchFamily="34" charset="-122"/>
                <a:ea typeface="微软雅黑" panose="020B0503020204020204" pitchFamily="34" charset="-122"/>
                <a:sym typeface="+mn-ea"/>
              </a:rPr>
              <a:t>输入</a:t>
            </a:r>
            <a:r>
              <a:rPr lang="en-US" altLang="zh-CN" b="1" dirty="0">
                <a:solidFill>
                  <a:schemeClr val="accent2"/>
                </a:solidFill>
                <a:latin typeface="微软雅黑" panose="020B0503020204020204" pitchFamily="34" charset="-122"/>
                <a:ea typeface="微软雅黑" panose="020B0503020204020204" pitchFamily="34" charset="-122"/>
                <a:sym typeface="+mn-ea"/>
              </a:rPr>
              <a:t>/</a:t>
            </a:r>
            <a:r>
              <a:rPr lang="zh-CN" altLang="en-US" b="1" dirty="0">
                <a:solidFill>
                  <a:schemeClr val="accent2"/>
                </a:solidFill>
                <a:latin typeface="微软雅黑" panose="020B0503020204020204" pitchFamily="34" charset="-122"/>
                <a:ea typeface="微软雅黑" panose="020B0503020204020204" pitchFamily="34" charset="-122"/>
                <a:sym typeface="+mn-ea"/>
              </a:rPr>
              <a:t>输出系统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3.4.1 </a:t>
            </a:r>
            <a:r>
              <a:rPr lang="zh-CN" altLang="en-US" sz="1600" b="1" dirty="0">
                <a:solidFill>
                  <a:srgbClr val="FFFFFF"/>
                </a:solidFill>
                <a:latin typeface="微软雅黑" panose="020B0503020204020204" pitchFamily="34" charset="-122"/>
                <a:ea typeface="微软雅黑" panose="020B0503020204020204" pitchFamily="34" charset="-122"/>
                <a:sym typeface="+mn-ea"/>
              </a:rPr>
              <a:t>输入</a:t>
            </a:r>
            <a:r>
              <a:rPr lang="en-US" altLang="zh-CN" sz="1600" b="1" dirty="0">
                <a:solidFill>
                  <a:srgbClr val="FFFFFF"/>
                </a:solidFill>
                <a:latin typeface="微软雅黑" panose="020B0503020204020204" pitchFamily="34" charset="-122"/>
                <a:ea typeface="微软雅黑" panose="020B0503020204020204" pitchFamily="34" charset="-122"/>
                <a:sym typeface="+mn-ea"/>
              </a:rPr>
              <a:t>/</a:t>
            </a:r>
            <a:r>
              <a:rPr lang="zh-CN" altLang="en-US" sz="1600" b="1" dirty="0">
                <a:solidFill>
                  <a:srgbClr val="FFFFFF"/>
                </a:solidFill>
                <a:latin typeface="微软雅黑" panose="020B0503020204020204" pitchFamily="34" charset="-122"/>
                <a:ea typeface="微软雅黑" panose="020B0503020204020204" pitchFamily="34" charset="-122"/>
                <a:sym typeface="+mn-ea"/>
              </a:rPr>
              <a:t>输出系统概述</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3.4.2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通道处理机的工作原理和流量设计</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00"/>
                </a:solidFill>
                <a:latin typeface="微软雅黑" panose="020B0503020204020204" pitchFamily="34" charset="-122"/>
                <a:ea typeface="微软雅黑" panose="020B0503020204020204" pitchFamily="34" charset="-122"/>
              </a:rPr>
              <a:t>3.4.3 </a:t>
            </a:r>
            <a:r>
              <a:rPr lang="zh-CN" altLang="en-US" sz="1600" b="1" dirty="0">
                <a:solidFill>
                  <a:srgbClr val="FFFF00"/>
                </a:solidFill>
                <a:latin typeface="微软雅黑" panose="020B0503020204020204" pitchFamily="34" charset="-122"/>
                <a:ea typeface="微软雅黑" panose="020B0503020204020204" pitchFamily="34" charset="-122"/>
              </a:rPr>
              <a:t>外围处理机</a:t>
            </a:r>
            <a:endParaRPr lang="zh-CN" altLang="en-US" sz="1600" b="1" dirty="0">
              <a:solidFill>
                <a:srgbClr val="FFFF00"/>
              </a:solidFill>
              <a:latin typeface="微软雅黑" panose="020B0503020204020204" pitchFamily="34" charset="-122"/>
              <a:ea typeface="微软雅黑" panose="020B0503020204020204" pitchFamily="34" charset="-122"/>
              <a:sym typeface="+mn-ea"/>
            </a:endParaRPr>
          </a:p>
        </p:txBody>
      </p:sp>
    </p:spTree>
    <p:custDataLst>
      <p:tags r:id="rId9"/>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3.4.3 </a:t>
            </a:r>
            <a:r>
              <a:rPr lang="zh-CN" altLang="en-US" sz="3400" dirty="0">
                <a:solidFill>
                  <a:schemeClr val="dk1">
                    <a:lumMod val="75000"/>
                  </a:schemeClr>
                </a:solidFill>
                <a:latin typeface="Arial" panose="020B0604020202020204" pitchFamily="34" charset="0"/>
                <a:sym typeface="+mn-ea"/>
              </a:rPr>
              <a:t>外围处理机</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4" name="Rectangle 3"/>
          <p:cNvSpPr txBox="1"/>
          <p:nvPr>
            <p:custDataLst>
              <p:tags r:id="rId5"/>
            </p:custDataLst>
          </p:nvPr>
        </p:nvSpPr>
        <p:spPr bwMode="auto">
          <a:xfrm>
            <a:off x="933449" y="1151890"/>
            <a:ext cx="10178415" cy="4857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lstStyle>
            <a:lvl1pPr marL="323850" indent="-323850" algn="l" rtl="0" fontAlgn="base">
              <a:spcBef>
                <a:spcPct val="20000"/>
              </a:spcBef>
              <a:spcAft>
                <a:spcPct val="0"/>
              </a:spcAft>
              <a:buChar char="•"/>
              <a:defRPr sz="1890">
                <a:solidFill>
                  <a:schemeClr val="accent1"/>
                </a:solidFill>
                <a:latin typeface="微软雅黑" panose="020B0503020204020204" pitchFamily="34" charset="-122"/>
                <a:ea typeface="+mn-ea"/>
                <a:cs typeface="微软雅黑" panose="020B0503020204020204" pitchFamily="34" charset="-122"/>
              </a:defRPr>
            </a:lvl1pPr>
            <a:lvl2pPr marL="701675" indent="-269875" algn="l" rtl="0" eaLnBrk="0" fontAlgn="base" hangingPunct="0">
              <a:spcBef>
                <a:spcPct val="20000"/>
              </a:spcBef>
              <a:spcAft>
                <a:spcPct val="0"/>
              </a:spcAft>
              <a:buChar char="–"/>
              <a:defRPr sz="1890">
                <a:solidFill>
                  <a:schemeClr val="accent1"/>
                </a:solidFill>
                <a:latin typeface="微软雅黑" panose="020B0503020204020204" pitchFamily="34" charset="-122"/>
                <a:ea typeface="微软雅黑" panose="020B0503020204020204" pitchFamily="34" charset="-122"/>
              </a:defRPr>
            </a:lvl2pPr>
            <a:lvl3pPr marL="1079500" indent="-215900" algn="l" rtl="0" eaLnBrk="0" fontAlgn="base" hangingPunct="0">
              <a:spcBef>
                <a:spcPct val="20000"/>
              </a:spcBef>
              <a:spcAft>
                <a:spcPct val="0"/>
              </a:spcAft>
              <a:buChar char="•"/>
              <a:defRPr sz="2265">
                <a:solidFill>
                  <a:schemeClr val="accent1"/>
                </a:solidFill>
                <a:latin typeface="+mn-lt"/>
                <a:ea typeface="微软雅黑" panose="020B0503020204020204" pitchFamily="34" charset="-122"/>
              </a:defRPr>
            </a:lvl3pPr>
            <a:lvl4pPr marL="1511300"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4pPr>
            <a:lvl5pPr marL="1943735" indent="-215900" algn="l" rtl="0" eaLnBrk="0" fontAlgn="base" hangingPunct="0">
              <a:spcBef>
                <a:spcPct val="20000"/>
              </a:spcBef>
              <a:spcAft>
                <a:spcPct val="0"/>
              </a:spcAft>
              <a:buChar char="»"/>
              <a:defRPr sz="1890">
                <a:solidFill>
                  <a:schemeClr val="accent1"/>
                </a:solidFill>
                <a:latin typeface="+mn-lt"/>
                <a:ea typeface="微软雅黑" panose="020B0503020204020204" pitchFamily="34"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a:lnSpc>
                <a:spcPct val="130000"/>
              </a:lnSpc>
              <a:spcBef>
                <a:spcPts val="0"/>
              </a:spcBef>
              <a:buClr>
                <a:schemeClr val="tx1"/>
              </a:buClr>
              <a:buFont typeface="Arial" panose="020B0604020202020204" pitchFamily="34" charset="0"/>
              <a:buChar char="•"/>
            </a:pPr>
            <a:r>
              <a:rPr lang="zh-CN" altLang="en-US" sz="2400" b="1" kern="1200" dirty="0">
                <a:solidFill>
                  <a:srgbClr val="000000"/>
                </a:solidFill>
                <a:ea typeface="微软雅黑" panose="020B0503020204020204" pitchFamily="34" charset="-122"/>
              </a:rPr>
              <a:t>输入输出处理机的作用</a:t>
            </a:r>
            <a:endParaRPr lang="zh-CN" altLang="en-US" sz="2400" b="1" kern="1200" dirty="0">
              <a:solidFill>
                <a:srgbClr val="000000"/>
              </a:solidFill>
              <a:ea typeface="微软雅黑" panose="020B0503020204020204" pitchFamily="34" charset="-122"/>
            </a:endParaRPr>
          </a:p>
          <a:p>
            <a:pPr marL="457200" lvl="1" indent="0" eaLnBrk="1" hangingPunct="1">
              <a:lnSpc>
                <a:spcPct val="130000"/>
              </a:lnSpc>
              <a:spcBef>
                <a:spcPts val="0"/>
              </a:spcBef>
              <a:buClr>
                <a:schemeClr val="tx2"/>
              </a:buClr>
              <a:buSzPct val="60000"/>
              <a:buFont typeface="Wingdings" panose="05000000000000000000" pitchFamily="2" charset="2"/>
              <a:buNone/>
            </a:pPr>
            <a:r>
              <a:rPr lang="zh-CN" altLang="en-US" sz="2000" kern="1200" dirty="0">
                <a:solidFill>
                  <a:srgbClr val="000000"/>
                </a:solidFill>
                <a:cs typeface="微软雅黑" panose="020B0503020204020204" pitchFamily="34" charset="-122"/>
                <a:sym typeface="+mn-ea"/>
              </a:rPr>
              <a:t>一台</a:t>
            </a:r>
            <a:r>
              <a:rPr lang="zh-CN" altLang="en-US" sz="2000" kern="1200" dirty="0">
                <a:solidFill>
                  <a:srgbClr val="FF0000"/>
                </a:solidFill>
                <a:cs typeface="微软雅黑" panose="020B0503020204020204" pitchFamily="34" charset="-122"/>
                <a:sym typeface="+mn-ea"/>
              </a:rPr>
              <a:t>输入输出处理机</a:t>
            </a:r>
            <a:r>
              <a:rPr lang="zh-CN" altLang="en-US" sz="2000" kern="1200" dirty="0">
                <a:solidFill>
                  <a:srgbClr val="000000"/>
                </a:solidFill>
                <a:cs typeface="微软雅黑" panose="020B0503020204020204" pitchFamily="34" charset="-122"/>
                <a:sym typeface="+mn-ea"/>
              </a:rPr>
              <a:t>可以管理多台设备控制器，一台</a:t>
            </a:r>
            <a:r>
              <a:rPr lang="zh-CN" altLang="en-US" sz="2000" kern="1200" dirty="0">
                <a:solidFill>
                  <a:schemeClr val="accent1">
                    <a:lumMod val="50000"/>
                  </a:schemeClr>
                </a:solidFill>
                <a:cs typeface="微软雅黑" panose="020B0503020204020204" pitchFamily="34" charset="-122"/>
                <a:sym typeface="+mn-ea"/>
              </a:rPr>
              <a:t>设备控制器</a:t>
            </a:r>
            <a:r>
              <a:rPr lang="zh-CN" altLang="en-US" sz="2000" kern="1200" dirty="0">
                <a:solidFill>
                  <a:srgbClr val="000000"/>
                </a:solidFill>
                <a:cs typeface="微软雅黑" panose="020B0503020204020204" pitchFamily="34" charset="-122"/>
                <a:sym typeface="+mn-ea"/>
              </a:rPr>
              <a:t>可以管理多台同类型的输入输出设备。如下图：</a:t>
            </a:r>
            <a:endParaRPr lang="en-US" altLang="zh-CN" sz="2400" b="1" kern="0" dirty="0">
              <a:solidFill>
                <a:srgbClr val="FF0000"/>
              </a:solidFill>
            </a:endParaRPr>
          </a:p>
          <a:p>
            <a:pPr lvl="1" eaLnBrk="1" hangingPunct="1">
              <a:lnSpc>
                <a:spcPct val="130000"/>
              </a:lnSpc>
              <a:spcBef>
                <a:spcPts val="0"/>
              </a:spcBef>
              <a:buClr>
                <a:schemeClr val="tx2"/>
              </a:buClr>
              <a:buSzPct val="60000"/>
              <a:buFont typeface="Wingdings" panose="05000000000000000000" pitchFamily="2" charset="2"/>
              <a:buChar char="–"/>
            </a:pPr>
            <a:endParaRPr lang="zh-CN" altLang="en-US" sz="2400" b="1" kern="0" dirty="0">
              <a:solidFill>
                <a:srgbClr val="000000"/>
              </a:solidFill>
            </a:endParaRPr>
          </a:p>
        </p:txBody>
      </p:sp>
      <p:graphicFrame>
        <p:nvGraphicFramePr>
          <p:cNvPr id="6" name="Object 3"/>
          <p:cNvGraphicFramePr>
            <a:graphicFrameLocks noChangeAspect="1"/>
          </p:cNvGraphicFramePr>
          <p:nvPr/>
        </p:nvGraphicFramePr>
        <p:xfrm>
          <a:off x="2447876" y="2759796"/>
          <a:ext cx="7389544" cy="3249209"/>
        </p:xfrm>
        <a:graphic>
          <a:graphicData uri="http://schemas.openxmlformats.org/presentationml/2006/ole">
            <mc:AlternateContent xmlns:mc="http://schemas.openxmlformats.org/markup-compatibility/2006">
              <mc:Choice xmlns:v="urn:schemas-microsoft-com:vml" Requires="v">
                <p:oleObj spid="_x0000_s3" name="Visio" r:id="rId6" imgW="6920230" imgH="3206115" progId="Visio.Drawing.11">
                  <p:embed/>
                </p:oleObj>
              </mc:Choice>
              <mc:Fallback>
                <p:oleObj name="Visio" r:id="rId6" imgW="6920230" imgH="3206115"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7876" y="2759796"/>
                        <a:ext cx="7389544" cy="3249209"/>
                      </a:xfrm>
                      <a:prstGeom prst="rect">
                        <a:avLst/>
                      </a:prstGeom>
                      <a:noFill/>
                      <a:ln>
                        <a:noFill/>
                      </a:ln>
                      <a:effectLst/>
                    </p:spPr>
                  </p:pic>
                </p:oleObj>
              </mc:Fallback>
            </mc:AlternateContent>
          </a:graphicData>
        </a:graphic>
      </p:graphicFrame>
    </p:spTree>
    <p:custDataLst>
      <p:tags r:id="rId8"/>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3.4.3 </a:t>
            </a:r>
            <a:r>
              <a:rPr lang="zh-CN" altLang="en-US" sz="3400" dirty="0">
                <a:solidFill>
                  <a:schemeClr val="dk1">
                    <a:lumMod val="75000"/>
                  </a:schemeClr>
                </a:solidFill>
                <a:latin typeface="Arial" panose="020B0604020202020204" pitchFamily="34" charset="0"/>
                <a:sym typeface="+mn-ea"/>
              </a:rPr>
              <a:t>外围处理机</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3" name="Rectangle 3"/>
          <p:cNvSpPr>
            <a:spLocks noGrp="1"/>
          </p:cNvSpPr>
          <p:nvPr>
            <p:ph idx="1" hasCustomPrompt="1"/>
            <p:custDataLst>
              <p:tags r:id="rId5"/>
            </p:custDataLst>
          </p:nvPr>
        </p:nvSpPr>
        <p:spPr>
          <a:xfrm>
            <a:off x="359476" y="1080241"/>
            <a:ext cx="10369320"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ea typeface="微软雅黑" panose="020B0503020204020204" pitchFamily="34" charset="-122"/>
              </a:rPr>
              <a:t>I/O</a:t>
            </a:r>
            <a:r>
              <a:rPr lang="zh-CN" altLang="en-US" sz="2400" b="1" dirty="0">
                <a:solidFill>
                  <a:schemeClr val="accent1">
                    <a:lumMod val="50000"/>
                  </a:schemeClr>
                </a:solidFill>
                <a:ea typeface="微软雅黑" panose="020B0503020204020204" pitchFamily="34" charset="-122"/>
              </a:rPr>
              <a:t>处理机除了能够完成通道处理机的全部功能之外，还具有以下功能</a:t>
            </a:r>
            <a:r>
              <a:rPr lang="zh-CN" altLang="en-US" sz="2000" b="1" dirty="0">
                <a:solidFill>
                  <a:schemeClr val="accent1">
                    <a:lumMod val="50000"/>
                  </a:schemeClr>
                </a:solidFill>
                <a:ea typeface="微软雅黑" panose="020B0503020204020204" pitchFamily="34" charset="-122"/>
              </a:rPr>
              <a:t>：</a:t>
            </a:r>
            <a:endParaRPr lang="zh-CN" altLang="en-US" sz="2000" b="1" dirty="0">
              <a:solidFill>
                <a:schemeClr val="accent1">
                  <a:lumMod val="50000"/>
                </a:schemeClr>
              </a:solidFill>
              <a:ea typeface="微软雅黑" panose="020B0503020204020204" pitchFamily="34" charset="-122"/>
            </a:endParaRPr>
          </a:p>
          <a:p>
            <a:pPr lvl="2" eaLnBrk="1" latinLnBrk="0" hangingPunct="1">
              <a:lnSpc>
                <a:spcPct val="130000"/>
              </a:lnSpc>
              <a:spcBef>
                <a:spcPts val="0"/>
              </a:spcBef>
            </a:pPr>
            <a:r>
              <a:rPr lang="zh-CN" altLang="en-US" sz="2000" dirty="0">
                <a:solidFill>
                  <a:srgbClr val="000000"/>
                </a:solidFill>
              </a:rPr>
              <a:t>码制转换</a:t>
            </a:r>
            <a:endParaRPr lang="zh-CN" altLang="en-US" sz="2000" dirty="0">
              <a:solidFill>
                <a:srgbClr val="000000"/>
              </a:solidFill>
            </a:endParaRPr>
          </a:p>
          <a:p>
            <a:pPr lvl="2" eaLnBrk="1" latinLnBrk="0" hangingPunct="1">
              <a:lnSpc>
                <a:spcPct val="130000"/>
              </a:lnSpc>
              <a:spcBef>
                <a:spcPts val="0"/>
              </a:spcBef>
            </a:pPr>
            <a:r>
              <a:rPr lang="zh-CN" altLang="en-US" sz="2000" dirty="0">
                <a:solidFill>
                  <a:srgbClr val="000000"/>
                </a:solidFill>
              </a:rPr>
              <a:t>数据校验和校正</a:t>
            </a:r>
            <a:endParaRPr lang="zh-CN" altLang="en-US" sz="2000" dirty="0">
              <a:solidFill>
                <a:srgbClr val="000000"/>
              </a:solidFill>
            </a:endParaRPr>
          </a:p>
          <a:p>
            <a:pPr lvl="2" eaLnBrk="1" latinLnBrk="0" hangingPunct="1">
              <a:lnSpc>
                <a:spcPct val="130000"/>
              </a:lnSpc>
              <a:spcBef>
                <a:spcPts val="0"/>
              </a:spcBef>
            </a:pPr>
            <a:r>
              <a:rPr lang="zh-CN" altLang="en-US" sz="2000" dirty="0">
                <a:solidFill>
                  <a:srgbClr val="000000"/>
                </a:solidFill>
              </a:rPr>
              <a:t>故障处理</a:t>
            </a:r>
            <a:endParaRPr lang="zh-CN" altLang="en-US" sz="2000" dirty="0">
              <a:solidFill>
                <a:srgbClr val="000000"/>
              </a:solidFill>
            </a:endParaRPr>
          </a:p>
          <a:p>
            <a:pPr lvl="2" eaLnBrk="1" latinLnBrk="0" hangingPunct="1">
              <a:lnSpc>
                <a:spcPct val="130000"/>
              </a:lnSpc>
              <a:spcBef>
                <a:spcPts val="0"/>
              </a:spcBef>
            </a:pPr>
            <a:r>
              <a:rPr lang="zh-CN" altLang="en-US" sz="2000" dirty="0">
                <a:solidFill>
                  <a:srgbClr val="000000"/>
                </a:solidFill>
              </a:rPr>
              <a:t>文件管理</a:t>
            </a:r>
            <a:endParaRPr lang="zh-CN" altLang="en-US" sz="2000" dirty="0">
              <a:solidFill>
                <a:srgbClr val="000000"/>
              </a:solidFill>
            </a:endParaRPr>
          </a:p>
          <a:p>
            <a:pPr lvl="2" eaLnBrk="1" latinLnBrk="0" hangingPunct="1">
              <a:lnSpc>
                <a:spcPct val="130000"/>
              </a:lnSpc>
              <a:spcBef>
                <a:spcPts val="0"/>
              </a:spcBef>
            </a:pPr>
            <a:r>
              <a:rPr lang="zh-CN" altLang="en-US" sz="2000" dirty="0">
                <a:solidFill>
                  <a:srgbClr val="000000"/>
                </a:solidFill>
              </a:rPr>
              <a:t>诊断和显示</a:t>
            </a:r>
            <a:r>
              <a:rPr lang="en-US" altLang="zh-CN" sz="2000" dirty="0">
                <a:solidFill>
                  <a:srgbClr val="000000"/>
                </a:solidFill>
              </a:rPr>
              <a:t>I/O</a:t>
            </a:r>
            <a:r>
              <a:rPr lang="zh-CN" altLang="en-US" sz="2000" dirty="0">
                <a:solidFill>
                  <a:srgbClr val="000000"/>
                </a:solidFill>
              </a:rPr>
              <a:t>系统状态</a:t>
            </a:r>
            <a:endParaRPr lang="zh-CN" altLang="en-US" sz="2000" dirty="0">
              <a:solidFill>
                <a:srgbClr val="000000"/>
              </a:solidFill>
            </a:endParaRPr>
          </a:p>
          <a:p>
            <a:pPr lvl="2" eaLnBrk="1" latinLnBrk="0" hangingPunct="1">
              <a:lnSpc>
                <a:spcPct val="130000"/>
              </a:lnSpc>
              <a:spcBef>
                <a:spcPts val="0"/>
              </a:spcBef>
            </a:pPr>
            <a:r>
              <a:rPr lang="zh-CN" altLang="en-US" sz="2000" dirty="0">
                <a:solidFill>
                  <a:srgbClr val="000000"/>
                </a:solidFill>
              </a:rPr>
              <a:t>处理人机对话</a:t>
            </a:r>
            <a:endParaRPr lang="zh-CN" altLang="en-US" sz="2000" dirty="0">
              <a:solidFill>
                <a:srgbClr val="000000"/>
              </a:solidFill>
            </a:endParaRPr>
          </a:p>
          <a:p>
            <a:pPr lvl="2" eaLnBrk="1" latinLnBrk="0" hangingPunct="1">
              <a:lnSpc>
                <a:spcPct val="130000"/>
              </a:lnSpc>
              <a:spcBef>
                <a:spcPts val="0"/>
              </a:spcBef>
            </a:pPr>
            <a:r>
              <a:rPr lang="zh-CN" altLang="en-US" sz="2000" dirty="0">
                <a:solidFill>
                  <a:srgbClr val="000000"/>
                </a:solidFill>
              </a:rPr>
              <a:t>网络或远程终端可以连接到</a:t>
            </a:r>
            <a:r>
              <a:rPr lang="en-US" altLang="zh-CN" sz="2000" dirty="0">
                <a:solidFill>
                  <a:srgbClr val="000000"/>
                </a:solidFill>
              </a:rPr>
              <a:t>I/O</a:t>
            </a:r>
            <a:r>
              <a:rPr lang="zh-CN" altLang="en-US" sz="2000" dirty="0">
                <a:solidFill>
                  <a:srgbClr val="000000"/>
                </a:solidFill>
              </a:rPr>
              <a:t>处理机上，由</a:t>
            </a:r>
            <a:r>
              <a:rPr lang="en-US" altLang="zh-CN" sz="2000" dirty="0">
                <a:solidFill>
                  <a:srgbClr val="000000"/>
                </a:solidFill>
              </a:rPr>
              <a:t>I/O</a:t>
            </a:r>
            <a:r>
              <a:rPr lang="zh-CN" altLang="en-US" sz="2000" dirty="0">
                <a:solidFill>
                  <a:srgbClr val="000000"/>
                </a:solidFill>
              </a:rPr>
              <a:t>处理机完成远程用户服务工作</a:t>
            </a:r>
            <a:endParaRPr lang="zh-CN" altLang="en-US" sz="2000" dirty="0">
              <a:solidFill>
                <a:srgbClr val="000000"/>
              </a:solidFill>
            </a:endParaRPr>
          </a:p>
        </p:txBody>
      </p:sp>
    </p:spTree>
    <p:custDataLst>
      <p:tags r:id="rId6"/>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I/O</a:t>
            </a:r>
            <a:r>
              <a:rPr lang="zh-CN" altLang="en-US" sz="3400" dirty="0">
                <a:solidFill>
                  <a:schemeClr val="dk1">
                    <a:lumMod val="75000"/>
                  </a:schemeClr>
                </a:solidFill>
                <a:latin typeface="Arial" panose="020B0604020202020204" pitchFamily="34" charset="0"/>
                <a:sym typeface="+mn-ea"/>
              </a:rPr>
              <a:t>处理机的种类</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013535" cy="4464102"/>
          </a:xfrm>
        </p:spPr>
        <p:txBody>
          <a:bodyPr vert="horz" wrap="square" lIns="91440" tIns="45720" rIns="91440" bIns="45720" anchor="t" anchorCtr="0"/>
          <a:lstStyle/>
          <a:p>
            <a:pPr lvl="1" eaLnBrk="1" latinLnBrk="0" hangingPunct="1">
              <a:lnSpc>
                <a:spcPct val="130000"/>
              </a:lnSpc>
              <a:spcBef>
                <a:spcPts val="0"/>
              </a:spcBef>
            </a:pPr>
            <a:r>
              <a:rPr lang="zh-CN" altLang="en-US" sz="2400" b="1" dirty="0">
                <a:solidFill>
                  <a:schemeClr val="accent1">
                    <a:lumMod val="50000"/>
                  </a:schemeClr>
                </a:solidFill>
                <a:ea typeface="微软雅黑" panose="020B0503020204020204" pitchFamily="34" charset="-122"/>
              </a:rPr>
              <a:t>与超大规模集成电路</a:t>
            </a:r>
            <a:r>
              <a:rPr lang="en-US" altLang="zh-CN" sz="2400" b="1" dirty="0">
                <a:solidFill>
                  <a:schemeClr val="accent1">
                    <a:lumMod val="50000"/>
                  </a:schemeClr>
                </a:solidFill>
                <a:ea typeface="微软雅黑" panose="020B0503020204020204" pitchFamily="34" charset="-122"/>
              </a:rPr>
              <a:t>VLSI</a:t>
            </a:r>
            <a:r>
              <a:rPr lang="zh-CN" altLang="en-US" sz="2400" b="1" dirty="0">
                <a:solidFill>
                  <a:schemeClr val="accent1">
                    <a:lumMod val="50000"/>
                  </a:schemeClr>
                </a:solidFill>
                <a:ea typeface="微软雅黑" panose="020B0503020204020204" pitchFamily="34" charset="-122"/>
              </a:rPr>
              <a:t>技术发展有关</a:t>
            </a:r>
            <a:endParaRPr lang="zh-CN" altLang="en-US" sz="2400" b="1" dirty="0">
              <a:solidFill>
                <a:schemeClr val="accent1">
                  <a:lumMod val="50000"/>
                </a:schemeClr>
              </a:solidFill>
              <a:ea typeface="微软雅黑" panose="020B0503020204020204" pitchFamily="34" charset="-122"/>
            </a:endParaRPr>
          </a:p>
          <a:p>
            <a:pPr lvl="1" eaLnBrk="1" latinLnBrk="0" hangingPunct="1">
              <a:lnSpc>
                <a:spcPct val="130000"/>
              </a:lnSpc>
              <a:spcBef>
                <a:spcPts val="0"/>
              </a:spcBef>
            </a:pPr>
            <a:r>
              <a:rPr lang="zh-CN" altLang="en-US" sz="2400" b="1" dirty="0">
                <a:solidFill>
                  <a:schemeClr val="accent1">
                    <a:lumMod val="50000"/>
                  </a:schemeClr>
                </a:solidFill>
                <a:ea typeface="微软雅黑" panose="020B0503020204020204" pitchFamily="34" charset="-122"/>
              </a:rPr>
              <a:t>根据</a:t>
            </a:r>
            <a:r>
              <a:rPr lang="zh-CN" altLang="en-US" sz="2400" b="1" dirty="0">
                <a:solidFill>
                  <a:srgbClr val="0000CC"/>
                </a:solidFill>
                <a:ea typeface="微软雅黑" panose="020B0503020204020204" pitchFamily="34" charset="-122"/>
              </a:rPr>
              <a:t>是否共享主存储器</a:t>
            </a:r>
            <a:r>
              <a:rPr lang="zh-CN" altLang="en-US" sz="2400" b="1" dirty="0">
                <a:ea typeface="微软雅黑" panose="020B0503020204020204" pitchFamily="34" charset="-122"/>
              </a:rPr>
              <a:t>，</a:t>
            </a:r>
            <a:r>
              <a:rPr lang="zh-CN" altLang="en-US" sz="2400" b="1" dirty="0">
                <a:solidFill>
                  <a:schemeClr val="accent1">
                    <a:lumMod val="50000"/>
                  </a:schemeClr>
                </a:solidFill>
                <a:ea typeface="微软雅黑" panose="020B0503020204020204" pitchFamily="34" charset="-122"/>
              </a:rPr>
              <a:t>可以把输入输出处理机分为</a:t>
            </a:r>
            <a:r>
              <a:rPr lang="zh-CN" altLang="en-US" sz="2400" b="1" dirty="0">
                <a:ea typeface="微软雅黑" panose="020B0503020204020204" pitchFamily="34" charset="-122"/>
              </a:rPr>
              <a:t>：</a:t>
            </a:r>
            <a:endParaRPr lang="en-US" altLang="zh-CN" sz="2400" b="1" dirty="0">
              <a:ea typeface="微软雅黑" panose="020B0503020204020204" pitchFamily="34" charset="-122"/>
            </a:endParaRPr>
          </a:p>
          <a:p>
            <a:pPr marL="1082675" lvl="2" indent="-273050">
              <a:spcBef>
                <a:spcPts val="200"/>
              </a:spcBef>
              <a:spcAft>
                <a:spcPts val="200"/>
              </a:spcAft>
              <a:buSzPct val="70000"/>
              <a:buFont typeface="Wingdings" panose="05000000000000000000" pitchFamily="2" charset="2"/>
              <a:buChar char="l"/>
            </a:pPr>
            <a:r>
              <a:rPr lang="zh-CN" altLang="en-US" sz="2000" dirty="0">
                <a:solidFill>
                  <a:srgbClr val="FF0000"/>
                </a:solidFill>
                <a:latin typeface="Times New Roman" panose="02020603050405020304" pitchFamily="18" charset="0"/>
                <a:cs typeface="Times New Roman" panose="02020603050405020304" pitchFamily="18" charset="0"/>
              </a:rPr>
              <a:t>共享主存储器的输入输出处理机</a:t>
            </a:r>
            <a:endParaRPr lang="en-US" altLang="zh-CN" sz="2000" dirty="0">
              <a:solidFill>
                <a:srgbClr val="FF0000"/>
              </a:solidFill>
              <a:latin typeface="Times New Roman" panose="02020603050405020304" pitchFamily="18" charset="0"/>
              <a:cs typeface="Times New Roman" panose="02020603050405020304" pitchFamily="18" charset="0"/>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每个输入输出处理机具有小容量的局部存储器</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运行时，管理程序从主存储器加载到局部存储器</a:t>
            </a:r>
            <a:endParaRPr lang="en-US" altLang="zh-CN" sz="2000" b="1" dirty="0">
              <a:solidFill>
                <a:srgbClr val="FF0000"/>
              </a:solidFill>
              <a:latin typeface="Times New Roman" panose="02020603050405020304" pitchFamily="18" charset="0"/>
              <a:cs typeface="Times New Roman" panose="02020603050405020304" pitchFamily="18" charset="0"/>
            </a:endParaRPr>
          </a:p>
          <a:p>
            <a:pPr marL="1082675" lvl="2" indent="-273050">
              <a:spcBef>
                <a:spcPts val="200"/>
              </a:spcBef>
              <a:spcAft>
                <a:spcPts val="200"/>
              </a:spcAft>
              <a:buSzPct val="70000"/>
              <a:buFont typeface="Wingdings" panose="05000000000000000000" pitchFamily="2" charset="2"/>
              <a:buChar char="l"/>
            </a:pPr>
            <a:r>
              <a:rPr lang="zh-CN" altLang="en-US" sz="2000" dirty="0">
                <a:solidFill>
                  <a:srgbClr val="FF0000"/>
                </a:solidFill>
                <a:latin typeface="Times New Roman" panose="02020603050405020304" pitchFamily="18" charset="0"/>
                <a:cs typeface="Times New Roman" panose="02020603050405020304" pitchFamily="18" charset="0"/>
              </a:rPr>
              <a:t>不共享主存储器的输入输出处理机</a:t>
            </a:r>
            <a:endParaRPr lang="en-US" altLang="zh-CN" sz="2000" dirty="0">
              <a:solidFill>
                <a:srgbClr val="FF0000"/>
              </a:solidFill>
              <a:latin typeface="Times New Roman" panose="02020603050405020304" pitchFamily="18" charset="0"/>
              <a:cs typeface="Times New Roman" panose="02020603050405020304" pitchFamily="18" charset="0"/>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每个输入输出处理机具有大容量的局部存储器</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管理程序放在局部存储器中</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减少了主存储器的压力</a:t>
            </a:r>
            <a:endParaRPr lang="en-US" altLang="zh-CN" sz="2000" dirty="0">
              <a:solidFill>
                <a:srgbClr val="000000"/>
              </a:solidFill>
            </a:endParaRPr>
          </a:p>
          <a:p>
            <a:pPr marL="1295400" lvl="3" indent="0" eaLnBrk="1" hangingPunct="1">
              <a:lnSpc>
                <a:spcPct val="130000"/>
              </a:lnSpc>
              <a:spcBef>
                <a:spcPts val="0"/>
              </a:spcBef>
              <a:buNone/>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Tree>
    <p:custDataLst>
      <p:tags r:id="rId6"/>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I/O</a:t>
            </a:r>
            <a:r>
              <a:rPr lang="zh-CN" altLang="en-US" sz="3400" dirty="0">
                <a:solidFill>
                  <a:schemeClr val="dk1">
                    <a:lumMod val="75000"/>
                  </a:schemeClr>
                </a:solidFill>
                <a:latin typeface="Arial" panose="020B0604020202020204" pitchFamily="34" charset="0"/>
                <a:sym typeface="+mn-ea"/>
              </a:rPr>
              <a:t>处理机的种类（续</a:t>
            </a:r>
            <a:r>
              <a:rPr lang="en-US" altLang="zh-CN" sz="3400" dirty="0">
                <a:solidFill>
                  <a:schemeClr val="dk1">
                    <a:lumMod val="75000"/>
                  </a:schemeClr>
                </a:solidFill>
                <a:latin typeface="Arial" panose="020B0604020202020204" pitchFamily="34" charset="0"/>
                <a:sym typeface="+mn-ea"/>
              </a:rPr>
              <a:t>1</a:t>
            </a:r>
            <a:r>
              <a:rPr lang="zh-CN" altLang="en-US" sz="3400" dirty="0">
                <a:solidFill>
                  <a:schemeClr val="dk1">
                    <a:lumMod val="75000"/>
                  </a:schemeClr>
                </a:solidFill>
                <a:latin typeface="Arial" panose="020B0604020202020204" pitchFamily="34" charset="0"/>
                <a:sym typeface="+mn-ea"/>
              </a:rPr>
              <a:t>）</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013535" cy="4464102"/>
          </a:xfrm>
        </p:spPr>
        <p:txBody>
          <a:bodyPr vert="horz" wrap="square" lIns="91440" tIns="45720" rIns="91440" bIns="45720" anchor="t" anchorCtr="0"/>
          <a:lstStyle/>
          <a:p>
            <a:pPr lvl="1" eaLnBrk="1" latinLnBrk="0" hangingPunct="1">
              <a:lnSpc>
                <a:spcPct val="130000"/>
              </a:lnSpc>
              <a:spcBef>
                <a:spcPts val="0"/>
              </a:spcBef>
            </a:pPr>
            <a:r>
              <a:rPr lang="zh-CN" altLang="en-US" sz="2400" b="1" dirty="0">
                <a:solidFill>
                  <a:schemeClr val="accent1">
                    <a:lumMod val="50000"/>
                  </a:schemeClr>
                </a:solidFill>
                <a:ea typeface="微软雅黑" panose="020B0503020204020204" pitchFamily="34" charset="-122"/>
              </a:rPr>
              <a:t>根据</a:t>
            </a:r>
            <a:r>
              <a:rPr lang="zh-CN" altLang="en-US" sz="2400" b="1" dirty="0">
                <a:solidFill>
                  <a:srgbClr val="1616CD"/>
                </a:solidFill>
                <a:ea typeface="微软雅黑" panose="020B0503020204020204" pitchFamily="34" charset="-122"/>
              </a:rPr>
              <a:t>是否共享运算部件和指令控制部件</a:t>
            </a:r>
            <a:r>
              <a:rPr lang="zh-CN" altLang="en-US" sz="2400" b="1" dirty="0">
                <a:solidFill>
                  <a:schemeClr val="accent1">
                    <a:lumMod val="50000"/>
                  </a:schemeClr>
                </a:solidFill>
                <a:ea typeface="微软雅黑" panose="020B0503020204020204" pitchFamily="34" charset="-122"/>
              </a:rPr>
              <a:t>，可分为：</a:t>
            </a:r>
            <a:endParaRPr lang="zh-CN" altLang="en-US" sz="2400" b="1" dirty="0">
              <a:solidFill>
                <a:schemeClr val="accent1">
                  <a:lumMod val="50000"/>
                </a:schemeClr>
              </a:solidFill>
              <a:ea typeface="微软雅黑" panose="020B0503020204020204" pitchFamily="34" charset="-122"/>
            </a:endParaRPr>
          </a:p>
          <a:p>
            <a:pPr marL="1082675" lvl="2" indent="-273050">
              <a:spcBef>
                <a:spcPts val="200"/>
              </a:spcBef>
              <a:spcAft>
                <a:spcPts val="200"/>
              </a:spcAft>
              <a:buSzPct val="70000"/>
              <a:buFont typeface="Wingdings" panose="05000000000000000000" pitchFamily="2" charset="2"/>
              <a:buChar char="l"/>
            </a:pPr>
            <a:r>
              <a:rPr lang="zh-CN" altLang="en-US" sz="2000" b="1" dirty="0">
                <a:solidFill>
                  <a:srgbClr val="FF0000"/>
                </a:solidFill>
                <a:latin typeface="Times New Roman" panose="02020603050405020304" pitchFamily="18" charset="0"/>
                <a:cs typeface="Times New Roman" panose="02020603050405020304" pitchFamily="18" charset="0"/>
              </a:rPr>
              <a:t>合用</a:t>
            </a:r>
            <a:r>
              <a:rPr lang="zh-CN" altLang="en-US" sz="2000" dirty="0">
                <a:solidFill>
                  <a:schemeClr val="accent1">
                    <a:lumMod val="50000"/>
                  </a:schemeClr>
                </a:solidFill>
                <a:latin typeface="Times New Roman" panose="02020603050405020304" pitchFamily="18" charset="0"/>
                <a:cs typeface="Times New Roman" panose="02020603050405020304" pitchFamily="18" charset="0"/>
              </a:rPr>
              <a:t>同一个运算部件和指令控制部件的输入输出处理机</a:t>
            </a:r>
            <a:r>
              <a:rPr lang="zh-CN" altLang="en-US" sz="2000" b="1" dirty="0">
                <a:solidFill>
                  <a:srgbClr val="484849"/>
                </a:solidFill>
                <a:latin typeface="Times New Roman" panose="02020603050405020304" pitchFamily="18" charset="0"/>
                <a:cs typeface="Times New Roman" panose="02020603050405020304" pitchFamily="18" charset="0"/>
              </a:rPr>
              <a:t>。</a:t>
            </a:r>
            <a:endParaRPr lang="en-US" altLang="zh-CN" sz="2000" b="1" dirty="0">
              <a:solidFill>
                <a:srgbClr val="FF0000"/>
              </a:solidFill>
              <a:latin typeface="Times New Roman" panose="02020603050405020304" pitchFamily="18" charset="0"/>
              <a:cs typeface="Times New Roman" panose="02020603050405020304" pitchFamily="18" charset="0"/>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通过公用部件与主存储器连接</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成本低</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控制复杂</a:t>
            </a:r>
            <a:endParaRPr lang="zh-CN" altLang="en-US" sz="2000" dirty="0">
              <a:solidFill>
                <a:srgbClr val="000000"/>
              </a:solidFill>
            </a:endParaRPr>
          </a:p>
          <a:p>
            <a:pPr marL="1082675" lvl="2" indent="-273050">
              <a:spcBef>
                <a:spcPts val="200"/>
              </a:spcBef>
              <a:spcAft>
                <a:spcPts val="200"/>
              </a:spcAft>
              <a:buSzPct val="70000"/>
              <a:buFont typeface="Wingdings" panose="05000000000000000000" pitchFamily="2" charset="2"/>
              <a:buChar char="l"/>
            </a:pPr>
            <a:r>
              <a:rPr lang="zh-CN" altLang="en-US" sz="2000" b="1" dirty="0">
                <a:solidFill>
                  <a:srgbClr val="FF0000"/>
                </a:solidFill>
                <a:latin typeface="Times New Roman" panose="02020603050405020304" pitchFamily="18" charset="0"/>
                <a:cs typeface="Times New Roman" panose="02020603050405020304" pitchFamily="18" charset="0"/>
              </a:rPr>
              <a:t>独立</a:t>
            </a:r>
            <a:r>
              <a:rPr lang="zh-CN" altLang="en-US" sz="2000" dirty="0">
                <a:solidFill>
                  <a:schemeClr val="accent1">
                    <a:lumMod val="50000"/>
                  </a:schemeClr>
                </a:solidFill>
                <a:latin typeface="Times New Roman" panose="02020603050405020304" pitchFamily="18" charset="0"/>
                <a:cs typeface="Times New Roman" panose="02020603050405020304" pitchFamily="18" charset="0"/>
              </a:rPr>
              <a:t>运算部件和指令控制部件的输入输出处理机</a:t>
            </a:r>
            <a:r>
              <a:rPr lang="zh-CN" altLang="en-US" sz="2000" b="1" dirty="0">
                <a:solidFill>
                  <a:srgbClr val="484849"/>
                </a:solidFill>
                <a:latin typeface="Times New Roman" panose="02020603050405020304" pitchFamily="18" charset="0"/>
                <a:cs typeface="Times New Roman" panose="02020603050405020304" pitchFamily="18" charset="0"/>
              </a:rPr>
              <a:t>。</a:t>
            </a:r>
            <a:endParaRPr lang="zh-CN" altLang="en-US" sz="2000" b="1" dirty="0">
              <a:solidFill>
                <a:srgbClr val="484849"/>
              </a:solidFill>
              <a:latin typeface="Times New Roman" panose="02020603050405020304" pitchFamily="18" charset="0"/>
              <a:cs typeface="Times New Roman" panose="02020603050405020304" pitchFamily="18" charset="0"/>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具有大容量局部存储器</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独立性很强</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2000" dirty="0">
                <a:solidFill>
                  <a:srgbClr val="000000"/>
                </a:solidFill>
              </a:rPr>
              <a:t>是目前的主流</a:t>
            </a:r>
            <a:endParaRPr lang="zh-CN" altLang="en-US" sz="2000" dirty="0">
              <a:solidFill>
                <a:srgbClr val="000000"/>
              </a:solidFill>
            </a:endParaRPr>
          </a:p>
          <a:p>
            <a:pPr marL="1295400" lvl="3" indent="0" eaLnBrk="1" hangingPunct="1">
              <a:lnSpc>
                <a:spcPct val="130000"/>
              </a:lnSpc>
              <a:spcBef>
                <a:spcPts val="0"/>
              </a:spcBef>
              <a:buNone/>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Tree>
    <p:custDataLst>
      <p:tags r:id="rId6"/>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I/O</a:t>
            </a:r>
            <a:r>
              <a:rPr lang="zh-CN" altLang="en-US" sz="3400" dirty="0">
                <a:solidFill>
                  <a:schemeClr val="dk1">
                    <a:lumMod val="75000"/>
                  </a:schemeClr>
                </a:solidFill>
                <a:latin typeface="Arial" panose="020B0604020202020204" pitchFamily="34" charset="0"/>
                <a:sym typeface="+mn-ea"/>
              </a:rPr>
              <a:t>处理机的种类（续</a:t>
            </a:r>
            <a:r>
              <a:rPr lang="en-US" altLang="zh-CN" sz="3400" dirty="0">
                <a:solidFill>
                  <a:schemeClr val="dk1">
                    <a:lumMod val="75000"/>
                  </a:schemeClr>
                </a:solidFill>
                <a:latin typeface="Arial" panose="020B0604020202020204" pitchFamily="34" charset="0"/>
                <a:sym typeface="+mn-ea"/>
              </a:rPr>
              <a:t>2</a:t>
            </a:r>
            <a:r>
              <a:rPr lang="zh-CN" altLang="en-US" sz="3400" dirty="0">
                <a:solidFill>
                  <a:schemeClr val="dk1">
                    <a:lumMod val="75000"/>
                  </a:schemeClr>
                </a:solidFill>
                <a:latin typeface="Arial" panose="020B0604020202020204" pitchFamily="34" charset="0"/>
                <a:sym typeface="+mn-ea"/>
              </a:rPr>
              <a:t>）</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656242" cy="4464102"/>
          </a:xfrm>
        </p:spPr>
        <p:txBody>
          <a:bodyPr vert="horz" wrap="square" lIns="91440" tIns="45720" rIns="91440" bIns="45720" anchor="t" anchorCtr="0"/>
          <a:lstStyle/>
          <a:p>
            <a:pPr lvl="1" eaLnBrk="1" latinLnBrk="0" hangingPunct="1">
              <a:lnSpc>
                <a:spcPct val="130000"/>
              </a:lnSpc>
              <a:spcBef>
                <a:spcPts val="0"/>
              </a:spcBef>
            </a:pPr>
            <a:r>
              <a:rPr lang="zh-CN" altLang="en-US" sz="2400" b="1" dirty="0">
                <a:solidFill>
                  <a:schemeClr val="accent1">
                    <a:lumMod val="50000"/>
                  </a:schemeClr>
                </a:solidFill>
                <a:ea typeface="微软雅黑" panose="020B0503020204020204" pitchFamily="34" charset="-122"/>
              </a:rPr>
              <a:t>根据各种计算机系统的具体情况和不同要求，</a:t>
            </a:r>
            <a:r>
              <a:rPr lang="zh-CN" altLang="en-US" sz="2400" b="1" dirty="0">
                <a:solidFill>
                  <a:srgbClr val="1616CD"/>
                </a:solidFill>
                <a:ea typeface="微软雅黑" panose="020B0503020204020204" pitchFamily="34" charset="-122"/>
              </a:rPr>
              <a:t>输入输出处理机的结构的组织方式</a:t>
            </a:r>
            <a:r>
              <a:rPr lang="zh-CN" altLang="en-US" sz="2400" b="1" dirty="0">
                <a:solidFill>
                  <a:schemeClr val="accent1">
                    <a:lumMod val="50000"/>
                  </a:schemeClr>
                </a:solidFill>
                <a:ea typeface="微软雅黑" panose="020B0503020204020204" pitchFamily="34" charset="-122"/>
              </a:rPr>
              <a:t>，可分为：</a:t>
            </a:r>
            <a:endParaRPr lang="en-US" altLang="zh-CN" sz="2400" b="1" dirty="0">
              <a:solidFill>
                <a:schemeClr val="accent1">
                  <a:lumMod val="50000"/>
                </a:schemeClr>
              </a:solidFill>
              <a:ea typeface="微软雅黑" panose="020B0503020204020204" pitchFamily="34" charset="-122"/>
            </a:endParaRPr>
          </a:p>
          <a:p>
            <a:pPr marL="1082675" lvl="2" indent="-273050">
              <a:spcBef>
                <a:spcPts val="200"/>
              </a:spcBef>
              <a:spcAft>
                <a:spcPts val="200"/>
              </a:spcAft>
              <a:buSzPct val="70000"/>
              <a:buFont typeface="Wingdings" panose="05000000000000000000" pitchFamily="2" charset="2"/>
              <a:buChar char="l"/>
            </a:pPr>
            <a:r>
              <a:rPr lang="zh-CN" altLang="en-US" sz="2000" b="1" u="sng" dirty="0">
                <a:solidFill>
                  <a:srgbClr val="1616CD"/>
                </a:solidFill>
                <a:latin typeface="Times New Roman" panose="02020603050405020304" pitchFamily="18" charset="0"/>
                <a:cs typeface="Times New Roman" panose="02020603050405020304" pitchFamily="18" charset="0"/>
              </a:rPr>
              <a:t>有多</a:t>
            </a:r>
            <a:r>
              <a:rPr lang="zh-CN" altLang="en-US" sz="2000" u="sng" dirty="0">
                <a:solidFill>
                  <a:srgbClr val="1616CD"/>
                </a:solidFill>
                <a:latin typeface="Times New Roman" panose="02020603050405020304" pitchFamily="18" charset="0"/>
                <a:cs typeface="Times New Roman" panose="02020603050405020304" pitchFamily="18" charset="0"/>
              </a:rPr>
              <a:t>个输入输出处理机，而且从</a:t>
            </a:r>
            <a:r>
              <a:rPr lang="zh-CN" altLang="en-US" sz="2000" u="sng" dirty="0">
                <a:solidFill>
                  <a:srgbClr val="FF0000"/>
                </a:solidFill>
                <a:latin typeface="Times New Roman" panose="02020603050405020304" pitchFamily="18" charset="0"/>
                <a:cs typeface="Times New Roman" panose="02020603050405020304" pitchFamily="18" charset="0"/>
              </a:rPr>
              <a:t>功能上进行分工</a:t>
            </a:r>
            <a:r>
              <a:rPr lang="zh-CN" altLang="en-US" sz="2000" dirty="0">
                <a:solidFill>
                  <a:schemeClr val="accent1">
                    <a:lumMod val="50000"/>
                  </a:schemeClr>
                </a:solidFill>
                <a:latin typeface="Times New Roman" panose="02020603050405020304" pitchFamily="18" charset="0"/>
                <a:cs typeface="Times New Roman" panose="02020603050405020304" pitchFamily="18" charset="0"/>
              </a:rPr>
              <a:t>。每个输入输出处理机完成专门的管理。</a:t>
            </a:r>
            <a:endParaRPr lang="zh-CN" altLang="en-US" sz="2000" dirty="0">
              <a:solidFill>
                <a:schemeClr val="accent1">
                  <a:lumMod val="50000"/>
                </a:schemeClr>
              </a:solidFill>
              <a:latin typeface="Times New Roman" panose="02020603050405020304" pitchFamily="18" charset="0"/>
              <a:cs typeface="Times New Roman" panose="02020603050405020304" pitchFamily="18" charset="0"/>
            </a:endParaRPr>
          </a:p>
          <a:p>
            <a:pPr marL="1082675" lvl="2" indent="-273050">
              <a:spcBef>
                <a:spcPts val="200"/>
              </a:spcBef>
              <a:spcAft>
                <a:spcPts val="200"/>
              </a:spcAft>
              <a:buSzPct val="70000"/>
              <a:buFont typeface="Wingdings" panose="05000000000000000000" pitchFamily="2" charset="2"/>
              <a:buChar char="l"/>
            </a:pPr>
            <a:r>
              <a:rPr lang="zh-CN" altLang="en-US" sz="2000" u="sng" dirty="0">
                <a:solidFill>
                  <a:srgbClr val="1616CD"/>
                </a:solidFill>
                <a:latin typeface="Times New Roman" panose="02020603050405020304" pitchFamily="18" charset="0"/>
                <a:cs typeface="Times New Roman" panose="02020603050405020304" pitchFamily="18" charset="0"/>
              </a:rPr>
              <a:t>以输入输出处理机作为</a:t>
            </a:r>
            <a:r>
              <a:rPr lang="zh-CN" altLang="en-US" sz="2000" u="sng" dirty="0">
                <a:solidFill>
                  <a:srgbClr val="FF0000"/>
                </a:solidFill>
                <a:latin typeface="Times New Roman" panose="02020603050405020304" pitchFamily="18" charset="0"/>
                <a:cs typeface="Times New Roman" panose="02020603050405020304" pitchFamily="18" charset="0"/>
              </a:rPr>
              <a:t>主</a:t>
            </a:r>
            <a:r>
              <a:rPr lang="zh-CN" altLang="en-US" sz="2000" u="sng" dirty="0">
                <a:solidFill>
                  <a:srgbClr val="1616CD"/>
                </a:solidFill>
                <a:latin typeface="Times New Roman" panose="02020603050405020304" pitchFamily="18" charset="0"/>
                <a:cs typeface="Times New Roman" panose="02020603050405020304" pitchFamily="18" charset="0"/>
              </a:rPr>
              <a:t>处理机</a:t>
            </a:r>
            <a:r>
              <a:rPr lang="zh-CN" altLang="en-US" sz="2000" dirty="0">
                <a:solidFill>
                  <a:schemeClr val="accent1">
                    <a:lumMod val="50000"/>
                  </a:schemeClr>
                </a:solidFill>
                <a:latin typeface="Times New Roman" panose="02020603050405020304" pitchFamily="18" charset="0"/>
                <a:cs typeface="Times New Roman" panose="02020603050405020304" pitchFamily="18" charset="0"/>
              </a:rPr>
              <a:t>，除了担负全部输入输出工作外还运行操作系统。一般在并行计算机中采用。</a:t>
            </a:r>
            <a:endParaRPr lang="zh-CN" altLang="en-US" sz="2000" dirty="0">
              <a:solidFill>
                <a:schemeClr val="accent1">
                  <a:lumMod val="50000"/>
                </a:schemeClr>
              </a:solidFill>
              <a:latin typeface="Times New Roman" panose="02020603050405020304" pitchFamily="18" charset="0"/>
              <a:cs typeface="Times New Roman" panose="02020603050405020304" pitchFamily="18" charset="0"/>
            </a:endParaRPr>
          </a:p>
          <a:p>
            <a:pPr marL="1082675" lvl="2" indent="-273050">
              <a:spcBef>
                <a:spcPts val="200"/>
              </a:spcBef>
              <a:spcAft>
                <a:spcPts val="200"/>
              </a:spcAft>
              <a:buSzPct val="70000"/>
              <a:buFont typeface="Wingdings" panose="05000000000000000000" pitchFamily="2" charset="2"/>
              <a:buChar char="l"/>
            </a:pPr>
            <a:r>
              <a:rPr lang="zh-CN" altLang="en-US" sz="2000" dirty="0">
                <a:solidFill>
                  <a:schemeClr val="accent1">
                    <a:lumMod val="50000"/>
                  </a:schemeClr>
                </a:solidFill>
                <a:latin typeface="Times New Roman" panose="02020603050405020304" pitchFamily="18" charset="0"/>
                <a:cs typeface="Times New Roman" panose="02020603050405020304" pitchFamily="18" charset="0"/>
              </a:rPr>
              <a:t>用一台与中央处理机</a:t>
            </a:r>
            <a:r>
              <a:rPr lang="zh-CN" altLang="en-US" sz="2000" u="sng" dirty="0">
                <a:solidFill>
                  <a:srgbClr val="FF0000"/>
                </a:solidFill>
                <a:latin typeface="Times New Roman" panose="02020603050405020304" pitchFamily="18" charset="0"/>
                <a:cs typeface="Times New Roman" panose="02020603050405020304" pitchFamily="18" charset="0"/>
              </a:rPr>
              <a:t>相同型号</a:t>
            </a:r>
            <a:r>
              <a:rPr lang="zh-CN" altLang="en-US" sz="2000" u="sng" dirty="0">
                <a:solidFill>
                  <a:srgbClr val="1616CD"/>
                </a:solidFill>
                <a:latin typeface="Times New Roman" panose="02020603050405020304" pitchFamily="18" charset="0"/>
                <a:cs typeface="Times New Roman" panose="02020603050405020304" pitchFamily="18" charset="0"/>
              </a:rPr>
              <a:t>的处理机作为输入输出处理机</a:t>
            </a:r>
            <a:r>
              <a:rPr lang="zh-CN" altLang="en-US" sz="2000" dirty="0">
                <a:solidFill>
                  <a:schemeClr val="accent1">
                    <a:lumMod val="50000"/>
                  </a:schemeClr>
                </a:solidFill>
                <a:latin typeface="Times New Roman" panose="02020603050405020304" pitchFamily="18" charset="0"/>
                <a:cs typeface="Times New Roman" panose="02020603050405020304" pitchFamily="18" charset="0"/>
              </a:rPr>
              <a:t>。输入输出处理机也可参与</a:t>
            </a:r>
            <a:r>
              <a:rPr lang="zh-CN" altLang="en-US" sz="2000" kern="1200" spc="100" dirty="0">
                <a:ln w="3175">
                  <a:noFill/>
                  <a:prstDash val="dash"/>
                </a:ln>
                <a:solidFill>
                  <a:schemeClr val="accent1">
                    <a:lumMod val="50000"/>
                  </a:schemeClr>
                </a:solidFill>
                <a:latin typeface="微软雅黑" panose="020B0503020204020204" pitchFamily="34" charset="-122"/>
              </a:rPr>
              <a:t>计算。</a:t>
            </a:r>
            <a:endParaRPr lang="zh-CN" altLang="en-US" sz="2000" kern="1200" spc="100" dirty="0">
              <a:ln w="3175">
                <a:noFill/>
                <a:prstDash val="dash"/>
              </a:ln>
              <a:solidFill>
                <a:schemeClr val="accent1">
                  <a:lumMod val="50000"/>
                </a:schemeClr>
              </a:solidFill>
              <a:latin typeface="微软雅黑" panose="020B0503020204020204" pitchFamily="34" charset="-122"/>
            </a:endParaRPr>
          </a:p>
          <a:p>
            <a:pPr marL="1082675" lvl="2" indent="-273050">
              <a:spcBef>
                <a:spcPts val="200"/>
              </a:spcBef>
              <a:spcAft>
                <a:spcPts val="200"/>
              </a:spcAft>
              <a:buSzPct val="70000"/>
              <a:buFont typeface="Wingdings" panose="05000000000000000000" pitchFamily="2" charset="2"/>
              <a:buChar char="l"/>
            </a:pPr>
            <a:r>
              <a:rPr lang="zh-CN" altLang="en-US" sz="2000" dirty="0">
                <a:solidFill>
                  <a:schemeClr val="accent1">
                    <a:lumMod val="50000"/>
                  </a:schemeClr>
                </a:solidFill>
                <a:latin typeface="Times New Roman" panose="02020603050405020304" pitchFamily="18" charset="0"/>
                <a:cs typeface="Times New Roman" panose="02020603050405020304" pitchFamily="18" charset="0"/>
              </a:rPr>
              <a:t>采用</a:t>
            </a:r>
            <a:r>
              <a:rPr lang="zh-CN" altLang="en-US" sz="2000" u="sng" dirty="0">
                <a:solidFill>
                  <a:srgbClr val="FF0000"/>
                </a:solidFill>
                <a:latin typeface="Times New Roman" panose="02020603050405020304" pitchFamily="18" charset="0"/>
                <a:cs typeface="Times New Roman" panose="02020603050405020304" pitchFamily="18" charset="0"/>
              </a:rPr>
              <a:t>廉价</a:t>
            </a:r>
            <a:r>
              <a:rPr lang="zh-CN" altLang="en-US" sz="2000" u="sng" dirty="0">
                <a:solidFill>
                  <a:srgbClr val="1616CD"/>
                </a:solidFill>
                <a:latin typeface="Times New Roman" panose="02020603050405020304" pitchFamily="18" charset="0"/>
                <a:cs typeface="Times New Roman" panose="02020603050405020304" pitchFamily="18" charset="0"/>
              </a:rPr>
              <a:t>的微处理器</a:t>
            </a:r>
            <a:r>
              <a:rPr lang="zh-CN" altLang="en-US" sz="2000" dirty="0">
                <a:solidFill>
                  <a:schemeClr val="accent1">
                    <a:lumMod val="50000"/>
                  </a:schemeClr>
                </a:solidFill>
                <a:latin typeface="Times New Roman" panose="02020603050405020304" pitchFamily="18" charset="0"/>
                <a:cs typeface="Times New Roman" panose="02020603050405020304" pitchFamily="18" charset="0"/>
              </a:rPr>
              <a:t>来专门承担输入输出任务。</a:t>
            </a:r>
            <a:endParaRPr lang="zh-CN" altLang="en-US" sz="2000" dirty="0">
              <a:solidFill>
                <a:schemeClr val="accent1">
                  <a:lumMod val="50000"/>
                </a:schemeClr>
              </a:solidFill>
              <a:latin typeface="Times New Roman" panose="02020603050405020304" pitchFamily="18" charset="0"/>
              <a:cs typeface="Times New Roman" panose="02020603050405020304" pitchFamily="18" charset="0"/>
            </a:endParaRPr>
          </a:p>
          <a:p>
            <a:pPr marL="1082675" lvl="2" indent="-273050">
              <a:spcBef>
                <a:spcPts val="200"/>
              </a:spcBef>
              <a:spcAft>
                <a:spcPts val="200"/>
              </a:spcAft>
              <a:buSzPct val="70000"/>
              <a:buFont typeface="Wingdings" panose="05000000000000000000" pitchFamily="2" charset="2"/>
              <a:buChar char="l"/>
            </a:pPr>
            <a:endParaRPr lang="zh-CN" altLang="en-US" sz="2000" b="1" dirty="0">
              <a:solidFill>
                <a:srgbClr val="484849"/>
              </a:solidFill>
              <a:latin typeface="Times New Roman" panose="02020603050405020304" pitchFamily="18" charset="0"/>
              <a:cs typeface="Times New Roman" panose="02020603050405020304" pitchFamily="18" charset="0"/>
            </a:endParaRPr>
          </a:p>
          <a:p>
            <a:pPr marL="1295400" lvl="3" indent="0" eaLnBrk="1" hangingPunct="1">
              <a:lnSpc>
                <a:spcPct val="130000"/>
              </a:lnSpc>
              <a:spcBef>
                <a:spcPts val="0"/>
              </a:spcBef>
              <a:buNone/>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Tree>
    <p:custDataLst>
      <p:tags r:id="rId6"/>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第三章主要内容总结</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087959"/>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7"/>
            <a:ext cx="10562590" cy="1113958"/>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990656"/>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3.1  </a:t>
            </a:r>
            <a:r>
              <a:rPr lang="zh-CN" altLang="en-US" b="1" dirty="0">
                <a:solidFill>
                  <a:schemeClr val="accent2"/>
                </a:solidFill>
                <a:latin typeface="微软雅黑" panose="020B0503020204020204" pitchFamily="34" charset="-122"/>
                <a:ea typeface="微软雅黑" panose="020B0503020204020204" pitchFamily="34" charset="-122"/>
                <a:sym typeface="+mn-ea"/>
              </a:rPr>
              <a:t>存储系统的基本要求和并行主存系统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3.1.1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存储系统的基本要求</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并行主存系统</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087959"/>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3.2  </a:t>
            </a:r>
            <a:r>
              <a:rPr lang="zh-CN" altLang="en-US" b="1" dirty="0">
                <a:solidFill>
                  <a:srgbClr val="FFFFFF"/>
                </a:solidFill>
                <a:latin typeface="微软雅黑" panose="020B0503020204020204" pitchFamily="34" charset="-122"/>
                <a:ea typeface="微软雅黑" panose="020B0503020204020204" pitchFamily="34" charset="-122"/>
                <a:sym typeface="+mn-ea"/>
              </a:rPr>
              <a:t>中断系统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3.2.1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中断的分类和分级</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3.2.2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中断的响应次序与处理次序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3.2.3 </a:t>
            </a:r>
            <a:r>
              <a:rPr lang="zh-CN" altLang="en-US" sz="1600" b="1" dirty="0">
                <a:solidFill>
                  <a:srgbClr val="FFFFFF"/>
                </a:solidFill>
                <a:latin typeface="微软雅黑" panose="020B0503020204020204" pitchFamily="34" charset="-122"/>
                <a:ea typeface="微软雅黑" panose="020B0503020204020204" pitchFamily="34" charset="-122"/>
              </a:rPr>
              <a:t>中断系统的软、硬件功能分配</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384103"/>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384103"/>
            <a:ext cx="5765800" cy="1581587"/>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3.3 </a:t>
            </a:r>
            <a:r>
              <a:rPr lang="zh-CN" altLang="en-US" b="1" dirty="0">
                <a:solidFill>
                  <a:schemeClr val="accent2"/>
                </a:solidFill>
                <a:latin typeface="微软雅黑" panose="020B0503020204020204" pitchFamily="34" charset="-122"/>
                <a:ea typeface="微软雅黑" panose="020B0503020204020204" pitchFamily="34" charset="-122"/>
                <a:sym typeface="+mn-ea"/>
              </a:rPr>
              <a:t>总线系统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3.3.1</a:t>
            </a:r>
            <a:r>
              <a:rPr lang="zh-CN" altLang="en-US" sz="1600" b="1" dirty="0">
                <a:solidFill>
                  <a:schemeClr val="accent2"/>
                </a:solidFill>
                <a:latin typeface="微软雅黑" panose="020B0503020204020204" pitchFamily="34" charset="-122"/>
                <a:ea typeface="微软雅黑" panose="020B0503020204020204" pitchFamily="34" charset="-122"/>
                <a:sym typeface="+mn-ea"/>
              </a:rPr>
              <a:t> 总线的分类</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总线的控制方式</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3.3.3 </a:t>
            </a:r>
            <a:r>
              <a:rPr lang="zh-CN" altLang="en-US" sz="1600" b="1" dirty="0">
                <a:solidFill>
                  <a:schemeClr val="accent2"/>
                </a:solidFill>
                <a:latin typeface="微软雅黑" panose="020B0503020204020204" pitchFamily="34" charset="-122"/>
                <a:ea typeface="微软雅黑" panose="020B0503020204020204" pitchFamily="34" charset="-122"/>
              </a:rPr>
              <a:t>总线的通信技术</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3.3.4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数据宽度与总线线数</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8" name="矩形 7"/>
          <p:cNvSpPr/>
          <p:nvPr>
            <p:custDataLst>
              <p:tags r:id="rId8"/>
            </p:custDataLst>
          </p:nvPr>
        </p:nvSpPr>
        <p:spPr>
          <a:xfrm flipH="1">
            <a:off x="477044" y="5032631"/>
            <a:ext cx="10562590" cy="1286121"/>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文本框 8"/>
          <p:cNvSpPr txBox="1"/>
          <p:nvPr/>
        </p:nvSpPr>
        <p:spPr>
          <a:xfrm>
            <a:off x="980599" y="5032631"/>
            <a:ext cx="5765800" cy="1286121"/>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3.4 </a:t>
            </a:r>
            <a:r>
              <a:rPr lang="zh-CN" altLang="en-US" b="1" dirty="0">
                <a:solidFill>
                  <a:schemeClr val="accent2"/>
                </a:solidFill>
                <a:latin typeface="微软雅黑" panose="020B0503020204020204" pitchFamily="34" charset="-122"/>
                <a:ea typeface="微软雅黑" panose="020B0503020204020204" pitchFamily="34" charset="-122"/>
                <a:sym typeface="+mn-ea"/>
              </a:rPr>
              <a:t>输入</a:t>
            </a:r>
            <a:r>
              <a:rPr lang="en-US" altLang="zh-CN" b="1" dirty="0">
                <a:solidFill>
                  <a:schemeClr val="accent2"/>
                </a:solidFill>
                <a:latin typeface="微软雅黑" panose="020B0503020204020204" pitchFamily="34" charset="-122"/>
                <a:ea typeface="微软雅黑" panose="020B0503020204020204" pitchFamily="34" charset="-122"/>
                <a:sym typeface="+mn-ea"/>
              </a:rPr>
              <a:t>/</a:t>
            </a:r>
            <a:r>
              <a:rPr lang="zh-CN" altLang="en-US" b="1" dirty="0">
                <a:solidFill>
                  <a:schemeClr val="accent2"/>
                </a:solidFill>
                <a:latin typeface="微软雅黑" panose="020B0503020204020204" pitchFamily="34" charset="-122"/>
                <a:ea typeface="微软雅黑" panose="020B0503020204020204" pitchFamily="34" charset="-122"/>
                <a:sym typeface="+mn-ea"/>
              </a:rPr>
              <a:t>输出系统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3.4.1 </a:t>
            </a:r>
            <a:r>
              <a:rPr lang="zh-CN" altLang="en-US" sz="1600" b="1" dirty="0">
                <a:solidFill>
                  <a:schemeClr val="accent2"/>
                </a:solidFill>
                <a:latin typeface="微软雅黑" panose="020B0503020204020204" pitchFamily="34" charset="-122"/>
                <a:ea typeface="微软雅黑" panose="020B0503020204020204" pitchFamily="34" charset="-122"/>
                <a:sym typeface="+mn-ea"/>
              </a:rPr>
              <a:t>输入</a:t>
            </a:r>
            <a:r>
              <a:rPr lang="en-US" altLang="zh-CN" sz="1600" b="1" dirty="0">
                <a:solidFill>
                  <a:schemeClr val="accent2"/>
                </a:solidFill>
                <a:latin typeface="微软雅黑" panose="020B0503020204020204" pitchFamily="34" charset="-122"/>
                <a:ea typeface="微软雅黑" panose="020B0503020204020204" pitchFamily="34" charset="-122"/>
                <a:sym typeface="+mn-ea"/>
              </a:rPr>
              <a:t>/</a:t>
            </a:r>
            <a:r>
              <a:rPr lang="zh-CN" altLang="en-US" sz="1600" b="1" dirty="0">
                <a:solidFill>
                  <a:schemeClr val="accent2"/>
                </a:solidFill>
                <a:latin typeface="微软雅黑" panose="020B0503020204020204" pitchFamily="34" charset="-122"/>
                <a:ea typeface="微软雅黑" panose="020B0503020204020204" pitchFamily="34" charset="-122"/>
                <a:sym typeface="+mn-ea"/>
              </a:rPr>
              <a:t>输出系统概述</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3.4.2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通道处理机的工作原理和流量设计</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3.4.3 </a:t>
            </a:r>
            <a:r>
              <a:rPr lang="zh-CN" altLang="en-US" sz="1600" b="1" dirty="0">
                <a:solidFill>
                  <a:schemeClr val="accent2"/>
                </a:solidFill>
                <a:latin typeface="微软雅黑" panose="020B0503020204020204" pitchFamily="34" charset="-122"/>
                <a:ea typeface="微软雅黑" panose="020B0503020204020204" pitchFamily="34" charset="-122"/>
              </a:rPr>
              <a:t>外围处理机</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9"/>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sym typeface="+mn-ea"/>
              </a:rPr>
              <a:t>扩展阅读</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4" name="Rectangle 2"/>
          <p:cNvSpPr>
            <a:spLocks noChangeArrowheads="1"/>
          </p:cNvSpPr>
          <p:nvPr/>
        </p:nvSpPr>
        <p:spPr bwMode="auto">
          <a:xfrm>
            <a:off x="935708" y="1190854"/>
            <a:ext cx="972108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fontAlgn="auto">
              <a:spcBef>
                <a:spcPct val="0"/>
              </a:spcBef>
              <a:spcAft>
                <a:spcPts val="0"/>
              </a:spcAft>
              <a:buClrTx/>
              <a:buFontTx/>
              <a:buNone/>
              <a:defRPr/>
            </a:pP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PC</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机主板上采用最多的系统</a:t>
            </a: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I/O</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总线标准有</a:t>
            </a: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ISA</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a:t>
            </a: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VESA</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a:t>
            </a: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PCI</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AGP</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等，目前仍保留着</a:t>
            </a: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ISA</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，但主要是使用</a:t>
            </a: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PCI</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AGP</a:t>
            </a:r>
            <a:r>
              <a:rPr lang="zh-CN" altLang="en-US" sz="24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a:t>
            </a:r>
            <a:endParaRPr lang="zh-CN" altLang="en-US" sz="24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p:txBody>
      </p:sp>
      <p:graphicFrame>
        <p:nvGraphicFramePr>
          <p:cNvPr id="5" name="Object 3"/>
          <p:cNvGraphicFramePr>
            <a:graphicFrameLocks noChangeAspect="1"/>
          </p:cNvGraphicFramePr>
          <p:nvPr/>
        </p:nvGraphicFramePr>
        <p:xfrm>
          <a:off x="2663900" y="2721093"/>
          <a:ext cx="5532967" cy="3385268"/>
        </p:xfrm>
        <a:graphic>
          <a:graphicData uri="http://schemas.openxmlformats.org/presentationml/2006/ole">
            <mc:AlternateContent xmlns:mc="http://schemas.openxmlformats.org/markup-compatibility/2006">
              <mc:Choice xmlns:v="urn:schemas-microsoft-com:vml" Requires="v">
                <p:oleObj spid="_x0000_s3" name="文档" r:id="rId5" imgW="1590675" imgH="1152525" progId="Word.Document.8">
                  <p:embed/>
                </p:oleObj>
              </mc:Choice>
              <mc:Fallback>
                <p:oleObj name="文档" r:id="rId5" imgW="1590675" imgH="1152525" progId="Word.Documen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900" y="2721093"/>
                        <a:ext cx="5532967" cy="3385268"/>
                      </a:xfrm>
                      <a:prstGeom prst="rect">
                        <a:avLst/>
                      </a:prstGeom>
                      <a:noFill/>
                      <a:ln>
                        <a:noFill/>
                      </a:ln>
                      <a:effectLst/>
                    </p:spPr>
                  </p:pic>
                </p:oleObj>
              </mc:Fallback>
            </mc:AlternateContent>
          </a:graphicData>
        </a:graphic>
      </p:graphicFrame>
      <p:sp>
        <p:nvSpPr>
          <p:cNvPr id="7" name="Line 4"/>
          <p:cNvSpPr>
            <a:spLocks noChangeShapeType="1"/>
          </p:cNvSpPr>
          <p:nvPr/>
        </p:nvSpPr>
        <p:spPr bwMode="auto">
          <a:xfrm>
            <a:off x="4464103" y="1799927"/>
            <a:ext cx="1296141" cy="194421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buFontTx/>
              <a:buNone/>
            </a:pPr>
            <a:endParaRPr lang="zh-CN" altLang="en-US">
              <a:solidFill>
                <a:srgbClr val="FFCC00"/>
              </a:solidFill>
              <a:latin typeface="Times New Roman" panose="02020603050405020304" pitchFamily="18" charset="0"/>
              <a:ea typeface="楷体_GB2312"/>
            </a:endParaRPr>
          </a:p>
        </p:txBody>
      </p:sp>
      <p:sp>
        <p:nvSpPr>
          <p:cNvPr id="8" name="Line 5"/>
          <p:cNvSpPr>
            <a:spLocks noChangeShapeType="1"/>
          </p:cNvSpPr>
          <p:nvPr/>
        </p:nvSpPr>
        <p:spPr bwMode="auto">
          <a:xfrm>
            <a:off x="2231852" y="1871936"/>
            <a:ext cx="2520280" cy="1584175"/>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buFontTx/>
              <a:buNone/>
            </a:pPr>
            <a:endParaRPr lang="zh-CN" altLang="en-US">
              <a:solidFill>
                <a:srgbClr val="FFCC00"/>
              </a:solidFill>
              <a:latin typeface="Times New Roman" panose="02020603050405020304" pitchFamily="18" charset="0"/>
              <a:ea typeface="楷体_GB2312"/>
            </a:endParaRPr>
          </a:p>
        </p:txBody>
      </p:sp>
      <p:sp>
        <p:nvSpPr>
          <p:cNvPr id="9" name="Line 6"/>
          <p:cNvSpPr>
            <a:spLocks noChangeShapeType="1"/>
          </p:cNvSpPr>
          <p:nvPr/>
        </p:nvSpPr>
        <p:spPr bwMode="auto">
          <a:xfrm>
            <a:off x="5256188" y="1799927"/>
            <a:ext cx="2016224" cy="2448272"/>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buFontTx/>
              <a:buNone/>
            </a:pPr>
            <a:endParaRPr lang="zh-CN" altLang="en-US">
              <a:solidFill>
                <a:srgbClr val="FFCC00"/>
              </a:solidFill>
              <a:latin typeface="Times New Roman" panose="02020603050405020304" pitchFamily="18" charset="0"/>
              <a:ea typeface="楷体_GB2312"/>
            </a:endParaRPr>
          </a:p>
        </p:txBody>
      </p:sp>
    </p:spTree>
    <p:custDataLst>
      <p:tags r:id="rId7"/>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a:solidFill>
                  <a:schemeClr val="dk1">
                    <a:lumMod val="75000"/>
                  </a:schemeClr>
                </a:solidFill>
                <a:latin typeface="Arial" panose="020B0604020202020204" pitchFamily="34" charset="0"/>
                <a:sym typeface="+mn-ea"/>
              </a:rPr>
              <a:t>IO</a:t>
            </a:r>
            <a:r>
              <a:rPr lang="zh-CN" altLang="en-US" sz="3400">
                <a:solidFill>
                  <a:schemeClr val="dk1">
                    <a:lumMod val="75000"/>
                  </a:schemeClr>
                </a:solidFill>
                <a:latin typeface="Arial" panose="020B0604020202020204" pitchFamily="34" charset="0"/>
                <a:sym typeface="+mn-ea"/>
              </a:rPr>
              <a:t>总线发展</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924" y="1079975"/>
            <a:ext cx="5961246" cy="364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3888036" y="4971783"/>
            <a:ext cx="357982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主要影响因素：</a:t>
            </a:r>
            <a:endPar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endParaRPr>
          </a:p>
          <a:p>
            <a:pPr eaLnBrk="1" hangingPunct="1">
              <a:spcBef>
                <a:spcPct val="0"/>
              </a:spcBef>
              <a:buClrTx/>
              <a:buFontTx/>
              <a:buNone/>
            </a:pP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1</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、系统中各部件的工作频率</a:t>
            </a:r>
            <a:endPar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endParaRPr>
          </a:p>
          <a:p>
            <a:pPr eaLnBrk="1" hangingPunct="1">
              <a:spcBef>
                <a:spcPct val="0"/>
              </a:spcBef>
              <a:buClrTx/>
              <a:buFontTx/>
              <a:buNone/>
            </a:pPr>
            <a:r>
              <a:rPr lang="en-US" altLang="zh-CN"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2</a:t>
            </a:r>
            <a:r>
              <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rPr>
              <a:t>、传输数据和编址地址位数</a:t>
            </a:r>
            <a:endParaRPr lang="zh-CN" altLang="en-US" sz="2000" b="0" spc="100" dirty="0">
              <a:ln w="3175">
                <a:noFill/>
                <a:prstDash val="dash"/>
              </a:ln>
              <a:solidFill>
                <a:schemeClr val="accent1">
                  <a:lumMod val="50000"/>
                </a:schemeClr>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940560" y="1386205"/>
            <a:ext cx="8798560" cy="4988560"/>
          </a:xfrm>
          <a:prstGeom prst="rect">
            <a:avLst/>
          </a:prstGeom>
          <a:noFill/>
        </p:spPr>
        <p:txBody>
          <a:bodyPr wrap="square" rtlCol="0">
            <a:noAutofit/>
          </a:bodyPr>
          <a:lstStyle/>
          <a:p>
            <a:pPr marL="342900" indent="-342900" eaLnBrk="1" latinLnBrk="0" hangingPunct="1">
              <a:lnSpc>
                <a:spcPct val="130000"/>
              </a:lnSpc>
              <a:spcBef>
                <a:spcPts val="200"/>
              </a:spcBef>
              <a:spcAft>
                <a:spcPts val="200"/>
              </a:spcAft>
              <a:buClr>
                <a:srgbClr val="01041D"/>
              </a:buClr>
              <a:buSzPct val="70000"/>
              <a:buFont typeface="Wingdings" panose="05000000000000000000" charset="0"/>
              <a:buChar char="u"/>
            </a:pPr>
            <a:r>
              <a:rPr lang="zh-CN" altLang="en-US" sz="2400" b="1" dirty="0">
                <a:solidFill>
                  <a:srgbClr val="FF0000"/>
                </a:solidFill>
                <a:latin typeface="微软雅黑" panose="020B0503020204020204" pitchFamily="34" charset="-122"/>
                <a:ea typeface="微软雅黑" panose="020B0503020204020204" pitchFamily="34" charset="-122"/>
              </a:rPr>
              <a:t>非专用总线</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solidFill>
                <a:latin typeface="微软雅黑" panose="020B0503020204020204" pitchFamily="34" charset="-122"/>
                <a:ea typeface="微软雅黑" panose="020B0503020204020204" pitchFamily="34" charset="-122"/>
              </a:rPr>
              <a:t>总线可以被多个部件分时共享，但</a:t>
            </a:r>
            <a:r>
              <a:rPr lang="zh-CN" altLang="en-US" sz="2000" dirty="0">
                <a:solidFill>
                  <a:srgbClr val="FF0000"/>
                </a:solidFill>
                <a:latin typeface="微软雅黑" panose="020B0503020204020204" pitchFamily="34" charset="-122"/>
                <a:ea typeface="微软雅黑" panose="020B0503020204020204" pitchFamily="34" charset="-122"/>
              </a:rPr>
              <a:t>同一时刻只能有一对</a:t>
            </a:r>
            <a:r>
              <a:rPr lang="zh-CN" altLang="en-US" sz="2000" dirty="0">
                <a:solidFill>
                  <a:schemeClr val="accent1"/>
                </a:solidFill>
                <a:latin typeface="微软雅黑" panose="020B0503020204020204" pitchFamily="34" charset="-122"/>
                <a:ea typeface="微软雅黑" panose="020B0503020204020204" pitchFamily="34" charset="-122"/>
              </a:rPr>
              <a:t>设备使用总线</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优点</a:t>
            </a:r>
            <a:endParaRPr lang="zh-CN" altLang="en-US" sz="2000" dirty="0">
              <a:solidFill>
                <a:srgbClr val="FF0000"/>
              </a:solidFill>
              <a:latin typeface="微软雅黑" panose="020B0503020204020204" pitchFamily="34" charset="-122"/>
              <a:ea typeface="微软雅黑" panose="020B0503020204020204" pitchFamily="34" charset="-122"/>
            </a:endParaRPr>
          </a:p>
          <a:p>
            <a:pPr marL="1149350" lvl="2" indent="-285750" eaLnBrk="1" latinLnBrk="0" hangingPunct="1">
              <a:lnSpc>
                <a:spcPct val="110000"/>
              </a:lnSpc>
              <a:spcBef>
                <a:spcPts val="100"/>
              </a:spcBef>
              <a:spcAft>
                <a:spcPts val="100"/>
              </a:spcAft>
              <a:buClr>
                <a:srgbClr val="01041D"/>
              </a:buClr>
              <a:buSzPct val="70000"/>
              <a:buFont typeface="Arial" panose="020B0604020202020204" pitchFamily="34" charset="0"/>
              <a:buChar char="•"/>
            </a:pPr>
            <a:r>
              <a:rPr lang="zh-CN" altLang="en-US" sz="1800" dirty="0">
                <a:solidFill>
                  <a:schemeClr val="accent1"/>
                </a:solidFill>
                <a:latin typeface="微软雅黑" panose="020B0503020204020204" pitchFamily="34" charset="-122"/>
                <a:ea typeface="微软雅黑" panose="020B0503020204020204" pitchFamily="34" charset="-122"/>
              </a:rPr>
              <a:t>总线数少，</a:t>
            </a:r>
            <a:r>
              <a:rPr lang="zh-CN" altLang="en-US" sz="1800" dirty="0">
                <a:solidFill>
                  <a:srgbClr val="1616CD"/>
                </a:solidFill>
                <a:latin typeface="微软雅黑" panose="020B0503020204020204" pitchFamily="34" charset="-122"/>
                <a:ea typeface="微软雅黑" panose="020B0503020204020204" pitchFamily="34" charset="-122"/>
              </a:rPr>
              <a:t>造价低</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1149350" lvl="2" indent="-285750" eaLnBrk="1" latinLnBrk="0" hangingPunct="1">
              <a:lnSpc>
                <a:spcPct val="110000"/>
              </a:lnSpc>
              <a:spcBef>
                <a:spcPts val="100"/>
              </a:spcBef>
              <a:spcAft>
                <a:spcPts val="100"/>
              </a:spcAft>
              <a:buClr>
                <a:srgbClr val="01041D"/>
              </a:buClr>
              <a:buSzPct val="70000"/>
              <a:buFont typeface="Arial" panose="020B0604020202020204" pitchFamily="34" charset="0"/>
              <a:buChar char="•"/>
            </a:pPr>
            <a:r>
              <a:rPr lang="zh-CN" altLang="en-US" sz="1800" dirty="0">
                <a:solidFill>
                  <a:schemeClr val="accent1"/>
                </a:solidFill>
                <a:latin typeface="微软雅黑" panose="020B0503020204020204" pitchFamily="34" charset="-122"/>
                <a:ea typeface="微软雅黑" panose="020B0503020204020204" pitchFamily="34" charset="-122"/>
              </a:rPr>
              <a:t>总线</a:t>
            </a:r>
            <a:r>
              <a:rPr lang="zh-CN" altLang="en-US" sz="1800" dirty="0">
                <a:solidFill>
                  <a:srgbClr val="1616CD"/>
                </a:solidFill>
                <a:latin typeface="微软雅黑" panose="020B0503020204020204" pitchFamily="34" charset="-122"/>
                <a:ea typeface="微软雅黑" panose="020B0503020204020204" pitchFamily="34" charset="-122"/>
              </a:rPr>
              <a:t>接口标准化、模块性强</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1149350" lvl="2" indent="-285750" eaLnBrk="1" latinLnBrk="0" hangingPunct="1">
              <a:lnSpc>
                <a:spcPct val="110000"/>
              </a:lnSpc>
              <a:spcBef>
                <a:spcPts val="100"/>
              </a:spcBef>
              <a:spcAft>
                <a:spcPts val="100"/>
              </a:spcAft>
              <a:buClr>
                <a:srgbClr val="01041D"/>
              </a:buClr>
              <a:buSzPct val="70000"/>
              <a:buFont typeface="Arial" panose="020B0604020202020204" pitchFamily="34" charset="0"/>
              <a:buChar char="•"/>
            </a:pPr>
            <a:r>
              <a:rPr lang="zh-CN" altLang="en-US" sz="1800" dirty="0">
                <a:solidFill>
                  <a:srgbClr val="1616CD"/>
                </a:solidFill>
                <a:latin typeface="微软雅黑" panose="020B0503020204020204" pitchFamily="34" charset="-122"/>
                <a:ea typeface="微软雅黑" panose="020B0503020204020204" pitchFamily="34" charset="-122"/>
              </a:rPr>
              <a:t>可扩充能力强</a:t>
            </a:r>
            <a:r>
              <a:rPr lang="zh-CN" altLang="en-US" sz="1800" dirty="0">
                <a:solidFill>
                  <a:schemeClr val="accent1"/>
                </a:solidFill>
                <a:latin typeface="微软雅黑" panose="020B0503020204020204" pitchFamily="34" charset="-122"/>
                <a:ea typeface="微软雅黑" panose="020B0503020204020204" pitchFamily="34" charset="-122"/>
              </a:rPr>
              <a:t>，部件的增加不会使电缆、接口和驱动激增</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1149350" lvl="2" indent="-285750" eaLnBrk="1" latinLnBrk="0" hangingPunct="1">
              <a:lnSpc>
                <a:spcPct val="110000"/>
              </a:lnSpc>
              <a:spcBef>
                <a:spcPts val="100"/>
              </a:spcBef>
              <a:spcAft>
                <a:spcPts val="100"/>
              </a:spcAft>
              <a:buClr>
                <a:srgbClr val="01041D"/>
              </a:buClr>
              <a:buSzPct val="70000"/>
              <a:buFont typeface="Arial" panose="020B0604020202020204" pitchFamily="34" charset="0"/>
              <a:buChar char="•"/>
            </a:pPr>
            <a:r>
              <a:rPr lang="zh-CN" altLang="en-US" sz="1800" dirty="0">
                <a:solidFill>
                  <a:srgbClr val="1616CD"/>
                </a:solidFill>
                <a:latin typeface="微软雅黑" panose="020B0503020204020204" pitchFamily="34" charset="-122"/>
                <a:ea typeface="微软雅黑" panose="020B0503020204020204" pitchFamily="34" charset="-122"/>
              </a:rPr>
              <a:t>易用多重总线</a:t>
            </a:r>
            <a:r>
              <a:rPr lang="zh-CN" altLang="en-US" sz="1800" dirty="0">
                <a:solidFill>
                  <a:schemeClr val="accent1"/>
                </a:solidFill>
                <a:latin typeface="微软雅黑" panose="020B0503020204020204" pitchFamily="34" charset="-122"/>
                <a:ea typeface="微软雅黑" panose="020B0503020204020204" pitchFamily="34" charset="-122"/>
              </a:rPr>
              <a:t>来提高总线的带宽和可靠性，使故障弱化</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774700" lvl="1" indent="-342900" eaLnBrk="1" latinLnBrk="0" hangingPunct="1">
              <a:lnSpc>
                <a:spcPct val="130000"/>
              </a:lnSpc>
              <a:spcBef>
                <a:spcPts val="200"/>
              </a:spcBef>
              <a:spcAft>
                <a:spcPts val="200"/>
              </a:spcAft>
              <a:buClr>
                <a:srgbClr val="01041D"/>
              </a:buClr>
              <a:buSzPct val="70000"/>
              <a:buFont typeface="Wingdings" panose="05000000000000000000" charset="0"/>
              <a:buChar char="u"/>
            </a:pPr>
            <a:r>
              <a:rPr lang="zh-CN" altLang="en-US" sz="2000" dirty="0">
                <a:solidFill>
                  <a:srgbClr val="FF0000"/>
                </a:solidFill>
                <a:latin typeface="微软雅黑" panose="020B0503020204020204" pitchFamily="34" charset="-122"/>
                <a:ea typeface="微软雅黑" panose="020B0503020204020204" pitchFamily="34" charset="-122"/>
              </a:rPr>
              <a:t>缺点</a:t>
            </a:r>
            <a:endParaRPr lang="zh-CN" altLang="en-US" sz="2000" dirty="0">
              <a:solidFill>
                <a:srgbClr val="FF0000"/>
              </a:solidFill>
              <a:latin typeface="微软雅黑" panose="020B0503020204020204" pitchFamily="34" charset="-122"/>
              <a:ea typeface="微软雅黑" panose="020B0503020204020204" pitchFamily="34" charset="-122"/>
            </a:endParaRPr>
          </a:p>
          <a:p>
            <a:pPr marL="1149350" lvl="2" indent="-285750" algn="l" eaLnBrk="1" latinLnBrk="0" hangingPunct="1">
              <a:lnSpc>
                <a:spcPct val="110000"/>
              </a:lnSpc>
              <a:spcBef>
                <a:spcPts val="100"/>
              </a:spcBef>
              <a:spcAft>
                <a:spcPts val="100"/>
              </a:spcAft>
              <a:buClr>
                <a:srgbClr val="01041D"/>
              </a:buClr>
              <a:buSzPct val="70000"/>
              <a:buFont typeface="Arial" panose="020B0604020202020204" pitchFamily="34" charset="0"/>
              <a:buChar char="•"/>
            </a:pPr>
            <a:r>
              <a:rPr lang="zh-CN" altLang="en-US" sz="1800" dirty="0">
                <a:solidFill>
                  <a:schemeClr val="accent1"/>
                </a:solidFill>
                <a:latin typeface="微软雅黑" panose="020B0503020204020204" pitchFamily="34" charset="-122"/>
                <a:ea typeface="微软雅黑" panose="020B0503020204020204" pitchFamily="34" charset="-122"/>
              </a:rPr>
              <a:t>系统流量小</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1149350" lvl="2" indent="-285750" algn="l" eaLnBrk="1" latinLnBrk="0" hangingPunct="1">
              <a:lnSpc>
                <a:spcPct val="110000"/>
              </a:lnSpc>
              <a:spcBef>
                <a:spcPts val="100"/>
              </a:spcBef>
              <a:spcAft>
                <a:spcPts val="100"/>
              </a:spcAft>
              <a:buClr>
                <a:srgbClr val="01041D"/>
              </a:buClr>
              <a:buSzPct val="70000"/>
              <a:buFont typeface="Arial" panose="020B0604020202020204" pitchFamily="34" charset="0"/>
              <a:buChar char="•"/>
            </a:pPr>
            <a:r>
              <a:rPr lang="zh-CN" altLang="en-US" sz="1800" dirty="0">
                <a:solidFill>
                  <a:schemeClr val="accent1"/>
                </a:solidFill>
                <a:latin typeface="微软雅黑" panose="020B0503020204020204" pitchFamily="34" charset="-122"/>
                <a:ea typeface="微软雅黑" panose="020B0503020204020204" pitchFamily="34" charset="-122"/>
              </a:rPr>
              <a:t>会经常出现争用总线情况</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1149350" lvl="2" indent="-285750" algn="l" eaLnBrk="1" latinLnBrk="0" hangingPunct="1">
              <a:lnSpc>
                <a:spcPct val="110000"/>
              </a:lnSpc>
              <a:spcBef>
                <a:spcPts val="100"/>
              </a:spcBef>
              <a:spcAft>
                <a:spcPts val="100"/>
              </a:spcAft>
              <a:buClr>
                <a:srgbClr val="01041D"/>
              </a:buClr>
              <a:buSzPct val="70000"/>
              <a:buFont typeface="Arial" panose="020B0604020202020204" pitchFamily="34" charset="0"/>
              <a:buChar char="•"/>
            </a:pPr>
            <a:r>
              <a:rPr lang="zh-CN" altLang="en-US" sz="1800" dirty="0">
                <a:solidFill>
                  <a:schemeClr val="accent1"/>
                </a:solidFill>
                <a:latin typeface="微软雅黑" panose="020B0503020204020204" pitchFamily="34" charset="-122"/>
                <a:ea typeface="微软雅黑" panose="020B0503020204020204" pitchFamily="34" charset="-122"/>
              </a:rPr>
              <a:t>未获得总线使用权的部件不得不等待而降低效率</a:t>
            </a:r>
            <a:endParaRPr lang="zh-CN" altLang="en-US" sz="1800" dirty="0">
              <a:solidFill>
                <a:schemeClr val="accent1"/>
              </a:solidFill>
              <a:latin typeface="微软雅黑" panose="020B0503020204020204" pitchFamily="34" charset="-122"/>
              <a:ea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400" b="1" dirty="0">
              <a:solidFill>
                <a:srgbClr val="484849"/>
              </a:solidFill>
              <a:latin typeface="微软雅黑" panose="020B0503020204020204" pitchFamily="34" charset="-122"/>
              <a:ea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endParaRPr>
          </a:p>
        </p:txBody>
      </p:sp>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矩形 3"/>
          <p:cNvSpPr/>
          <p:nvPr>
            <p:custDataLst>
              <p:tags r:id="rId2"/>
            </p:custDataLst>
          </p:nvPr>
        </p:nvSpPr>
        <p:spPr>
          <a:xfrm>
            <a:off x="719186" y="1007831"/>
            <a:ext cx="3578225" cy="521970"/>
          </a:xfrm>
          <a:prstGeom prst="rect">
            <a:avLst/>
          </a:prstGeom>
        </p:spPr>
        <p:txBody>
          <a:bodyPr wrap="none">
            <a:spAutoFit/>
          </a:bodyPr>
          <a:lstStyle/>
          <a:p>
            <a:pPr lvl="0">
              <a:spcBef>
                <a:spcPct val="20000"/>
              </a:spcBef>
              <a:buClr>
                <a:srgbClr val="FFCC00"/>
              </a:buClr>
            </a:pPr>
            <a:r>
              <a:rPr lang="zh-CN" altLang="en-US" sz="2800" b="1" dirty="0">
                <a:solidFill>
                  <a:schemeClr val="accent1"/>
                </a:solidFill>
                <a:latin typeface="楷体_GB2312"/>
              </a:rPr>
              <a:t>总线按用法分为（</a:t>
            </a:r>
            <a:r>
              <a:rPr lang="en-US" altLang="zh-CN" sz="2800" b="1" dirty="0">
                <a:solidFill>
                  <a:schemeClr val="accent1"/>
                </a:solidFill>
                <a:latin typeface="Times New Roman" panose="02020603050405020304" pitchFamily="18" charset="0"/>
                <a:cs typeface="Times New Roman" panose="02020603050405020304" pitchFamily="18" charset="0"/>
              </a:rPr>
              <a:t>2</a:t>
            </a:r>
            <a:r>
              <a:rPr lang="zh-CN" altLang="en-US" sz="2800" b="1" dirty="0">
                <a:solidFill>
                  <a:schemeClr val="accent1"/>
                </a:solidFill>
                <a:latin typeface="楷体_GB2312"/>
              </a:rPr>
              <a:t>）</a:t>
            </a:r>
            <a:endParaRPr lang="zh-CN" altLang="en-US" sz="2800" b="1" dirty="0">
              <a:solidFill>
                <a:schemeClr val="accent1"/>
              </a:solidFill>
              <a:latin typeface="楷体_GB2312"/>
            </a:endParaRPr>
          </a:p>
        </p:txBody>
      </p:sp>
      <p:sp>
        <p:nvSpPr>
          <p:cNvPr id="9" name="TextBox 54"/>
          <p:cNvSpPr txBox="1"/>
          <p:nvPr>
            <p:custDataLst>
              <p:tags r:id="rId3"/>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防疫手册"/>
          <p:cNvPicPr>
            <a:picLocks noChangeAspect="1"/>
          </p:cNvPicPr>
          <p:nvPr>
            <p:custDataLst>
              <p:tags r:id="rId4"/>
            </p:custDataLst>
          </p:nvPr>
        </p:nvPicPr>
        <p:blipFill>
          <a:blip r:embed="rId5"/>
          <a:stretch>
            <a:fillRect/>
          </a:stretch>
        </p:blipFill>
        <p:spPr>
          <a:xfrm>
            <a:off x="934720" y="3093720"/>
            <a:ext cx="1132205" cy="113220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728776"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ea typeface="微软雅黑" panose="020B0503020204020204" pitchFamily="34" charset="-122"/>
              </a:rPr>
              <a:t>1</a:t>
            </a:r>
            <a:r>
              <a:rPr lang="zh-CN" altLang="en-US" sz="2400" b="1" dirty="0">
                <a:solidFill>
                  <a:schemeClr val="accent1">
                    <a:lumMod val="50000"/>
                  </a:schemeClr>
                </a:solidFill>
                <a:ea typeface="微软雅黑" panose="020B0503020204020204" pitchFamily="34" charset="-122"/>
              </a:rPr>
              <a:t>．</a:t>
            </a:r>
            <a:r>
              <a:rPr lang="en-US" altLang="zh-CN" sz="2400" b="1" dirty="0">
                <a:solidFill>
                  <a:schemeClr val="accent1">
                    <a:lumMod val="50000"/>
                  </a:schemeClr>
                </a:solidFill>
                <a:ea typeface="微软雅黑" panose="020B0503020204020204" pitchFamily="34" charset="-122"/>
              </a:rPr>
              <a:t>PC</a:t>
            </a:r>
            <a:r>
              <a:rPr lang="zh-CN" altLang="en-US" sz="2400" b="1" dirty="0">
                <a:solidFill>
                  <a:schemeClr val="accent1">
                    <a:lumMod val="50000"/>
                  </a:schemeClr>
                </a:solidFill>
                <a:ea typeface="微软雅黑" panose="020B0503020204020204" pitchFamily="34" charset="-122"/>
              </a:rPr>
              <a:t>总线</a:t>
            </a:r>
            <a:endParaRPr lang="en-US" altLang="zh-CN" sz="2400" b="1" dirty="0">
              <a:solidFill>
                <a:schemeClr val="accent1">
                  <a:lumMod val="50000"/>
                </a:schemeClr>
              </a:solidFill>
              <a:ea typeface="微软雅黑" panose="020B0503020204020204" pitchFamily="34" charset="-122"/>
            </a:endParaRPr>
          </a:p>
          <a:p>
            <a:pPr lvl="2" eaLnBrk="1" hangingPunct="1">
              <a:lnSpc>
                <a:spcPct val="130000"/>
              </a:lnSpc>
              <a:spcBef>
                <a:spcPts val="0"/>
              </a:spcBef>
            </a:pPr>
            <a:r>
              <a:rPr lang="en-US" altLang="zh-CN" sz="2000" dirty="0">
                <a:solidFill>
                  <a:srgbClr val="000000"/>
                </a:solidFill>
              </a:rPr>
              <a:t>1981</a:t>
            </a:r>
            <a:r>
              <a:rPr lang="zh-CN" altLang="en-US" sz="2000" dirty="0">
                <a:solidFill>
                  <a:srgbClr val="000000"/>
                </a:solidFill>
              </a:rPr>
              <a:t>年，</a:t>
            </a:r>
            <a:r>
              <a:rPr lang="en-US" altLang="zh-CN" sz="2000" dirty="0">
                <a:solidFill>
                  <a:srgbClr val="000000"/>
                </a:solidFill>
              </a:rPr>
              <a:t>IBM</a:t>
            </a:r>
            <a:r>
              <a:rPr lang="zh-CN" altLang="en-US" sz="2000" dirty="0">
                <a:solidFill>
                  <a:srgbClr val="000000"/>
                </a:solidFill>
              </a:rPr>
              <a:t>公司最初应用在以</a:t>
            </a:r>
            <a:r>
              <a:rPr lang="en-US" altLang="zh-CN" sz="2000" dirty="0">
                <a:solidFill>
                  <a:srgbClr val="000000"/>
                </a:solidFill>
              </a:rPr>
              <a:t>Intel 8088</a:t>
            </a:r>
            <a:r>
              <a:rPr lang="zh-CN" altLang="en-US" sz="2000" dirty="0">
                <a:solidFill>
                  <a:srgbClr val="000000"/>
                </a:solidFill>
              </a:rPr>
              <a:t>为</a:t>
            </a:r>
            <a:r>
              <a:rPr lang="en-US" altLang="zh-CN" sz="2000" dirty="0">
                <a:solidFill>
                  <a:srgbClr val="000000"/>
                </a:solidFill>
              </a:rPr>
              <a:t>CPU</a:t>
            </a:r>
            <a:r>
              <a:rPr lang="zh-CN" altLang="en-US" sz="2000" dirty="0">
                <a:solidFill>
                  <a:srgbClr val="000000"/>
                </a:solidFill>
              </a:rPr>
              <a:t>的</a:t>
            </a:r>
            <a:r>
              <a:rPr lang="en-US" altLang="zh-CN" sz="2000" dirty="0">
                <a:solidFill>
                  <a:srgbClr val="000000"/>
                </a:solidFill>
              </a:rPr>
              <a:t>PC XT</a:t>
            </a:r>
            <a:r>
              <a:rPr lang="zh-CN" altLang="en-US" sz="2000" dirty="0">
                <a:solidFill>
                  <a:srgbClr val="000000"/>
                </a:solidFill>
              </a:rPr>
              <a:t>机上，也称为</a:t>
            </a:r>
            <a:r>
              <a:rPr lang="en-US" altLang="zh-CN" sz="2000" dirty="0">
                <a:solidFill>
                  <a:srgbClr val="000000"/>
                </a:solidFill>
              </a:rPr>
              <a:t>PC/XT</a:t>
            </a:r>
            <a:r>
              <a:rPr lang="zh-CN" altLang="en-US" sz="2000" dirty="0">
                <a:solidFill>
                  <a:srgbClr val="000000"/>
                </a:solidFill>
              </a:rPr>
              <a:t>总线</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en-US" altLang="zh-CN" sz="2000" dirty="0">
                <a:solidFill>
                  <a:srgbClr val="0000CC"/>
                </a:solidFill>
                <a:ea typeface="微软雅黑" panose="020B0503020204020204" pitchFamily="34" charset="-122"/>
              </a:rPr>
              <a:t>8</a:t>
            </a:r>
            <a:r>
              <a:rPr lang="zh-CN" altLang="en-US" sz="2000" dirty="0">
                <a:solidFill>
                  <a:srgbClr val="0000CC"/>
                </a:solidFill>
                <a:ea typeface="微软雅黑" panose="020B0503020204020204" pitchFamily="34" charset="-122"/>
              </a:rPr>
              <a:t>位数据线</a:t>
            </a:r>
            <a:r>
              <a:rPr lang="en-US" altLang="zh-CN" sz="2000" dirty="0">
                <a:solidFill>
                  <a:srgbClr val="0000CC"/>
                </a:solidFill>
                <a:ea typeface="微软雅黑" panose="020B0503020204020204" pitchFamily="34" charset="-122"/>
              </a:rPr>
              <a:t>(</a:t>
            </a:r>
            <a:r>
              <a:rPr lang="zh-CN" altLang="en-US" sz="2000" dirty="0">
                <a:solidFill>
                  <a:srgbClr val="0000CC"/>
                </a:solidFill>
                <a:ea typeface="微软雅黑" panose="020B0503020204020204" pitchFamily="34" charset="-122"/>
              </a:rPr>
              <a:t>称为</a:t>
            </a:r>
            <a:r>
              <a:rPr lang="en-US" altLang="zh-CN" sz="2000" dirty="0">
                <a:solidFill>
                  <a:srgbClr val="0000CC"/>
                </a:solidFill>
                <a:ea typeface="微软雅黑" panose="020B0503020204020204" pitchFamily="34" charset="-122"/>
              </a:rPr>
              <a:t>8</a:t>
            </a:r>
            <a:r>
              <a:rPr lang="zh-CN" altLang="en-US" sz="2000" dirty="0">
                <a:solidFill>
                  <a:srgbClr val="0000CC"/>
                </a:solidFill>
                <a:ea typeface="微软雅黑" panose="020B0503020204020204" pitchFamily="34" charset="-122"/>
              </a:rPr>
              <a:t>位槽</a:t>
            </a:r>
            <a:r>
              <a:rPr lang="en-US" altLang="zh-CN" sz="2000" dirty="0">
                <a:solidFill>
                  <a:srgbClr val="0000CC"/>
                </a:solidFill>
                <a:ea typeface="微软雅黑" panose="020B0503020204020204" pitchFamily="34" charset="-122"/>
              </a:rPr>
              <a:t>)</a:t>
            </a:r>
            <a:endParaRPr lang="zh-CN" altLang="en-US" sz="20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2000" dirty="0">
                <a:solidFill>
                  <a:srgbClr val="0000CC"/>
                </a:solidFill>
                <a:ea typeface="微软雅黑" panose="020B0503020204020204" pitchFamily="34" charset="-122"/>
              </a:rPr>
              <a:t>20</a:t>
            </a:r>
            <a:r>
              <a:rPr lang="zh-CN" altLang="en-US" sz="2000" dirty="0">
                <a:solidFill>
                  <a:srgbClr val="0000CC"/>
                </a:solidFill>
                <a:ea typeface="微软雅黑" panose="020B0503020204020204" pitchFamily="34" charset="-122"/>
              </a:rPr>
              <a:t>位地址总线</a:t>
            </a:r>
            <a:r>
              <a:rPr lang="en-US" altLang="zh-CN" sz="2000" dirty="0">
                <a:solidFill>
                  <a:srgbClr val="0000CC"/>
                </a:solidFill>
                <a:ea typeface="微软雅黑" panose="020B0503020204020204" pitchFamily="34" charset="-122"/>
              </a:rPr>
              <a:t>(</a:t>
            </a:r>
            <a:r>
              <a:rPr lang="zh-CN" altLang="en-US" sz="2000" dirty="0">
                <a:solidFill>
                  <a:srgbClr val="0000CC"/>
                </a:solidFill>
                <a:ea typeface="微软雅黑" panose="020B0503020204020204" pitchFamily="34" charset="-122"/>
              </a:rPr>
              <a:t>寻址范围为</a:t>
            </a:r>
            <a:r>
              <a:rPr lang="en-US" altLang="zh-CN" sz="2000" dirty="0">
                <a:solidFill>
                  <a:srgbClr val="0000CC"/>
                </a:solidFill>
                <a:ea typeface="微软雅黑" panose="020B0503020204020204" pitchFamily="34" charset="-122"/>
              </a:rPr>
              <a:t>1MB)</a:t>
            </a:r>
            <a:endParaRPr lang="en-US" altLang="zh-CN" sz="20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2000" dirty="0">
                <a:solidFill>
                  <a:srgbClr val="0000CC"/>
                </a:solidFill>
                <a:ea typeface="微软雅黑" panose="020B0503020204020204" pitchFamily="34" charset="-122"/>
              </a:rPr>
              <a:t>6</a:t>
            </a:r>
            <a:r>
              <a:rPr lang="zh-CN" altLang="en-US" sz="2000" dirty="0">
                <a:solidFill>
                  <a:srgbClr val="0000CC"/>
                </a:solidFill>
                <a:ea typeface="微软雅黑" panose="020B0503020204020204" pitchFamily="34" charset="-122"/>
              </a:rPr>
              <a:t>条中断请求线</a:t>
            </a:r>
            <a:endParaRPr lang="zh-CN" altLang="en-US" sz="20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2000" dirty="0">
                <a:solidFill>
                  <a:srgbClr val="0000CC"/>
                </a:solidFill>
                <a:ea typeface="微软雅黑" panose="020B0503020204020204" pitchFamily="34" charset="-122"/>
              </a:rPr>
              <a:t>采用了</a:t>
            </a:r>
            <a:r>
              <a:rPr lang="en-US" altLang="zh-CN" sz="2000" dirty="0">
                <a:solidFill>
                  <a:srgbClr val="0000CC"/>
                </a:solidFill>
                <a:ea typeface="微软雅黑" panose="020B0503020204020204" pitchFamily="34" charset="-122"/>
              </a:rPr>
              <a:t>62</a:t>
            </a:r>
            <a:r>
              <a:rPr lang="zh-CN" altLang="en-US" sz="2000" dirty="0">
                <a:solidFill>
                  <a:srgbClr val="0000CC"/>
                </a:solidFill>
                <a:ea typeface="微软雅黑" panose="020B0503020204020204" pitchFamily="34" charset="-122"/>
              </a:rPr>
              <a:t>个引脚的插线槽 </a:t>
            </a:r>
            <a:endParaRPr lang="zh-CN" altLang="en-US" sz="2000" dirty="0">
              <a:solidFill>
                <a:srgbClr val="0000CC"/>
              </a:solidFill>
              <a:ea typeface="微软雅黑" panose="020B0503020204020204" pitchFamily="34" charset="-122"/>
            </a:endParaRPr>
          </a:p>
          <a:p>
            <a:pPr lvl="1" eaLnBrk="1" latinLnBrk="0" hangingPunct="1">
              <a:lnSpc>
                <a:spcPct val="130000"/>
              </a:lnSpc>
              <a:spcBef>
                <a:spcPts val="0"/>
              </a:spcBef>
            </a:pPr>
            <a:r>
              <a:rPr lang="zh-CN" altLang="en-US" sz="2000" dirty="0">
                <a:solidFill>
                  <a:srgbClr val="000000"/>
                </a:solidFill>
                <a:latin typeface="+mn-lt"/>
              </a:rPr>
              <a:t>并在以后的</a:t>
            </a:r>
            <a:r>
              <a:rPr lang="en-US" altLang="zh-CN" sz="2000" dirty="0">
                <a:solidFill>
                  <a:srgbClr val="000000"/>
                </a:solidFill>
                <a:latin typeface="+mn-lt"/>
              </a:rPr>
              <a:t>PC/AT</a:t>
            </a:r>
            <a:r>
              <a:rPr lang="zh-CN" altLang="en-US" sz="2000" dirty="0">
                <a:solidFill>
                  <a:srgbClr val="000000"/>
                </a:solidFill>
                <a:latin typeface="+mn-lt"/>
              </a:rPr>
              <a:t>和各种</a:t>
            </a:r>
            <a:r>
              <a:rPr lang="en-US" altLang="zh-CN" sz="2000" dirty="0">
                <a:solidFill>
                  <a:srgbClr val="000000"/>
                </a:solidFill>
                <a:latin typeface="+mn-lt"/>
              </a:rPr>
              <a:t>286</a:t>
            </a:r>
            <a:r>
              <a:rPr lang="zh-CN" altLang="en-US" sz="2000" dirty="0">
                <a:solidFill>
                  <a:srgbClr val="000000"/>
                </a:solidFill>
                <a:latin typeface="+mn-lt"/>
              </a:rPr>
              <a:t>、</a:t>
            </a:r>
            <a:r>
              <a:rPr lang="en-US" altLang="zh-CN" sz="2000" dirty="0">
                <a:solidFill>
                  <a:srgbClr val="000000"/>
                </a:solidFill>
                <a:latin typeface="+mn-lt"/>
              </a:rPr>
              <a:t>386</a:t>
            </a:r>
            <a:r>
              <a:rPr lang="zh-CN" altLang="en-US" sz="2000" dirty="0">
                <a:solidFill>
                  <a:srgbClr val="000000"/>
                </a:solidFill>
                <a:latin typeface="+mn-lt"/>
              </a:rPr>
              <a:t>兼容机主板上继续使用，便于保留老的</a:t>
            </a:r>
            <a:r>
              <a:rPr lang="en-US" altLang="zh-CN" sz="2000" dirty="0">
                <a:solidFill>
                  <a:srgbClr val="000000"/>
                </a:solidFill>
                <a:latin typeface="+mn-lt"/>
              </a:rPr>
              <a:t>PC</a:t>
            </a:r>
            <a:r>
              <a:rPr lang="zh-CN" altLang="en-US" sz="2000" dirty="0">
                <a:solidFill>
                  <a:srgbClr val="000000"/>
                </a:solidFill>
                <a:latin typeface="+mn-lt"/>
              </a:rPr>
              <a:t>扩展卡。</a:t>
            </a:r>
            <a:endParaRPr lang="en-US" altLang="zh-CN" sz="2000" dirty="0">
              <a:solidFill>
                <a:srgbClr val="000000"/>
              </a:solidFill>
              <a:latin typeface="+mn-lt"/>
            </a:endParaRPr>
          </a:p>
          <a:p>
            <a:pPr lvl="1" eaLnBrk="1" latinLnBrk="0" hangingPunct="1">
              <a:lnSpc>
                <a:spcPct val="130000"/>
              </a:lnSpc>
              <a:spcBef>
                <a:spcPts val="0"/>
              </a:spcBef>
            </a:pPr>
            <a:r>
              <a:rPr lang="zh-CN" altLang="en-US" sz="2000" dirty="0">
                <a:solidFill>
                  <a:srgbClr val="000000"/>
                </a:solidFill>
                <a:latin typeface="+mn-lt"/>
              </a:rPr>
              <a:t>在后来制定的</a:t>
            </a:r>
            <a:r>
              <a:rPr lang="en-US" altLang="zh-CN" sz="2000" dirty="0">
                <a:solidFill>
                  <a:srgbClr val="000000"/>
                </a:solidFill>
                <a:latin typeface="+mn-lt"/>
              </a:rPr>
              <a:t>ISA</a:t>
            </a:r>
            <a:r>
              <a:rPr lang="zh-CN" altLang="en-US" sz="2000" dirty="0">
                <a:solidFill>
                  <a:srgbClr val="000000"/>
                </a:solidFill>
                <a:latin typeface="+mn-lt"/>
              </a:rPr>
              <a:t>总线标准中被称为</a:t>
            </a:r>
            <a:r>
              <a:rPr lang="en-US" altLang="zh-CN" sz="2000" dirty="0">
                <a:solidFill>
                  <a:srgbClr val="000000"/>
                </a:solidFill>
                <a:latin typeface="+mn-lt"/>
              </a:rPr>
              <a:t>8</a:t>
            </a:r>
            <a:r>
              <a:rPr lang="zh-CN" altLang="en-US" sz="2000" dirty="0">
                <a:solidFill>
                  <a:srgbClr val="000000"/>
                </a:solidFill>
                <a:latin typeface="+mn-lt"/>
              </a:rPr>
              <a:t>位</a:t>
            </a:r>
            <a:r>
              <a:rPr lang="en-US" altLang="zh-CN" sz="2000" dirty="0">
                <a:solidFill>
                  <a:srgbClr val="000000"/>
                </a:solidFill>
                <a:latin typeface="+mn-lt"/>
              </a:rPr>
              <a:t>ISA</a:t>
            </a:r>
            <a:r>
              <a:rPr lang="zh-CN" altLang="en-US" sz="2000" dirty="0">
                <a:solidFill>
                  <a:srgbClr val="000000"/>
                </a:solidFill>
                <a:latin typeface="+mn-lt"/>
              </a:rPr>
              <a:t>总线，目前已被淘汰。</a:t>
            </a:r>
            <a:endParaRPr lang="zh-CN" altLang="en-US" sz="2000" dirty="0">
              <a:solidFill>
                <a:srgbClr val="000000"/>
              </a:solidFill>
              <a:latin typeface="+mn-lt"/>
            </a:endParaRPr>
          </a:p>
        </p:txBody>
      </p:sp>
    </p:spTree>
    <p:custDataLst>
      <p:tags r:id="rId6"/>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656242"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2</a:t>
            </a:r>
            <a:r>
              <a:rPr lang="zh-CN" altLang="en-US" sz="2400" b="1" dirty="0">
                <a:solidFill>
                  <a:schemeClr val="accent1">
                    <a:lumMod val="50000"/>
                  </a:schemeClr>
                </a:solidFill>
              </a:rPr>
              <a:t>．</a:t>
            </a:r>
            <a:r>
              <a:rPr lang="en-US" altLang="zh-CN" sz="2400" b="1" dirty="0">
                <a:solidFill>
                  <a:schemeClr val="accent1">
                    <a:lumMod val="50000"/>
                  </a:schemeClr>
                </a:solidFill>
              </a:rPr>
              <a:t>ISA</a:t>
            </a:r>
            <a:r>
              <a:rPr lang="zh-CN" altLang="en-US" sz="2400" b="1" dirty="0">
                <a:solidFill>
                  <a:schemeClr val="accent1">
                    <a:lumMod val="50000"/>
                  </a:schemeClr>
                </a:solidFill>
              </a:rPr>
              <a:t>总线</a:t>
            </a:r>
            <a:endParaRPr lang="en-US" altLang="zh-CN" sz="2400" b="1" dirty="0">
              <a:solidFill>
                <a:schemeClr val="accent1">
                  <a:lumMod val="50000"/>
                </a:schemeClr>
              </a:solidFill>
            </a:endParaRPr>
          </a:p>
          <a:p>
            <a:pPr lvl="2" eaLnBrk="1" hangingPunct="1">
              <a:lnSpc>
                <a:spcPct val="130000"/>
              </a:lnSpc>
              <a:spcBef>
                <a:spcPts val="0"/>
              </a:spcBef>
            </a:pPr>
            <a:r>
              <a:rPr lang="en-US" altLang="zh-CN" sz="2000" dirty="0">
                <a:solidFill>
                  <a:schemeClr val="accent1">
                    <a:lumMod val="50000"/>
                  </a:schemeClr>
                </a:solidFill>
                <a:latin typeface="微软雅黑" panose="020B0503020204020204" pitchFamily="34" charset="-122"/>
              </a:rPr>
              <a:t>1984</a:t>
            </a:r>
            <a:r>
              <a:rPr lang="zh-CN" altLang="en-US" sz="2000" dirty="0">
                <a:solidFill>
                  <a:schemeClr val="accent1">
                    <a:lumMod val="50000"/>
                  </a:schemeClr>
                </a:solidFill>
                <a:latin typeface="微软雅黑" panose="020B0503020204020204" pitchFamily="34" charset="-122"/>
              </a:rPr>
              <a:t>年，是</a:t>
            </a:r>
            <a:r>
              <a:rPr lang="en-US" altLang="zh-CN" sz="2000" dirty="0">
                <a:solidFill>
                  <a:schemeClr val="accent1">
                    <a:lumMod val="50000"/>
                  </a:schemeClr>
                </a:solidFill>
                <a:latin typeface="微软雅黑" panose="020B0503020204020204" pitchFamily="34" charset="-122"/>
              </a:rPr>
              <a:t>IBM PC/AT</a:t>
            </a:r>
            <a:r>
              <a:rPr lang="zh-CN" altLang="en-US" sz="2000" dirty="0">
                <a:solidFill>
                  <a:schemeClr val="accent1">
                    <a:lumMod val="50000"/>
                  </a:schemeClr>
                </a:solidFill>
                <a:latin typeface="微软雅黑" panose="020B0503020204020204" pitchFamily="34" charset="-122"/>
              </a:rPr>
              <a:t>机主板针对</a:t>
            </a:r>
            <a:r>
              <a:rPr lang="en-US" altLang="zh-CN" sz="2000" dirty="0">
                <a:solidFill>
                  <a:schemeClr val="accent1">
                    <a:lumMod val="50000"/>
                  </a:schemeClr>
                </a:solidFill>
                <a:latin typeface="微软雅黑" panose="020B0503020204020204" pitchFamily="34" charset="-122"/>
              </a:rPr>
              <a:t>Intel 80286 CPU</a:t>
            </a:r>
            <a:r>
              <a:rPr lang="zh-CN" altLang="en-US" sz="2000" dirty="0">
                <a:solidFill>
                  <a:schemeClr val="accent1">
                    <a:lumMod val="50000"/>
                  </a:schemeClr>
                </a:solidFill>
                <a:latin typeface="微软雅黑" panose="020B0503020204020204" pitchFamily="34" charset="-122"/>
              </a:rPr>
              <a:t>使用的系统</a:t>
            </a:r>
            <a:r>
              <a:rPr lang="en-US" altLang="zh-CN" sz="2000" dirty="0">
                <a:solidFill>
                  <a:schemeClr val="accent1">
                    <a:lumMod val="50000"/>
                  </a:schemeClr>
                </a:solidFill>
                <a:latin typeface="微软雅黑" panose="020B0503020204020204" pitchFamily="34" charset="-122"/>
              </a:rPr>
              <a:t>I/O</a:t>
            </a:r>
            <a:r>
              <a:rPr lang="zh-CN" altLang="en-US" sz="2000" dirty="0">
                <a:solidFill>
                  <a:schemeClr val="accent1">
                    <a:lumMod val="50000"/>
                  </a:schemeClr>
                </a:solidFill>
                <a:latin typeface="微软雅黑" panose="020B0503020204020204" pitchFamily="34" charset="-122"/>
              </a:rPr>
              <a:t>总线和扩展插槽，也称为</a:t>
            </a:r>
            <a:r>
              <a:rPr lang="en-US" altLang="zh-CN" sz="2000" dirty="0">
                <a:solidFill>
                  <a:schemeClr val="accent1">
                    <a:lumMod val="50000"/>
                  </a:schemeClr>
                </a:solidFill>
                <a:latin typeface="微软雅黑" panose="020B0503020204020204" pitchFamily="34" charset="-122"/>
              </a:rPr>
              <a:t>PC/AT</a:t>
            </a:r>
            <a:r>
              <a:rPr lang="zh-CN" altLang="en-US" sz="2000" dirty="0">
                <a:solidFill>
                  <a:schemeClr val="accent1">
                    <a:lumMod val="50000"/>
                  </a:schemeClr>
                </a:solidFill>
                <a:latin typeface="微软雅黑" panose="020B0503020204020204" pitchFamily="34" charset="-122"/>
              </a:rPr>
              <a:t>总线（</a:t>
            </a:r>
            <a:r>
              <a:rPr lang="en-US" altLang="zh-CN" sz="2000" dirty="0">
                <a:solidFill>
                  <a:schemeClr val="accent1">
                    <a:lumMod val="50000"/>
                  </a:schemeClr>
                </a:solidFill>
                <a:latin typeface="微软雅黑" panose="020B0503020204020204" pitchFamily="34" charset="-122"/>
              </a:rPr>
              <a:t>AT Bus</a:t>
            </a:r>
            <a:r>
              <a:rPr lang="zh-CN" altLang="en-US" sz="2000" dirty="0">
                <a:solidFill>
                  <a:schemeClr val="accent1">
                    <a:lumMod val="50000"/>
                  </a:schemeClr>
                </a:solidFill>
                <a:latin typeface="微软雅黑" panose="020B0503020204020204" pitchFamily="34" charset="-122"/>
              </a:rPr>
              <a:t>）</a:t>
            </a:r>
            <a:endParaRPr lang="zh-CN" altLang="en-US" sz="2000" dirty="0">
              <a:solidFill>
                <a:schemeClr val="accent1">
                  <a:lumMod val="50000"/>
                </a:schemeClr>
              </a:solidFill>
              <a:latin typeface="微软雅黑" panose="020B0503020204020204" pitchFamily="34" charset="-122"/>
            </a:endParaRPr>
          </a:p>
          <a:p>
            <a:pPr lvl="2" eaLnBrk="1" hangingPunct="1">
              <a:lnSpc>
                <a:spcPct val="130000"/>
              </a:lnSpc>
              <a:spcBef>
                <a:spcPts val="0"/>
              </a:spcBef>
            </a:pPr>
            <a:r>
              <a:rPr lang="en-US" altLang="zh-CN" sz="2000" dirty="0">
                <a:solidFill>
                  <a:schemeClr val="accent1">
                    <a:lumMod val="50000"/>
                  </a:schemeClr>
                </a:solidFill>
                <a:latin typeface="微软雅黑" panose="020B0503020204020204" pitchFamily="34" charset="-122"/>
              </a:rPr>
              <a:t>87</a:t>
            </a:r>
            <a:r>
              <a:rPr lang="zh-CN" altLang="en-US" sz="2000" dirty="0">
                <a:solidFill>
                  <a:schemeClr val="accent1">
                    <a:lumMod val="50000"/>
                  </a:schemeClr>
                </a:solidFill>
                <a:latin typeface="微软雅黑" panose="020B0503020204020204" pitchFamily="34" charset="-122"/>
              </a:rPr>
              <a:t>年成为国际通用总线标准</a:t>
            </a:r>
            <a:r>
              <a:rPr lang="en-US" altLang="zh-CN" sz="2000" dirty="0">
                <a:solidFill>
                  <a:schemeClr val="accent1">
                    <a:lumMod val="50000"/>
                  </a:schemeClr>
                </a:solidFill>
                <a:latin typeface="微软雅黑" panose="020B0503020204020204" pitchFamily="34" charset="-122"/>
              </a:rPr>
              <a:t>ISA</a:t>
            </a:r>
            <a:r>
              <a:rPr lang="zh-CN" altLang="en-US" sz="2000" dirty="0">
                <a:solidFill>
                  <a:schemeClr val="accent1">
                    <a:lumMod val="50000"/>
                  </a:schemeClr>
                </a:solidFill>
                <a:latin typeface="微软雅黑" panose="020B0503020204020204" pitchFamily="34" charset="-122"/>
              </a:rPr>
              <a:t>（</a:t>
            </a:r>
            <a:r>
              <a:rPr lang="en-US" altLang="zh-CN" sz="2000" dirty="0">
                <a:solidFill>
                  <a:schemeClr val="accent1">
                    <a:lumMod val="50000"/>
                  </a:schemeClr>
                </a:solidFill>
                <a:latin typeface="微软雅黑" panose="020B0503020204020204" pitchFamily="34" charset="-122"/>
              </a:rPr>
              <a:t>Industry Standard Architecture</a:t>
            </a:r>
            <a:r>
              <a:rPr lang="zh-CN" altLang="en-US" sz="2000" dirty="0">
                <a:solidFill>
                  <a:schemeClr val="accent1">
                    <a:lumMod val="50000"/>
                  </a:schemeClr>
                </a:solidFill>
                <a:latin typeface="微软雅黑" panose="020B0503020204020204" pitchFamily="34" charset="-122"/>
              </a:rPr>
              <a:t>）即工业标准结构总线</a:t>
            </a:r>
            <a:endParaRPr lang="zh-CN" altLang="en-US" sz="2000" dirty="0">
              <a:solidFill>
                <a:schemeClr val="accent1">
                  <a:lumMod val="50000"/>
                </a:schemeClr>
              </a:solidFill>
              <a:latin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16</a:t>
            </a:r>
            <a:r>
              <a:rPr lang="zh-CN" altLang="en-US" sz="1600" dirty="0">
                <a:solidFill>
                  <a:srgbClr val="0000CC"/>
                </a:solidFill>
                <a:ea typeface="微软雅黑" panose="020B0503020204020204" pitchFamily="34" charset="-122"/>
              </a:rPr>
              <a:t>位数据线</a:t>
            </a:r>
            <a:endParaRPr lang="zh-CN" altLang="en-US" sz="16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600" dirty="0">
                <a:solidFill>
                  <a:srgbClr val="0000CC"/>
                </a:solidFill>
                <a:ea typeface="微软雅黑" panose="020B0503020204020204" pitchFamily="34" charset="-122"/>
              </a:rPr>
              <a:t>地址线</a:t>
            </a:r>
            <a:r>
              <a:rPr lang="en-US" altLang="zh-CN" sz="1600" dirty="0">
                <a:solidFill>
                  <a:srgbClr val="0000CC"/>
                </a:solidFill>
                <a:ea typeface="微软雅黑" panose="020B0503020204020204" pitchFamily="34" charset="-122"/>
              </a:rPr>
              <a:t>24</a:t>
            </a:r>
            <a:r>
              <a:rPr lang="zh-CN" altLang="en-US" sz="1600" dirty="0">
                <a:solidFill>
                  <a:srgbClr val="0000CC"/>
                </a:solidFill>
                <a:ea typeface="微软雅黑" panose="020B0503020204020204" pitchFamily="34" charset="-122"/>
              </a:rPr>
              <a:t>位，即直接内存寻址为</a:t>
            </a:r>
            <a:r>
              <a:rPr lang="en-US" altLang="zh-CN" sz="1600" dirty="0">
                <a:solidFill>
                  <a:srgbClr val="0000CC"/>
                </a:solidFill>
                <a:ea typeface="微软雅黑" panose="020B0503020204020204" pitchFamily="34" charset="-122"/>
              </a:rPr>
              <a:t>16MB</a:t>
            </a:r>
            <a:endParaRPr lang="en-US" altLang="zh-CN" sz="16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600" dirty="0">
                <a:solidFill>
                  <a:srgbClr val="0000CC"/>
                </a:solidFill>
                <a:ea typeface="微软雅黑" panose="020B0503020204020204" pitchFamily="34" charset="-122"/>
              </a:rPr>
              <a:t>工作时钟是</a:t>
            </a:r>
            <a:r>
              <a:rPr lang="en-US" altLang="zh-CN" sz="1600" dirty="0">
                <a:solidFill>
                  <a:srgbClr val="0000CC"/>
                </a:solidFill>
                <a:ea typeface="微软雅黑" panose="020B0503020204020204" pitchFamily="34" charset="-122"/>
              </a:rPr>
              <a:t>8.33MHz</a:t>
            </a:r>
            <a:r>
              <a:rPr lang="zh-CN" altLang="en-US" sz="1600" dirty="0">
                <a:solidFill>
                  <a:srgbClr val="0000CC"/>
                </a:solidFill>
                <a:ea typeface="微软雅黑" panose="020B0503020204020204" pitchFamily="34" charset="-122"/>
              </a:rPr>
              <a:t>，数据传输率为</a:t>
            </a:r>
            <a:r>
              <a:rPr lang="en-US" altLang="zh-CN" sz="1600" dirty="0">
                <a:solidFill>
                  <a:srgbClr val="0000CC"/>
                </a:solidFill>
                <a:ea typeface="微软雅黑" panose="020B0503020204020204" pitchFamily="34" charset="-122"/>
              </a:rPr>
              <a:t>8.33MB/S</a:t>
            </a:r>
            <a:endParaRPr lang="en-US" altLang="zh-CN" sz="1600" dirty="0">
              <a:solidFill>
                <a:srgbClr val="0000CC"/>
              </a:solidFill>
              <a:ea typeface="微软雅黑" panose="020B0503020204020204" pitchFamily="34" charset="-122"/>
            </a:endParaRPr>
          </a:p>
          <a:p>
            <a:pPr lvl="1" eaLnBrk="1" latinLnBrk="0" hangingPunct="1">
              <a:lnSpc>
                <a:spcPct val="130000"/>
              </a:lnSpc>
              <a:spcBef>
                <a:spcPts val="0"/>
              </a:spcBef>
            </a:pPr>
            <a:r>
              <a:rPr lang="en-US" altLang="zh-CN" sz="2000" dirty="0">
                <a:solidFill>
                  <a:schemeClr val="accent1">
                    <a:lumMod val="50000"/>
                  </a:schemeClr>
                </a:solidFill>
              </a:rPr>
              <a:t>16</a:t>
            </a:r>
            <a:r>
              <a:rPr lang="zh-CN" altLang="en-US" sz="2000" dirty="0">
                <a:solidFill>
                  <a:schemeClr val="accent1">
                    <a:lumMod val="50000"/>
                  </a:schemeClr>
                </a:solidFill>
              </a:rPr>
              <a:t>位</a:t>
            </a:r>
            <a:r>
              <a:rPr lang="en-US" altLang="zh-CN" sz="2000" dirty="0">
                <a:solidFill>
                  <a:schemeClr val="accent1">
                    <a:lumMod val="50000"/>
                  </a:schemeClr>
                </a:solidFill>
              </a:rPr>
              <a:t>ISA</a:t>
            </a:r>
            <a:r>
              <a:rPr lang="zh-CN" altLang="en-US" sz="2000" dirty="0">
                <a:solidFill>
                  <a:schemeClr val="accent1">
                    <a:lumMod val="50000"/>
                  </a:schemeClr>
                </a:solidFill>
              </a:rPr>
              <a:t>插槽同</a:t>
            </a:r>
            <a:r>
              <a:rPr lang="en-US" altLang="zh-CN" sz="2000" dirty="0">
                <a:solidFill>
                  <a:schemeClr val="accent1">
                    <a:lumMod val="50000"/>
                  </a:schemeClr>
                </a:solidFill>
              </a:rPr>
              <a:t>8</a:t>
            </a:r>
            <a:r>
              <a:rPr lang="zh-CN" altLang="en-US" sz="2000" dirty="0">
                <a:solidFill>
                  <a:schemeClr val="accent1">
                    <a:lumMod val="50000"/>
                  </a:schemeClr>
                </a:solidFill>
              </a:rPr>
              <a:t>位</a:t>
            </a:r>
            <a:r>
              <a:rPr lang="en-US" altLang="zh-CN" sz="2000" dirty="0">
                <a:solidFill>
                  <a:schemeClr val="accent1">
                    <a:lumMod val="50000"/>
                  </a:schemeClr>
                </a:solidFill>
              </a:rPr>
              <a:t>ISA</a:t>
            </a:r>
            <a:r>
              <a:rPr lang="zh-CN" altLang="en-US" sz="2000" dirty="0">
                <a:solidFill>
                  <a:schemeClr val="accent1">
                    <a:lumMod val="50000"/>
                  </a:schemeClr>
                </a:solidFill>
              </a:rPr>
              <a:t>插槽保持了互换性，即</a:t>
            </a:r>
            <a:r>
              <a:rPr lang="en-US" altLang="zh-CN" sz="2000" dirty="0">
                <a:solidFill>
                  <a:schemeClr val="accent1">
                    <a:lumMod val="50000"/>
                  </a:schemeClr>
                </a:solidFill>
              </a:rPr>
              <a:t>16</a:t>
            </a:r>
            <a:r>
              <a:rPr lang="zh-CN" altLang="en-US" sz="2000" dirty="0">
                <a:solidFill>
                  <a:schemeClr val="accent1">
                    <a:lumMod val="50000"/>
                  </a:schemeClr>
                </a:solidFill>
              </a:rPr>
              <a:t>位</a:t>
            </a:r>
            <a:r>
              <a:rPr lang="en-US" altLang="zh-CN" sz="2000" dirty="0">
                <a:solidFill>
                  <a:schemeClr val="accent1">
                    <a:lumMod val="50000"/>
                  </a:schemeClr>
                </a:solidFill>
              </a:rPr>
              <a:t>ISA</a:t>
            </a:r>
            <a:r>
              <a:rPr lang="zh-CN" altLang="en-US" sz="2000" dirty="0">
                <a:solidFill>
                  <a:schemeClr val="accent1">
                    <a:lumMod val="50000"/>
                  </a:schemeClr>
                </a:solidFill>
              </a:rPr>
              <a:t>槽也可以使用</a:t>
            </a:r>
            <a:r>
              <a:rPr lang="en-US" altLang="zh-CN" sz="2000" dirty="0">
                <a:solidFill>
                  <a:schemeClr val="accent1">
                    <a:lumMod val="50000"/>
                  </a:schemeClr>
                </a:solidFill>
              </a:rPr>
              <a:t>8</a:t>
            </a:r>
            <a:r>
              <a:rPr lang="zh-CN" altLang="en-US" sz="2000" dirty="0">
                <a:solidFill>
                  <a:schemeClr val="accent1">
                    <a:lumMod val="50000"/>
                  </a:schemeClr>
                </a:solidFill>
              </a:rPr>
              <a:t>位</a:t>
            </a:r>
            <a:r>
              <a:rPr lang="en-US" altLang="zh-CN" sz="2000" dirty="0">
                <a:solidFill>
                  <a:schemeClr val="accent1">
                    <a:lumMod val="50000"/>
                  </a:schemeClr>
                </a:solidFill>
              </a:rPr>
              <a:t>ISA</a:t>
            </a:r>
            <a:r>
              <a:rPr lang="zh-CN" altLang="en-US" sz="2000" dirty="0">
                <a:solidFill>
                  <a:schemeClr val="accent1">
                    <a:lumMod val="50000"/>
                  </a:schemeClr>
                </a:solidFill>
              </a:rPr>
              <a:t>卡</a:t>
            </a:r>
            <a:endParaRPr lang="en-US" altLang="zh-CN" sz="2000" dirty="0">
              <a:solidFill>
                <a:schemeClr val="accent1">
                  <a:lumMod val="50000"/>
                </a:schemeClr>
              </a:solidFill>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16</a:t>
            </a:r>
            <a:r>
              <a:rPr lang="zh-CN" altLang="en-US" sz="1600" dirty="0">
                <a:solidFill>
                  <a:srgbClr val="0000CC"/>
                </a:solidFill>
                <a:ea typeface="微软雅黑" panose="020B0503020204020204" pitchFamily="34" charset="-122"/>
              </a:rPr>
              <a:t>位</a:t>
            </a:r>
            <a:r>
              <a:rPr lang="en-US" altLang="zh-CN" sz="1600" dirty="0">
                <a:solidFill>
                  <a:srgbClr val="0000CC"/>
                </a:solidFill>
                <a:ea typeface="微软雅黑" panose="020B0503020204020204" pitchFamily="34" charset="-122"/>
              </a:rPr>
              <a:t>ISA</a:t>
            </a:r>
            <a:r>
              <a:rPr lang="zh-CN" altLang="en-US" sz="1600" dirty="0">
                <a:solidFill>
                  <a:srgbClr val="0000CC"/>
                </a:solidFill>
                <a:ea typeface="微软雅黑" panose="020B0503020204020204" pitchFamily="34" charset="-122"/>
              </a:rPr>
              <a:t>总线是在</a:t>
            </a:r>
            <a:r>
              <a:rPr lang="en-US" altLang="zh-CN" sz="1600" dirty="0">
                <a:solidFill>
                  <a:srgbClr val="0000CC"/>
                </a:solidFill>
                <a:ea typeface="微软雅黑" panose="020B0503020204020204" pitchFamily="34" charset="-122"/>
              </a:rPr>
              <a:t>8</a:t>
            </a:r>
            <a:r>
              <a:rPr lang="zh-CN" altLang="en-US" sz="1600" dirty="0">
                <a:solidFill>
                  <a:srgbClr val="0000CC"/>
                </a:solidFill>
                <a:ea typeface="微软雅黑" panose="020B0503020204020204" pitchFamily="34" charset="-122"/>
              </a:rPr>
              <a:t>位</a:t>
            </a:r>
            <a:r>
              <a:rPr lang="en-US" altLang="zh-CN" sz="1600" dirty="0">
                <a:solidFill>
                  <a:srgbClr val="0000CC"/>
                </a:solidFill>
                <a:ea typeface="微软雅黑" panose="020B0503020204020204" pitchFamily="34" charset="-122"/>
              </a:rPr>
              <a:t>ISA</a:t>
            </a:r>
            <a:r>
              <a:rPr lang="zh-CN" altLang="en-US" sz="1600" dirty="0">
                <a:solidFill>
                  <a:srgbClr val="0000CC"/>
                </a:solidFill>
                <a:ea typeface="微软雅黑" panose="020B0503020204020204" pitchFamily="34" charset="-122"/>
              </a:rPr>
              <a:t>总线（</a:t>
            </a:r>
            <a:r>
              <a:rPr lang="en-US" altLang="zh-CN" sz="1600" dirty="0">
                <a:solidFill>
                  <a:srgbClr val="0000CC"/>
                </a:solidFill>
                <a:ea typeface="微软雅黑" panose="020B0503020204020204" pitchFamily="34" charset="-122"/>
              </a:rPr>
              <a:t>PC</a:t>
            </a:r>
            <a:r>
              <a:rPr lang="zh-CN" altLang="en-US" sz="1600" dirty="0">
                <a:solidFill>
                  <a:srgbClr val="0000CC"/>
                </a:solidFill>
                <a:ea typeface="微软雅黑" panose="020B0503020204020204" pitchFamily="34" charset="-122"/>
              </a:rPr>
              <a:t>总线）插槽的沿伸方向上增加了一个双排共</a:t>
            </a:r>
            <a:r>
              <a:rPr lang="en-US" altLang="zh-CN" sz="1600" dirty="0">
                <a:solidFill>
                  <a:srgbClr val="0000CC"/>
                </a:solidFill>
                <a:ea typeface="微软雅黑" panose="020B0503020204020204" pitchFamily="34" charset="-122"/>
              </a:rPr>
              <a:t>36</a:t>
            </a:r>
            <a:r>
              <a:rPr lang="zh-CN" altLang="en-US" sz="1600" dirty="0">
                <a:solidFill>
                  <a:srgbClr val="0000CC"/>
                </a:solidFill>
                <a:ea typeface="微软雅黑" panose="020B0503020204020204" pitchFamily="34" charset="-122"/>
              </a:rPr>
              <a:t>触点的插槽，新增的插槽引脚把</a:t>
            </a:r>
            <a:r>
              <a:rPr lang="en-US" altLang="zh-CN" sz="1600" dirty="0">
                <a:solidFill>
                  <a:srgbClr val="0000CC"/>
                </a:solidFill>
                <a:ea typeface="微软雅黑" panose="020B0503020204020204" pitchFamily="34" charset="-122"/>
              </a:rPr>
              <a:t>8</a:t>
            </a:r>
            <a:r>
              <a:rPr lang="zh-CN" altLang="en-US" sz="1600" dirty="0">
                <a:solidFill>
                  <a:srgbClr val="0000CC"/>
                </a:solidFill>
                <a:ea typeface="微软雅黑" panose="020B0503020204020204" pitchFamily="34" charset="-122"/>
              </a:rPr>
              <a:t>位数据和</a:t>
            </a:r>
            <a:r>
              <a:rPr lang="en-US" altLang="zh-CN" sz="1600" dirty="0">
                <a:solidFill>
                  <a:srgbClr val="0000CC"/>
                </a:solidFill>
                <a:ea typeface="微软雅黑" panose="020B0503020204020204" pitchFamily="34" charset="-122"/>
              </a:rPr>
              <a:t>20</a:t>
            </a:r>
            <a:r>
              <a:rPr lang="zh-CN" altLang="en-US" sz="1600" dirty="0">
                <a:solidFill>
                  <a:srgbClr val="0000CC"/>
                </a:solidFill>
                <a:ea typeface="微软雅黑" panose="020B0503020204020204" pitchFamily="34" charset="-122"/>
              </a:rPr>
              <a:t>位地址扩展成</a:t>
            </a:r>
            <a:r>
              <a:rPr lang="en-US" altLang="zh-CN" sz="1600" dirty="0">
                <a:solidFill>
                  <a:srgbClr val="0000CC"/>
                </a:solidFill>
                <a:ea typeface="微软雅黑" panose="020B0503020204020204" pitchFamily="34" charset="-122"/>
              </a:rPr>
              <a:t>16</a:t>
            </a:r>
            <a:r>
              <a:rPr lang="zh-CN" altLang="en-US" sz="1600" dirty="0">
                <a:solidFill>
                  <a:srgbClr val="0000CC"/>
                </a:solidFill>
                <a:ea typeface="微软雅黑" panose="020B0503020204020204" pitchFamily="34" charset="-122"/>
              </a:rPr>
              <a:t>位数据线和</a:t>
            </a:r>
            <a:r>
              <a:rPr lang="en-US" altLang="zh-CN" sz="1600" dirty="0">
                <a:solidFill>
                  <a:srgbClr val="0000CC"/>
                </a:solidFill>
                <a:ea typeface="微软雅黑" panose="020B0503020204020204" pitchFamily="34" charset="-122"/>
              </a:rPr>
              <a:t>24</a:t>
            </a:r>
            <a:r>
              <a:rPr lang="zh-CN" altLang="en-US" sz="1600" dirty="0">
                <a:solidFill>
                  <a:srgbClr val="0000CC"/>
                </a:solidFill>
                <a:ea typeface="微软雅黑" panose="020B0503020204020204" pitchFamily="34" charset="-122"/>
              </a:rPr>
              <a:t>位地址线。</a:t>
            </a:r>
            <a:endParaRPr lang="en-US" altLang="zh-CN" sz="1600" dirty="0">
              <a:solidFill>
                <a:srgbClr val="0000CC"/>
              </a:solidFill>
              <a:ea typeface="微软雅黑" panose="020B0503020204020204" pitchFamily="34" charset="-122"/>
            </a:endParaRPr>
          </a:p>
          <a:p>
            <a:pPr lvl="1" eaLnBrk="1" latinLnBrk="0" hangingPunct="1">
              <a:lnSpc>
                <a:spcPct val="130000"/>
              </a:lnSpc>
              <a:spcBef>
                <a:spcPts val="0"/>
              </a:spcBef>
            </a:pPr>
            <a:r>
              <a:rPr lang="zh-CN" altLang="en-US" sz="2000" dirty="0">
                <a:solidFill>
                  <a:schemeClr val="accent1">
                    <a:lumMod val="50000"/>
                  </a:schemeClr>
                </a:solidFill>
              </a:rPr>
              <a:t>低速</a:t>
            </a:r>
            <a:r>
              <a:rPr lang="en-US" altLang="zh-CN" sz="2000" dirty="0">
                <a:solidFill>
                  <a:schemeClr val="accent1">
                    <a:lumMod val="50000"/>
                  </a:schemeClr>
                </a:solidFill>
              </a:rPr>
              <a:t>ISA</a:t>
            </a:r>
            <a:r>
              <a:rPr lang="zh-CN" altLang="en-US" sz="2000" dirty="0">
                <a:solidFill>
                  <a:schemeClr val="accent1">
                    <a:lumMod val="50000"/>
                  </a:schemeClr>
                </a:solidFill>
              </a:rPr>
              <a:t>标准与高速的</a:t>
            </a:r>
            <a:r>
              <a:rPr lang="en-US" altLang="zh-CN" sz="2000" dirty="0">
                <a:solidFill>
                  <a:schemeClr val="accent1">
                    <a:lumMod val="50000"/>
                  </a:schemeClr>
                </a:solidFill>
              </a:rPr>
              <a:t>32</a:t>
            </a:r>
            <a:r>
              <a:rPr lang="zh-CN" altLang="en-US" sz="2000" dirty="0">
                <a:solidFill>
                  <a:schemeClr val="accent1">
                    <a:lumMod val="50000"/>
                  </a:schemeClr>
                </a:solidFill>
              </a:rPr>
              <a:t>位</a:t>
            </a:r>
            <a:r>
              <a:rPr lang="en-US" altLang="zh-CN" sz="2000" dirty="0">
                <a:solidFill>
                  <a:schemeClr val="accent1">
                    <a:lumMod val="50000"/>
                  </a:schemeClr>
                </a:solidFill>
              </a:rPr>
              <a:t>386</a:t>
            </a:r>
            <a:r>
              <a:rPr lang="zh-CN" altLang="en-US" sz="2000" dirty="0">
                <a:solidFill>
                  <a:schemeClr val="accent1">
                    <a:lumMod val="50000"/>
                  </a:schemeClr>
                </a:solidFill>
              </a:rPr>
              <a:t>、</a:t>
            </a:r>
            <a:r>
              <a:rPr lang="en-US" altLang="zh-CN" sz="2000" dirty="0">
                <a:solidFill>
                  <a:schemeClr val="accent1">
                    <a:lumMod val="50000"/>
                  </a:schemeClr>
                </a:solidFill>
              </a:rPr>
              <a:t>486</a:t>
            </a:r>
            <a:r>
              <a:rPr lang="zh-CN" altLang="en-US" sz="2000" dirty="0">
                <a:solidFill>
                  <a:schemeClr val="accent1">
                    <a:lumMod val="50000"/>
                  </a:schemeClr>
                </a:solidFill>
              </a:rPr>
              <a:t>和</a:t>
            </a:r>
            <a:r>
              <a:rPr lang="en-US" altLang="zh-CN" sz="2000" dirty="0">
                <a:solidFill>
                  <a:schemeClr val="accent1">
                    <a:lumMod val="50000"/>
                  </a:schemeClr>
                </a:solidFill>
              </a:rPr>
              <a:t>Pentium CPU</a:t>
            </a:r>
            <a:r>
              <a:rPr lang="zh-CN" altLang="en-US" sz="2000" dirty="0">
                <a:solidFill>
                  <a:schemeClr val="accent1">
                    <a:lumMod val="50000"/>
                  </a:schemeClr>
                </a:solidFill>
              </a:rPr>
              <a:t>形成了一定的矛盾，但为了允许保留使用老的</a:t>
            </a:r>
            <a:r>
              <a:rPr lang="en-US" altLang="zh-CN" sz="2000" dirty="0">
                <a:solidFill>
                  <a:schemeClr val="accent1">
                    <a:lumMod val="50000"/>
                  </a:schemeClr>
                </a:solidFill>
              </a:rPr>
              <a:t>ISA</a:t>
            </a:r>
            <a:r>
              <a:rPr lang="zh-CN" altLang="en-US" sz="2000" dirty="0">
                <a:solidFill>
                  <a:schemeClr val="accent1">
                    <a:lumMod val="50000"/>
                  </a:schemeClr>
                </a:solidFill>
              </a:rPr>
              <a:t>卡，主板仍保留至少一个</a:t>
            </a:r>
            <a:r>
              <a:rPr lang="en-US" altLang="zh-CN" sz="2000" dirty="0">
                <a:solidFill>
                  <a:schemeClr val="accent1">
                    <a:lumMod val="50000"/>
                  </a:schemeClr>
                </a:solidFill>
              </a:rPr>
              <a:t>ISA</a:t>
            </a:r>
            <a:r>
              <a:rPr lang="zh-CN" altLang="en-US" sz="2000" dirty="0">
                <a:solidFill>
                  <a:schemeClr val="accent1">
                    <a:lumMod val="50000"/>
                  </a:schemeClr>
                </a:solidFill>
              </a:rPr>
              <a:t>插槽。</a:t>
            </a:r>
            <a:endParaRPr lang="zh-CN" altLang="en-US" sz="2000" dirty="0">
              <a:solidFill>
                <a:schemeClr val="accent1">
                  <a:lumMod val="50000"/>
                </a:schemeClr>
              </a:solidFill>
            </a:endParaRPr>
          </a:p>
        </p:txBody>
      </p:sp>
    </p:spTree>
    <p:custDataLst>
      <p:tags r:id="rId6"/>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656243" cy="4464102"/>
          </a:xfrm>
        </p:spPr>
        <p:txBody>
          <a:bodyPr vert="horz" wrap="square" lIns="91440" tIns="45720" rIns="91440" bIns="45720" anchor="t" anchorCtr="0"/>
          <a:lstStyle/>
          <a:p>
            <a:pPr lvl="1" eaLnBrk="1" latinLnBrk="0" hangingPunct="1">
              <a:lnSpc>
                <a:spcPct val="130000"/>
              </a:lnSpc>
              <a:spcBef>
                <a:spcPts val="0"/>
              </a:spcBef>
            </a:pPr>
            <a:r>
              <a:rPr lang="en-US" altLang="zh-CN" sz="2000" dirty="0">
                <a:solidFill>
                  <a:schemeClr val="accent1">
                    <a:lumMod val="50000"/>
                  </a:schemeClr>
                </a:solidFill>
              </a:rPr>
              <a:t>ISA</a:t>
            </a:r>
            <a:r>
              <a:rPr lang="zh-CN" altLang="en-US" sz="2000" dirty="0">
                <a:solidFill>
                  <a:schemeClr val="accent1">
                    <a:lumMod val="50000"/>
                  </a:schemeClr>
                </a:solidFill>
              </a:rPr>
              <a:t>总线为低带宽设备提供了足够的吞吐量，而且深入到每一台</a:t>
            </a:r>
            <a:r>
              <a:rPr lang="en-US" altLang="zh-CN" sz="2000" dirty="0">
                <a:solidFill>
                  <a:schemeClr val="accent1">
                    <a:lumMod val="50000"/>
                  </a:schemeClr>
                </a:solidFill>
              </a:rPr>
              <a:t>PC</a:t>
            </a:r>
            <a:r>
              <a:rPr lang="zh-CN" altLang="en-US" sz="2000" dirty="0">
                <a:solidFill>
                  <a:schemeClr val="accent1">
                    <a:lumMod val="50000"/>
                  </a:schemeClr>
                </a:solidFill>
              </a:rPr>
              <a:t>之中，直到</a:t>
            </a:r>
            <a:r>
              <a:rPr lang="en-US" altLang="zh-CN" sz="2000" dirty="0">
                <a:solidFill>
                  <a:schemeClr val="accent1">
                    <a:lumMod val="50000"/>
                  </a:schemeClr>
                </a:solidFill>
              </a:rPr>
              <a:t>1990</a:t>
            </a:r>
            <a:r>
              <a:rPr lang="zh-CN" altLang="en-US" sz="2000" dirty="0">
                <a:solidFill>
                  <a:schemeClr val="accent1">
                    <a:lumMod val="50000"/>
                  </a:schemeClr>
                </a:solidFill>
              </a:rPr>
              <a:t>年才逐渐被</a:t>
            </a:r>
            <a:r>
              <a:rPr lang="en-US" altLang="zh-CN" sz="2000" dirty="0">
                <a:solidFill>
                  <a:schemeClr val="accent1">
                    <a:lumMod val="50000"/>
                  </a:schemeClr>
                </a:solidFill>
              </a:rPr>
              <a:t>PCI</a:t>
            </a:r>
            <a:r>
              <a:rPr lang="zh-CN" altLang="en-US" sz="2000" dirty="0">
                <a:solidFill>
                  <a:schemeClr val="accent1">
                    <a:lumMod val="50000"/>
                  </a:schemeClr>
                </a:solidFill>
              </a:rPr>
              <a:t>所取代。</a:t>
            </a:r>
            <a:endParaRPr lang="zh-CN" altLang="en-US" sz="2000" dirty="0">
              <a:solidFill>
                <a:schemeClr val="accent1">
                  <a:lumMod val="50000"/>
                </a:schemeClr>
              </a:solidFill>
            </a:endParaRPr>
          </a:p>
          <a:p>
            <a:pPr lvl="1" eaLnBrk="1" latinLnBrk="0" hangingPunct="1">
              <a:lnSpc>
                <a:spcPct val="130000"/>
              </a:lnSpc>
              <a:spcBef>
                <a:spcPts val="0"/>
              </a:spcBef>
            </a:pPr>
            <a:r>
              <a:rPr lang="en-US" altLang="zh-CN" sz="2000" dirty="0">
                <a:solidFill>
                  <a:schemeClr val="accent1">
                    <a:lumMod val="50000"/>
                  </a:schemeClr>
                </a:solidFill>
              </a:rPr>
              <a:t>ISA</a:t>
            </a:r>
            <a:r>
              <a:rPr lang="zh-CN" altLang="en-US" sz="2000" dirty="0">
                <a:solidFill>
                  <a:schemeClr val="accent1">
                    <a:lumMod val="50000"/>
                  </a:schemeClr>
                </a:solidFill>
              </a:rPr>
              <a:t>缺少一个中枢寄存器，不能动态地分配系统资源，且</a:t>
            </a:r>
            <a:r>
              <a:rPr lang="en-US" altLang="zh-CN" sz="2000" dirty="0">
                <a:solidFill>
                  <a:schemeClr val="accent1">
                    <a:lumMod val="50000"/>
                  </a:schemeClr>
                </a:solidFill>
              </a:rPr>
              <a:t>CPU</a:t>
            </a:r>
            <a:r>
              <a:rPr lang="zh-CN" altLang="en-US" sz="2000" dirty="0">
                <a:solidFill>
                  <a:schemeClr val="accent1">
                    <a:lumMod val="50000"/>
                  </a:schemeClr>
                </a:solidFill>
              </a:rPr>
              <a:t>占用率高，插卡的数量亦有限。</a:t>
            </a:r>
            <a:endParaRPr lang="zh-CN" altLang="en-US" sz="2000" dirty="0">
              <a:solidFill>
                <a:schemeClr val="accent1">
                  <a:lumMod val="50000"/>
                </a:schemeClr>
              </a:solidFill>
            </a:endParaRPr>
          </a:p>
          <a:p>
            <a:pPr lvl="1" eaLnBrk="1" latinLnBrk="0" hangingPunct="1">
              <a:lnSpc>
                <a:spcPct val="130000"/>
              </a:lnSpc>
              <a:spcBef>
                <a:spcPts val="0"/>
              </a:spcBef>
            </a:pPr>
            <a:r>
              <a:rPr lang="zh-CN" altLang="en-US" sz="2000" dirty="0">
                <a:solidFill>
                  <a:schemeClr val="accent1">
                    <a:lumMod val="50000"/>
                  </a:schemeClr>
                </a:solidFill>
              </a:rPr>
              <a:t>早期的</a:t>
            </a:r>
            <a:r>
              <a:rPr lang="en-US" altLang="zh-CN" sz="2000" dirty="0">
                <a:solidFill>
                  <a:schemeClr val="accent1">
                    <a:lumMod val="50000"/>
                  </a:schemeClr>
                </a:solidFill>
              </a:rPr>
              <a:t>ISA</a:t>
            </a:r>
            <a:r>
              <a:rPr lang="zh-CN" altLang="en-US" sz="2000" dirty="0">
                <a:solidFill>
                  <a:schemeClr val="accent1">
                    <a:lumMod val="50000"/>
                  </a:schemeClr>
                </a:solidFill>
              </a:rPr>
              <a:t>设备安装非常难，不仅要设置跳线或</a:t>
            </a:r>
            <a:r>
              <a:rPr lang="en-US" altLang="zh-CN" sz="2000" dirty="0">
                <a:solidFill>
                  <a:schemeClr val="accent1">
                    <a:lumMod val="50000"/>
                  </a:schemeClr>
                </a:solidFill>
              </a:rPr>
              <a:t>DIP</a:t>
            </a:r>
            <a:r>
              <a:rPr lang="zh-CN" altLang="en-US" sz="2000" dirty="0">
                <a:solidFill>
                  <a:schemeClr val="accent1">
                    <a:lumMod val="50000"/>
                  </a:schemeClr>
                </a:solidFill>
              </a:rPr>
              <a:t>开关来控制</a:t>
            </a:r>
            <a:r>
              <a:rPr lang="en-US" altLang="zh-CN" sz="2000" dirty="0">
                <a:solidFill>
                  <a:schemeClr val="accent1">
                    <a:lumMod val="50000"/>
                  </a:schemeClr>
                </a:solidFill>
              </a:rPr>
              <a:t>I/O</a:t>
            </a:r>
            <a:r>
              <a:rPr lang="zh-CN" altLang="en-US" sz="2000" dirty="0">
                <a:solidFill>
                  <a:schemeClr val="accent1">
                    <a:lumMod val="50000"/>
                  </a:schemeClr>
                </a:solidFill>
              </a:rPr>
              <a:t>地址，甚至中断和时钟速度也要通过手工来完成。</a:t>
            </a:r>
            <a:r>
              <a:rPr lang="en-US" altLang="zh-CN" sz="2000" dirty="0">
                <a:solidFill>
                  <a:schemeClr val="accent1">
                    <a:lumMod val="50000"/>
                  </a:schemeClr>
                </a:solidFill>
              </a:rPr>
              <a:t>1993</a:t>
            </a:r>
            <a:r>
              <a:rPr lang="zh-CN" altLang="en-US" sz="2000" dirty="0">
                <a:solidFill>
                  <a:schemeClr val="accent1">
                    <a:lumMod val="50000"/>
                  </a:schemeClr>
                </a:solidFill>
              </a:rPr>
              <a:t>年，</a:t>
            </a:r>
            <a:r>
              <a:rPr lang="en-US" altLang="zh-CN" sz="2000" dirty="0">
                <a:solidFill>
                  <a:schemeClr val="accent1">
                    <a:lumMod val="50000"/>
                  </a:schemeClr>
                </a:solidFill>
              </a:rPr>
              <a:t>PNP ISA</a:t>
            </a:r>
            <a:r>
              <a:rPr lang="zh-CN" altLang="en-US" sz="2000" dirty="0">
                <a:solidFill>
                  <a:schemeClr val="accent1">
                    <a:lumMod val="50000"/>
                  </a:schemeClr>
                </a:solidFill>
              </a:rPr>
              <a:t>标准问世，才用软件来控制各种设置。</a:t>
            </a:r>
            <a:endParaRPr lang="zh-CN" altLang="en-US" sz="2000" dirty="0">
              <a:solidFill>
                <a:schemeClr val="accent1">
                  <a:lumMod val="50000"/>
                </a:schemeClr>
              </a:solidFill>
            </a:endParaRPr>
          </a:p>
        </p:txBody>
      </p:sp>
    </p:spTree>
    <p:custDataLst>
      <p:tags r:id="rId6"/>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873376"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3</a:t>
            </a:r>
            <a:r>
              <a:rPr lang="zh-CN" altLang="en-US" sz="2400" b="1" dirty="0">
                <a:solidFill>
                  <a:schemeClr val="accent1">
                    <a:lumMod val="50000"/>
                  </a:schemeClr>
                </a:solidFill>
              </a:rPr>
              <a:t>．</a:t>
            </a:r>
            <a:r>
              <a:rPr lang="en-US" altLang="zh-CN" sz="2400" b="1" dirty="0">
                <a:solidFill>
                  <a:schemeClr val="accent1">
                    <a:lumMod val="50000"/>
                  </a:schemeClr>
                </a:solidFill>
              </a:rPr>
              <a:t>MCA</a:t>
            </a:r>
            <a:r>
              <a:rPr lang="zh-CN" altLang="en-US" sz="2400" b="1" dirty="0">
                <a:solidFill>
                  <a:schemeClr val="accent1">
                    <a:lumMod val="50000"/>
                  </a:schemeClr>
                </a:solidFill>
              </a:rPr>
              <a:t>总线</a:t>
            </a:r>
            <a:endParaRPr lang="en-US" altLang="zh-CN" sz="2400" b="1" dirty="0">
              <a:solidFill>
                <a:schemeClr val="accent1">
                  <a:lumMod val="50000"/>
                </a:schemeClr>
              </a:solidFill>
            </a:endParaRPr>
          </a:p>
          <a:p>
            <a:pPr lvl="2" eaLnBrk="1" hangingPunct="1">
              <a:lnSpc>
                <a:spcPct val="130000"/>
              </a:lnSpc>
              <a:spcBef>
                <a:spcPts val="0"/>
              </a:spcBef>
            </a:pPr>
            <a:r>
              <a:rPr lang="en-US" altLang="zh-CN" sz="2000" dirty="0">
                <a:solidFill>
                  <a:schemeClr val="accent1">
                    <a:lumMod val="50000"/>
                  </a:schemeClr>
                </a:solidFill>
                <a:latin typeface="+mn-ea"/>
                <a:ea typeface="+mn-ea"/>
                <a:cs typeface="Times New Roman" panose="02020603050405020304" pitchFamily="18" charset="0"/>
              </a:rPr>
              <a:t>MCA</a:t>
            </a:r>
            <a:r>
              <a:rPr lang="zh-CN" altLang="en-US" sz="2000" dirty="0">
                <a:solidFill>
                  <a:schemeClr val="accent1">
                    <a:lumMod val="50000"/>
                  </a:schemeClr>
                </a:solidFill>
                <a:latin typeface="+mn-ea"/>
                <a:ea typeface="+mn-ea"/>
                <a:cs typeface="Times New Roman" panose="02020603050405020304" pitchFamily="18" charset="0"/>
              </a:rPr>
              <a:t>（</a:t>
            </a:r>
            <a:r>
              <a:rPr lang="en-US" altLang="zh-CN" sz="2000" dirty="0">
                <a:solidFill>
                  <a:schemeClr val="accent1">
                    <a:lumMod val="50000"/>
                  </a:schemeClr>
                </a:solidFill>
                <a:latin typeface="+mn-ea"/>
                <a:ea typeface="+mn-ea"/>
                <a:cs typeface="Times New Roman" panose="02020603050405020304" pitchFamily="18" charset="0"/>
              </a:rPr>
              <a:t>Micro Channel Architecture</a:t>
            </a:r>
            <a:r>
              <a:rPr lang="zh-CN" altLang="en-US" sz="2000" dirty="0">
                <a:solidFill>
                  <a:schemeClr val="accent1">
                    <a:lumMod val="50000"/>
                  </a:schemeClr>
                </a:solidFill>
                <a:latin typeface="+mn-ea"/>
                <a:ea typeface="+mn-ea"/>
                <a:cs typeface="Times New Roman" panose="02020603050405020304" pitchFamily="18" charset="0"/>
              </a:rPr>
              <a:t>）即微通道结构总线来源于</a:t>
            </a:r>
            <a:r>
              <a:rPr lang="en-US" altLang="zh-CN" sz="2000" dirty="0">
                <a:solidFill>
                  <a:schemeClr val="accent1">
                    <a:lumMod val="50000"/>
                  </a:schemeClr>
                </a:solidFill>
                <a:latin typeface="+mn-ea"/>
                <a:ea typeface="+mn-ea"/>
                <a:cs typeface="Times New Roman" panose="02020603050405020304" pitchFamily="18" charset="0"/>
              </a:rPr>
              <a:t>IBM PS/2</a:t>
            </a:r>
            <a:r>
              <a:rPr lang="zh-CN" altLang="en-US" sz="2000" dirty="0">
                <a:solidFill>
                  <a:schemeClr val="accent1">
                    <a:lumMod val="50000"/>
                  </a:schemeClr>
                </a:solidFill>
                <a:latin typeface="+mn-ea"/>
                <a:ea typeface="+mn-ea"/>
                <a:cs typeface="Times New Roman" panose="02020603050405020304" pitchFamily="18" charset="0"/>
              </a:rPr>
              <a:t>机，是为</a:t>
            </a:r>
            <a:r>
              <a:rPr lang="en-US" altLang="zh-CN" sz="2000" dirty="0">
                <a:solidFill>
                  <a:schemeClr val="accent1">
                    <a:lumMod val="50000"/>
                  </a:schemeClr>
                </a:solidFill>
                <a:latin typeface="+mn-ea"/>
                <a:ea typeface="+mn-ea"/>
                <a:cs typeface="Times New Roman" panose="02020603050405020304" pitchFamily="18" charset="0"/>
              </a:rPr>
              <a:t>32</a:t>
            </a:r>
            <a:r>
              <a:rPr lang="zh-CN" altLang="en-US" sz="2000" dirty="0">
                <a:solidFill>
                  <a:schemeClr val="accent1">
                    <a:lumMod val="50000"/>
                  </a:schemeClr>
                </a:solidFill>
                <a:latin typeface="+mn-ea"/>
                <a:ea typeface="+mn-ea"/>
                <a:cs typeface="Times New Roman" panose="02020603050405020304" pitchFamily="18" charset="0"/>
              </a:rPr>
              <a:t>位的</a:t>
            </a:r>
            <a:r>
              <a:rPr lang="en-US" altLang="zh-CN" sz="2000" dirty="0">
                <a:solidFill>
                  <a:schemeClr val="accent1">
                    <a:lumMod val="50000"/>
                  </a:schemeClr>
                </a:solidFill>
                <a:latin typeface="+mn-ea"/>
                <a:ea typeface="+mn-ea"/>
                <a:cs typeface="Times New Roman" panose="02020603050405020304" pitchFamily="18" charset="0"/>
              </a:rPr>
              <a:t>Intel 80386 CPU</a:t>
            </a:r>
            <a:r>
              <a:rPr lang="zh-CN" altLang="en-US" sz="2000" dirty="0">
                <a:solidFill>
                  <a:schemeClr val="accent1">
                    <a:lumMod val="50000"/>
                  </a:schemeClr>
                </a:solidFill>
                <a:latin typeface="+mn-ea"/>
                <a:ea typeface="+mn-ea"/>
                <a:cs typeface="Times New Roman" panose="02020603050405020304" pitchFamily="18" charset="0"/>
              </a:rPr>
              <a:t>设计的。 是</a:t>
            </a:r>
            <a:r>
              <a:rPr lang="en-US" altLang="zh-CN" sz="2000" dirty="0">
                <a:solidFill>
                  <a:schemeClr val="accent1">
                    <a:lumMod val="50000"/>
                  </a:schemeClr>
                </a:solidFill>
                <a:latin typeface="+mn-ea"/>
                <a:ea typeface="+mn-ea"/>
                <a:cs typeface="Times New Roman" panose="02020603050405020304" pitchFamily="18" charset="0"/>
              </a:rPr>
              <a:t>IBM</a:t>
            </a:r>
            <a:r>
              <a:rPr lang="zh-CN" altLang="en-US" sz="2000" dirty="0">
                <a:solidFill>
                  <a:schemeClr val="accent1">
                    <a:lumMod val="50000"/>
                  </a:schemeClr>
                </a:solidFill>
                <a:latin typeface="+mn-ea"/>
                <a:ea typeface="+mn-ea"/>
                <a:cs typeface="Times New Roman" panose="02020603050405020304" pitchFamily="18" charset="0"/>
              </a:rPr>
              <a:t>尝试代替</a:t>
            </a:r>
            <a:r>
              <a:rPr lang="en-US" altLang="zh-CN" sz="2000" dirty="0">
                <a:solidFill>
                  <a:schemeClr val="accent1">
                    <a:lumMod val="50000"/>
                  </a:schemeClr>
                </a:solidFill>
                <a:latin typeface="+mn-ea"/>
                <a:ea typeface="+mn-ea"/>
                <a:cs typeface="Times New Roman" panose="02020603050405020304" pitchFamily="18" charset="0"/>
              </a:rPr>
              <a:t>ISA</a:t>
            </a:r>
            <a:r>
              <a:rPr lang="zh-CN" altLang="en-US" sz="2000" dirty="0">
                <a:solidFill>
                  <a:schemeClr val="accent1">
                    <a:lumMod val="50000"/>
                  </a:schemeClr>
                </a:solidFill>
                <a:latin typeface="+mn-ea"/>
                <a:ea typeface="+mn-ea"/>
                <a:cs typeface="Times New Roman" panose="02020603050405020304" pitchFamily="18" charset="0"/>
              </a:rPr>
              <a:t>总线而制定的</a:t>
            </a:r>
            <a:r>
              <a:rPr lang="en-US" altLang="zh-CN" sz="2000" dirty="0">
                <a:solidFill>
                  <a:schemeClr val="accent1">
                    <a:lumMod val="50000"/>
                  </a:schemeClr>
                </a:solidFill>
                <a:latin typeface="+mn-ea"/>
                <a:ea typeface="+mn-ea"/>
                <a:cs typeface="Times New Roman" panose="02020603050405020304" pitchFamily="18" charset="0"/>
              </a:rPr>
              <a:t>32</a:t>
            </a:r>
            <a:r>
              <a:rPr lang="zh-CN" altLang="en-US" sz="2000" dirty="0">
                <a:solidFill>
                  <a:schemeClr val="accent1">
                    <a:lumMod val="50000"/>
                  </a:schemeClr>
                </a:solidFill>
                <a:latin typeface="+mn-ea"/>
                <a:ea typeface="+mn-ea"/>
                <a:cs typeface="Times New Roman" panose="02020603050405020304" pitchFamily="18" charset="0"/>
              </a:rPr>
              <a:t>位标准</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1800" dirty="0">
                <a:solidFill>
                  <a:srgbClr val="0000CC"/>
                </a:solidFill>
                <a:ea typeface="微软雅黑" panose="020B0503020204020204" pitchFamily="34" charset="-122"/>
              </a:rPr>
              <a:t>32</a:t>
            </a:r>
            <a:r>
              <a:rPr lang="zh-CN" altLang="en-US" sz="1800" dirty="0">
                <a:solidFill>
                  <a:srgbClr val="0000CC"/>
                </a:solidFill>
                <a:ea typeface="微软雅黑" panose="020B0503020204020204" pitchFamily="34" charset="-122"/>
              </a:rPr>
              <a:t>位数据线</a:t>
            </a:r>
            <a:endParaRPr lang="zh-CN" altLang="en-US"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1800" dirty="0">
                <a:solidFill>
                  <a:srgbClr val="0000CC"/>
                </a:solidFill>
                <a:ea typeface="微软雅黑" panose="020B0503020204020204" pitchFamily="34" charset="-122"/>
              </a:rPr>
              <a:t>32</a:t>
            </a:r>
            <a:r>
              <a:rPr lang="zh-CN" altLang="en-US" sz="1800" dirty="0">
                <a:solidFill>
                  <a:srgbClr val="0000CC"/>
                </a:solidFill>
                <a:ea typeface="微软雅黑" panose="020B0503020204020204" pitchFamily="34" charset="-122"/>
              </a:rPr>
              <a:t>位地址线，直接内存寻址为</a:t>
            </a:r>
            <a:r>
              <a:rPr lang="en-US" altLang="zh-CN" sz="1800" dirty="0">
                <a:solidFill>
                  <a:srgbClr val="0000CC"/>
                </a:solidFill>
                <a:ea typeface="微软雅黑" panose="020B0503020204020204" pitchFamily="34" charset="-122"/>
              </a:rPr>
              <a:t>4GB</a:t>
            </a:r>
            <a:endParaRPr lang="en-US" altLang="zh-CN"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800" dirty="0">
                <a:solidFill>
                  <a:srgbClr val="0000CC"/>
                </a:solidFill>
                <a:ea typeface="微软雅黑" panose="020B0503020204020204" pitchFamily="34" charset="-122"/>
              </a:rPr>
              <a:t>吞吐量比</a:t>
            </a:r>
            <a:r>
              <a:rPr lang="en-US" altLang="zh-CN" sz="1800" dirty="0">
                <a:solidFill>
                  <a:srgbClr val="0000CC"/>
                </a:solidFill>
                <a:ea typeface="微软雅黑" panose="020B0503020204020204" pitchFamily="34" charset="-122"/>
              </a:rPr>
              <a:t>ISA</a:t>
            </a:r>
            <a:r>
              <a:rPr lang="zh-CN" altLang="en-US" sz="1800" dirty="0">
                <a:solidFill>
                  <a:srgbClr val="0000CC"/>
                </a:solidFill>
                <a:ea typeface="微软雅黑" panose="020B0503020204020204" pitchFamily="34" charset="-122"/>
              </a:rPr>
              <a:t>大得多，工作时钟为</a:t>
            </a:r>
            <a:r>
              <a:rPr lang="en-US" altLang="zh-CN" sz="1800" dirty="0">
                <a:solidFill>
                  <a:srgbClr val="0000CC"/>
                </a:solidFill>
                <a:ea typeface="微软雅黑" panose="020B0503020204020204" pitchFamily="34" charset="-122"/>
              </a:rPr>
              <a:t>33MHz</a:t>
            </a:r>
            <a:r>
              <a:rPr lang="zh-CN" altLang="en-US" sz="1800" dirty="0">
                <a:solidFill>
                  <a:srgbClr val="0000CC"/>
                </a:solidFill>
                <a:ea typeface="微软雅黑" panose="020B0503020204020204" pitchFamily="34" charset="-122"/>
              </a:rPr>
              <a:t>，数据传输率提高到</a:t>
            </a:r>
            <a:r>
              <a:rPr lang="en-US" altLang="zh-CN" sz="1800" dirty="0">
                <a:solidFill>
                  <a:srgbClr val="0000CC"/>
                </a:solidFill>
                <a:ea typeface="微软雅黑" panose="020B0503020204020204" pitchFamily="34" charset="-122"/>
              </a:rPr>
              <a:t>20MB/S</a:t>
            </a:r>
            <a:endParaRPr lang="en-US" altLang="zh-CN"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800" dirty="0">
                <a:solidFill>
                  <a:srgbClr val="0000CC"/>
                </a:solidFill>
                <a:ea typeface="微软雅黑" panose="020B0503020204020204" pitchFamily="34" charset="-122"/>
              </a:rPr>
              <a:t>可以接</a:t>
            </a:r>
            <a:r>
              <a:rPr lang="en-US" altLang="zh-CN" sz="1800" dirty="0">
                <a:solidFill>
                  <a:srgbClr val="0000CC"/>
                </a:solidFill>
                <a:ea typeface="微软雅黑" panose="020B0503020204020204" pitchFamily="34" charset="-122"/>
              </a:rPr>
              <a:t>16</a:t>
            </a:r>
            <a:r>
              <a:rPr lang="zh-CN" altLang="en-US" sz="1800" dirty="0">
                <a:solidFill>
                  <a:srgbClr val="0000CC"/>
                </a:solidFill>
                <a:ea typeface="微软雅黑" panose="020B0503020204020204" pitchFamily="34" charset="-122"/>
              </a:rPr>
              <a:t>个外设</a:t>
            </a:r>
            <a:endParaRPr lang="zh-CN" altLang="en-US"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800" dirty="0">
                <a:solidFill>
                  <a:srgbClr val="0000CC"/>
                </a:solidFill>
                <a:ea typeface="微软雅黑" panose="020B0503020204020204" pitchFamily="34" charset="-122"/>
              </a:rPr>
              <a:t>支持总线主控</a:t>
            </a:r>
            <a:endParaRPr lang="zh-CN" altLang="en-US"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800" dirty="0">
                <a:solidFill>
                  <a:srgbClr val="0000CC"/>
                </a:solidFill>
                <a:ea typeface="微软雅黑" panose="020B0503020204020204" pitchFamily="34" charset="-122"/>
              </a:rPr>
              <a:t>比</a:t>
            </a:r>
            <a:r>
              <a:rPr lang="en-US" altLang="zh-CN" sz="1800" dirty="0">
                <a:solidFill>
                  <a:srgbClr val="0000CC"/>
                </a:solidFill>
                <a:ea typeface="微软雅黑" panose="020B0503020204020204" pitchFamily="34" charset="-122"/>
              </a:rPr>
              <a:t>ISA</a:t>
            </a:r>
            <a:r>
              <a:rPr lang="zh-CN" altLang="en-US" sz="1800" dirty="0">
                <a:solidFill>
                  <a:srgbClr val="0000CC"/>
                </a:solidFill>
                <a:ea typeface="微软雅黑" panose="020B0503020204020204" pitchFamily="34" charset="-122"/>
              </a:rPr>
              <a:t>提早</a:t>
            </a:r>
            <a:r>
              <a:rPr lang="en-US" altLang="zh-CN" sz="1800" dirty="0">
                <a:solidFill>
                  <a:srgbClr val="0000CC"/>
                </a:solidFill>
                <a:ea typeface="微软雅黑" panose="020B0503020204020204" pitchFamily="34" charset="-122"/>
              </a:rPr>
              <a:t>8</a:t>
            </a:r>
            <a:r>
              <a:rPr lang="zh-CN" altLang="en-US" sz="1800" dirty="0">
                <a:solidFill>
                  <a:srgbClr val="0000CC"/>
                </a:solidFill>
                <a:ea typeface="微软雅黑" panose="020B0503020204020204" pitchFamily="34" charset="-122"/>
              </a:rPr>
              <a:t>年增加了即插即用功能</a:t>
            </a:r>
            <a:endParaRPr lang="en-US" altLang="zh-CN" sz="1800" dirty="0">
              <a:solidFill>
                <a:srgbClr val="0000CC"/>
              </a:solidFill>
              <a:ea typeface="微软雅黑" panose="020B0503020204020204" pitchFamily="34" charset="-122"/>
            </a:endParaRPr>
          </a:p>
          <a:p>
            <a:pPr lvl="2" eaLnBrk="1" hangingPunct="1">
              <a:lnSpc>
                <a:spcPct val="130000"/>
              </a:lnSpc>
              <a:spcBef>
                <a:spcPts val="0"/>
              </a:spcBef>
            </a:pPr>
            <a:r>
              <a:rPr lang="zh-CN" altLang="en-US" sz="2000" dirty="0">
                <a:solidFill>
                  <a:schemeClr val="accent1">
                    <a:lumMod val="50000"/>
                  </a:schemeClr>
                </a:solidFill>
                <a:latin typeface="+mn-ea"/>
                <a:ea typeface="+mn-ea"/>
                <a:cs typeface="Times New Roman" panose="02020603050405020304" pitchFamily="18" charset="0"/>
              </a:rPr>
              <a:t>由于</a:t>
            </a:r>
            <a:r>
              <a:rPr lang="en-US" altLang="zh-CN" sz="2000" dirty="0">
                <a:solidFill>
                  <a:schemeClr val="accent1">
                    <a:lumMod val="50000"/>
                  </a:schemeClr>
                </a:solidFill>
                <a:latin typeface="+mn-ea"/>
                <a:ea typeface="+mn-ea"/>
                <a:cs typeface="Times New Roman" panose="02020603050405020304" pitchFamily="18" charset="0"/>
              </a:rPr>
              <a:t>IBM</a:t>
            </a:r>
            <a:r>
              <a:rPr lang="zh-CN" altLang="en-US" sz="2000" dirty="0">
                <a:solidFill>
                  <a:schemeClr val="accent1">
                    <a:lumMod val="50000"/>
                  </a:schemeClr>
                </a:solidFill>
                <a:latin typeface="+mn-ea"/>
                <a:ea typeface="+mn-ea"/>
                <a:cs typeface="Times New Roman" panose="02020603050405020304" pitchFamily="18" charset="0"/>
              </a:rPr>
              <a:t>不开放</a:t>
            </a:r>
            <a:r>
              <a:rPr lang="en-US" altLang="zh-CN" sz="2000" dirty="0">
                <a:solidFill>
                  <a:schemeClr val="accent1">
                    <a:lumMod val="50000"/>
                  </a:schemeClr>
                </a:solidFill>
                <a:latin typeface="+mn-ea"/>
                <a:ea typeface="+mn-ea"/>
                <a:cs typeface="Times New Roman" panose="02020603050405020304" pitchFamily="18" charset="0"/>
              </a:rPr>
              <a:t>MCA</a:t>
            </a:r>
            <a:r>
              <a:rPr lang="zh-CN" altLang="en-US" sz="2000" dirty="0">
                <a:solidFill>
                  <a:schemeClr val="accent1">
                    <a:lumMod val="50000"/>
                  </a:schemeClr>
                </a:solidFill>
                <a:latin typeface="+mn-ea"/>
                <a:ea typeface="+mn-ea"/>
                <a:cs typeface="Times New Roman" panose="02020603050405020304" pitchFamily="18" charset="0"/>
              </a:rPr>
              <a:t>技术，且与</a:t>
            </a:r>
            <a:r>
              <a:rPr lang="en-US" altLang="zh-CN" sz="2000" dirty="0">
                <a:solidFill>
                  <a:schemeClr val="accent1">
                    <a:lumMod val="50000"/>
                  </a:schemeClr>
                </a:solidFill>
                <a:latin typeface="+mn-ea"/>
                <a:ea typeface="+mn-ea"/>
                <a:cs typeface="Times New Roman" panose="02020603050405020304" pitchFamily="18" charset="0"/>
              </a:rPr>
              <a:t>ISA</a:t>
            </a:r>
            <a:r>
              <a:rPr lang="zh-CN" altLang="en-US" sz="2000" dirty="0">
                <a:solidFill>
                  <a:schemeClr val="accent1">
                    <a:lumMod val="50000"/>
                  </a:schemeClr>
                </a:solidFill>
                <a:latin typeface="+mn-ea"/>
                <a:ea typeface="+mn-ea"/>
                <a:cs typeface="Times New Roman" panose="02020603050405020304" pitchFamily="18" charset="0"/>
              </a:rPr>
              <a:t>不兼容，以后在微机上很少使用</a:t>
            </a:r>
            <a:r>
              <a:rPr lang="zh-CN" altLang="en-US" sz="1900" dirty="0">
                <a:latin typeface="+mn-ea"/>
                <a:ea typeface="+mn-ea"/>
              </a:rPr>
              <a:t>。</a:t>
            </a:r>
            <a:endParaRPr lang="zh-CN" altLang="en-US" sz="1900" dirty="0">
              <a:latin typeface="+mn-ea"/>
              <a:ea typeface="+mn-ea"/>
            </a:endParaRPr>
          </a:p>
          <a:p>
            <a:pPr lvl="2" eaLnBrk="1" hangingPunct="1">
              <a:lnSpc>
                <a:spcPct val="130000"/>
              </a:lnSpc>
              <a:spcBef>
                <a:spcPts val="0"/>
              </a:spcBef>
            </a:pPr>
            <a:endParaRPr lang="zh-CN" altLang="en-US" sz="1900" b="1" dirty="0">
              <a:ea typeface="微软雅黑" panose="020B0503020204020204" pitchFamily="34" charset="-122"/>
            </a:endParaRPr>
          </a:p>
        </p:txBody>
      </p:sp>
    </p:spTree>
    <p:custDataLst>
      <p:tags r:id="rId6"/>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945384"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4</a:t>
            </a:r>
            <a:r>
              <a:rPr lang="zh-CN" altLang="en-US" sz="2400" b="1" dirty="0">
                <a:solidFill>
                  <a:schemeClr val="accent1">
                    <a:lumMod val="50000"/>
                  </a:schemeClr>
                </a:solidFill>
              </a:rPr>
              <a:t>．</a:t>
            </a:r>
            <a:r>
              <a:rPr lang="en-US" altLang="zh-CN" sz="2400" b="1" dirty="0">
                <a:solidFill>
                  <a:schemeClr val="accent1">
                    <a:lumMod val="50000"/>
                  </a:schemeClr>
                </a:solidFill>
              </a:rPr>
              <a:t>EISA</a:t>
            </a:r>
            <a:r>
              <a:rPr lang="zh-CN" altLang="en-US" sz="2400" b="1" dirty="0">
                <a:solidFill>
                  <a:schemeClr val="accent1">
                    <a:lumMod val="50000"/>
                  </a:schemeClr>
                </a:solidFill>
              </a:rPr>
              <a:t>总线</a:t>
            </a:r>
            <a:endParaRPr lang="en-US" altLang="zh-CN" sz="2400" b="1" dirty="0">
              <a:solidFill>
                <a:schemeClr val="accent1">
                  <a:lumMod val="50000"/>
                </a:schemeClr>
              </a:solidFill>
            </a:endParaRPr>
          </a:p>
          <a:p>
            <a:pPr lvl="2" eaLnBrk="1" hangingPunct="1">
              <a:lnSpc>
                <a:spcPct val="130000"/>
              </a:lnSpc>
              <a:spcBef>
                <a:spcPts val="0"/>
              </a:spcBef>
            </a:pPr>
            <a:r>
              <a:rPr lang="en-US" altLang="zh-CN" sz="2000" dirty="0">
                <a:solidFill>
                  <a:srgbClr val="000000"/>
                </a:solidFill>
              </a:rPr>
              <a:t>EISA</a:t>
            </a:r>
            <a:r>
              <a:rPr lang="zh-CN" altLang="en-US" sz="2000" dirty="0">
                <a:solidFill>
                  <a:srgbClr val="000000"/>
                </a:solidFill>
              </a:rPr>
              <a:t>（</a:t>
            </a:r>
            <a:r>
              <a:rPr lang="en-US" altLang="zh-CN" sz="2000" dirty="0">
                <a:solidFill>
                  <a:srgbClr val="000000"/>
                </a:solidFill>
              </a:rPr>
              <a:t>Extend Industry Standard Architecture</a:t>
            </a:r>
            <a:r>
              <a:rPr lang="zh-CN" altLang="en-US" sz="2000" dirty="0">
                <a:solidFill>
                  <a:srgbClr val="000000"/>
                </a:solidFill>
              </a:rPr>
              <a:t>）即扩展</a:t>
            </a:r>
            <a:r>
              <a:rPr lang="en-US" altLang="zh-CN" sz="2000" dirty="0">
                <a:solidFill>
                  <a:srgbClr val="000000"/>
                </a:solidFill>
              </a:rPr>
              <a:t>ISA</a:t>
            </a:r>
            <a:r>
              <a:rPr lang="zh-CN" altLang="en-US" sz="2000" dirty="0">
                <a:solidFill>
                  <a:srgbClr val="000000"/>
                </a:solidFill>
              </a:rPr>
              <a:t>总线，它是</a:t>
            </a:r>
            <a:r>
              <a:rPr lang="en-US" altLang="zh-CN" sz="2000" dirty="0">
                <a:solidFill>
                  <a:srgbClr val="000000"/>
                </a:solidFill>
              </a:rPr>
              <a:t>1988</a:t>
            </a:r>
            <a:r>
              <a:rPr lang="zh-CN" altLang="en-US" sz="2000" dirty="0">
                <a:solidFill>
                  <a:srgbClr val="000000"/>
                </a:solidFill>
              </a:rPr>
              <a:t>年</a:t>
            </a:r>
            <a:r>
              <a:rPr lang="en-US" altLang="zh-CN" sz="2000" dirty="0">
                <a:solidFill>
                  <a:srgbClr val="000000"/>
                </a:solidFill>
              </a:rPr>
              <a:t>Compaq</a:t>
            </a:r>
            <a:r>
              <a:rPr lang="zh-CN" altLang="en-US" sz="2000" dirty="0">
                <a:solidFill>
                  <a:srgbClr val="000000"/>
                </a:solidFill>
              </a:rPr>
              <a:t>等兼容机厂商为对抗</a:t>
            </a:r>
            <a:r>
              <a:rPr lang="en-US" altLang="zh-CN" sz="2000" dirty="0">
                <a:solidFill>
                  <a:srgbClr val="000000"/>
                </a:solidFill>
              </a:rPr>
              <a:t>IBM</a:t>
            </a:r>
            <a:r>
              <a:rPr lang="zh-CN" altLang="en-US" sz="2000" dirty="0">
                <a:solidFill>
                  <a:srgbClr val="000000"/>
                </a:solidFill>
              </a:rPr>
              <a:t>的</a:t>
            </a:r>
            <a:r>
              <a:rPr lang="en-US" altLang="zh-CN" sz="2000" dirty="0">
                <a:solidFill>
                  <a:srgbClr val="000000"/>
                </a:solidFill>
              </a:rPr>
              <a:t>32</a:t>
            </a:r>
            <a:r>
              <a:rPr lang="zh-CN" altLang="en-US" sz="2000" dirty="0">
                <a:solidFill>
                  <a:srgbClr val="000000"/>
                </a:solidFill>
              </a:rPr>
              <a:t>位</a:t>
            </a:r>
            <a:r>
              <a:rPr lang="en-US" altLang="zh-CN" sz="2000" dirty="0">
                <a:solidFill>
                  <a:srgbClr val="000000"/>
                </a:solidFill>
              </a:rPr>
              <a:t>MCA</a:t>
            </a:r>
            <a:r>
              <a:rPr lang="zh-CN" altLang="en-US" sz="2000" dirty="0">
                <a:solidFill>
                  <a:srgbClr val="000000"/>
                </a:solidFill>
              </a:rPr>
              <a:t>总线和保持对</a:t>
            </a:r>
            <a:r>
              <a:rPr lang="en-US" altLang="zh-CN" sz="2000" dirty="0">
                <a:solidFill>
                  <a:srgbClr val="000000"/>
                </a:solidFill>
              </a:rPr>
              <a:t>ISA</a:t>
            </a:r>
            <a:r>
              <a:rPr lang="zh-CN" altLang="en-US" sz="2000" dirty="0">
                <a:solidFill>
                  <a:srgbClr val="000000"/>
                </a:solidFill>
              </a:rPr>
              <a:t>总线的兼容性而推出的。</a:t>
            </a:r>
            <a:endParaRPr lang="en-US" altLang="zh-CN" sz="2000" dirty="0">
              <a:solidFill>
                <a:srgbClr val="000000"/>
              </a:solidFill>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EISA</a:t>
            </a:r>
            <a:r>
              <a:rPr lang="zh-CN" altLang="en-US" sz="1600" dirty="0">
                <a:solidFill>
                  <a:srgbClr val="0000CC"/>
                </a:solidFill>
                <a:ea typeface="微软雅黑" panose="020B0503020204020204" pitchFamily="34" charset="-122"/>
              </a:rPr>
              <a:t>支持</a:t>
            </a:r>
            <a:r>
              <a:rPr lang="en-US" altLang="zh-CN" sz="1600" dirty="0">
                <a:solidFill>
                  <a:srgbClr val="0000CC"/>
                </a:solidFill>
                <a:ea typeface="微软雅黑" panose="020B0503020204020204" pitchFamily="34" charset="-122"/>
              </a:rPr>
              <a:t>386CPU</a:t>
            </a:r>
            <a:r>
              <a:rPr lang="zh-CN" altLang="en-US" sz="1600" dirty="0">
                <a:solidFill>
                  <a:srgbClr val="0000CC"/>
                </a:solidFill>
                <a:ea typeface="微软雅黑" panose="020B0503020204020204" pitchFamily="34" charset="-122"/>
              </a:rPr>
              <a:t>，是</a:t>
            </a:r>
            <a:r>
              <a:rPr lang="en-US" altLang="zh-CN" sz="1600" dirty="0">
                <a:solidFill>
                  <a:srgbClr val="0000CC"/>
                </a:solidFill>
                <a:ea typeface="微软雅黑" panose="020B0503020204020204" pitchFamily="34" charset="-122"/>
              </a:rPr>
              <a:t>32</a:t>
            </a:r>
            <a:r>
              <a:rPr lang="zh-CN" altLang="en-US" sz="1600" dirty="0">
                <a:solidFill>
                  <a:srgbClr val="0000CC"/>
                </a:solidFill>
                <a:ea typeface="微软雅黑" panose="020B0503020204020204" pitchFamily="34" charset="-122"/>
              </a:rPr>
              <a:t>位总线。</a:t>
            </a:r>
            <a:endParaRPr lang="zh-CN" altLang="en-US" sz="16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32</a:t>
            </a:r>
            <a:r>
              <a:rPr lang="zh-CN" altLang="en-US" sz="1600" dirty="0">
                <a:solidFill>
                  <a:srgbClr val="0000CC"/>
                </a:solidFill>
                <a:ea typeface="微软雅黑" panose="020B0503020204020204" pitchFamily="34" charset="-122"/>
              </a:rPr>
              <a:t>位数据线</a:t>
            </a:r>
            <a:endParaRPr lang="zh-CN" altLang="en-US" sz="16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32</a:t>
            </a:r>
            <a:r>
              <a:rPr lang="zh-CN" altLang="en-US" sz="1600" dirty="0">
                <a:solidFill>
                  <a:srgbClr val="0000CC"/>
                </a:solidFill>
                <a:ea typeface="微软雅黑" panose="020B0503020204020204" pitchFamily="34" charset="-122"/>
              </a:rPr>
              <a:t>位地址可直接寻址</a:t>
            </a:r>
            <a:r>
              <a:rPr lang="en-US" altLang="zh-CN" sz="1600" dirty="0">
                <a:solidFill>
                  <a:srgbClr val="0000CC"/>
                </a:solidFill>
                <a:ea typeface="微软雅黑" panose="020B0503020204020204" pitchFamily="34" charset="-122"/>
              </a:rPr>
              <a:t>4GB</a:t>
            </a:r>
            <a:r>
              <a:rPr lang="zh-CN" altLang="en-US" sz="1600" dirty="0">
                <a:solidFill>
                  <a:srgbClr val="0000CC"/>
                </a:solidFill>
                <a:ea typeface="微软雅黑" panose="020B0503020204020204" pitchFamily="34" charset="-122"/>
              </a:rPr>
              <a:t>内存，支持</a:t>
            </a:r>
            <a:r>
              <a:rPr lang="en-US" altLang="zh-CN" sz="1600" dirty="0">
                <a:solidFill>
                  <a:srgbClr val="0000CC"/>
                </a:solidFill>
                <a:ea typeface="微软雅黑" panose="020B0503020204020204" pitchFamily="34" charset="-122"/>
              </a:rPr>
              <a:t>64KB</a:t>
            </a:r>
            <a:r>
              <a:rPr lang="zh-CN" altLang="en-US" sz="1600" dirty="0">
                <a:solidFill>
                  <a:srgbClr val="0000CC"/>
                </a:solidFill>
                <a:ea typeface="微软雅黑" panose="020B0503020204020204" pitchFamily="34" charset="-122"/>
              </a:rPr>
              <a:t>的</a:t>
            </a:r>
            <a:r>
              <a:rPr lang="en-US" altLang="zh-CN" sz="1600" dirty="0">
                <a:solidFill>
                  <a:srgbClr val="0000CC"/>
                </a:solidFill>
                <a:ea typeface="微软雅黑" panose="020B0503020204020204" pitchFamily="34" charset="-122"/>
              </a:rPr>
              <a:t>I/O</a:t>
            </a:r>
            <a:r>
              <a:rPr lang="zh-CN" altLang="en-US" sz="1600" dirty="0">
                <a:solidFill>
                  <a:srgbClr val="0000CC"/>
                </a:solidFill>
                <a:ea typeface="微软雅黑" panose="020B0503020204020204" pitchFamily="34" charset="-122"/>
              </a:rPr>
              <a:t>端口寻址。</a:t>
            </a:r>
            <a:endParaRPr lang="zh-CN" altLang="en-US" sz="16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EISA</a:t>
            </a:r>
            <a:r>
              <a:rPr lang="zh-CN" altLang="en-US" sz="1600" dirty="0">
                <a:solidFill>
                  <a:srgbClr val="0000CC"/>
                </a:solidFill>
                <a:ea typeface="微软雅黑" panose="020B0503020204020204" pitchFamily="34" charset="-122"/>
              </a:rPr>
              <a:t>的工作时钟与</a:t>
            </a:r>
            <a:r>
              <a:rPr lang="en-US" altLang="zh-CN" sz="1600" dirty="0">
                <a:solidFill>
                  <a:srgbClr val="0000CC"/>
                </a:solidFill>
                <a:ea typeface="微软雅黑" panose="020B0503020204020204" pitchFamily="34" charset="-122"/>
              </a:rPr>
              <a:t>ISA</a:t>
            </a:r>
            <a:r>
              <a:rPr lang="zh-CN" altLang="en-US" sz="1600" dirty="0">
                <a:solidFill>
                  <a:srgbClr val="0000CC"/>
                </a:solidFill>
                <a:ea typeface="微软雅黑" panose="020B0503020204020204" pitchFamily="34" charset="-122"/>
              </a:rPr>
              <a:t>一样是</a:t>
            </a:r>
            <a:r>
              <a:rPr lang="en-US" altLang="zh-CN" sz="1600" dirty="0">
                <a:solidFill>
                  <a:srgbClr val="0000CC"/>
                </a:solidFill>
                <a:ea typeface="微软雅黑" panose="020B0503020204020204" pitchFamily="34" charset="-122"/>
              </a:rPr>
              <a:t>8.33MHz</a:t>
            </a:r>
            <a:r>
              <a:rPr lang="zh-CN" altLang="en-US" sz="1600" dirty="0">
                <a:solidFill>
                  <a:srgbClr val="0000CC"/>
                </a:solidFill>
                <a:ea typeface="微软雅黑" panose="020B0503020204020204" pitchFamily="34" charset="-122"/>
              </a:rPr>
              <a:t>，数据传输率是</a:t>
            </a:r>
            <a:r>
              <a:rPr lang="en-US" altLang="zh-CN" sz="1600" dirty="0">
                <a:solidFill>
                  <a:srgbClr val="0000CC"/>
                </a:solidFill>
                <a:ea typeface="微软雅黑" panose="020B0503020204020204" pitchFamily="34" charset="-122"/>
              </a:rPr>
              <a:t>33MB/S</a:t>
            </a:r>
            <a:r>
              <a:rPr lang="zh-CN" altLang="en-US" sz="1600" dirty="0">
                <a:solidFill>
                  <a:srgbClr val="0000CC"/>
                </a:solidFill>
                <a:ea typeface="微软雅黑" panose="020B0503020204020204" pitchFamily="34" charset="-122"/>
              </a:rPr>
              <a:t>。</a:t>
            </a:r>
            <a:endParaRPr lang="zh-CN" altLang="en-US" sz="16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600" dirty="0">
                <a:solidFill>
                  <a:srgbClr val="0000CC"/>
                </a:solidFill>
                <a:ea typeface="微软雅黑" panose="020B0503020204020204" pitchFamily="34" charset="-122"/>
              </a:rPr>
              <a:t>支持总线主控和多个总线主控器，增加了突发式传送，支持即插即用</a:t>
            </a:r>
            <a:endParaRPr lang="zh-CN" altLang="en-US" sz="1600" dirty="0">
              <a:solidFill>
                <a:srgbClr val="0000CC"/>
              </a:solidFill>
              <a:ea typeface="微软雅黑" panose="020B0503020204020204" pitchFamily="34" charset="-122"/>
            </a:endParaRPr>
          </a:p>
          <a:p>
            <a:pPr lvl="2" eaLnBrk="1" hangingPunct="1">
              <a:lnSpc>
                <a:spcPct val="130000"/>
              </a:lnSpc>
              <a:spcBef>
                <a:spcPts val="0"/>
              </a:spcBef>
            </a:pPr>
            <a:r>
              <a:rPr lang="en-US" altLang="zh-CN" sz="2000" dirty="0">
                <a:solidFill>
                  <a:srgbClr val="000000"/>
                </a:solidFill>
              </a:rPr>
              <a:t>EISA</a:t>
            </a:r>
            <a:r>
              <a:rPr lang="zh-CN" altLang="en-US" sz="2000" dirty="0">
                <a:solidFill>
                  <a:srgbClr val="000000"/>
                </a:solidFill>
              </a:rPr>
              <a:t>的插槽外形与</a:t>
            </a:r>
            <a:r>
              <a:rPr lang="en-US" altLang="zh-CN" sz="2000" dirty="0">
                <a:solidFill>
                  <a:srgbClr val="000000"/>
                </a:solidFill>
              </a:rPr>
              <a:t>ISA</a:t>
            </a:r>
            <a:r>
              <a:rPr lang="zh-CN" altLang="en-US" sz="2000" dirty="0">
                <a:solidFill>
                  <a:srgbClr val="000000"/>
                </a:solidFill>
              </a:rPr>
              <a:t>一样，但在槽内的底部又增加了一排触点，用以扩充</a:t>
            </a:r>
            <a:r>
              <a:rPr lang="en-US" altLang="zh-CN" sz="2000" dirty="0">
                <a:solidFill>
                  <a:srgbClr val="000000"/>
                </a:solidFill>
              </a:rPr>
              <a:t>32</a:t>
            </a:r>
            <a:r>
              <a:rPr lang="zh-CN" altLang="en-US" sz="2000" dirty="0">
                <a:solidFill>
                  <a:srgbClr val="000000"/>
                </a:solidFill>
              </a:rPr>
              <a:t>位数据、</a:t>
            </a:r>
            <a:r>
              <a:rPr lang="en-US" altLang="zh-CN" sz="2000" dirty="0">
                <a:solidFill>
                  <a:srgbClr val="000000"/>
                </a:solidFill>
              </a:rPr>
              <a:t>32</a:t>
            </a:r>
            <a:r>
              <a:rPr lang="zh-CN" altLang="en-US" sz="2000" dirty="0">
                <a:solidFill>
                  <a:srgbClr val="000000"/>
                </a:solidFill>
              </a:rPr>
              <a:t>位地址和控制信号等。</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EISA</a:t>
            </a:r>
            <a:r>
              <a:rPr lang="zh-CN" altLang="en-US" sz="1600" dirty="0">
                <a:solidFill>
                  <a:srgbClr val="0000CC"/>
                </a:solidFill>
                <a:ea typeface="微软雅黑" panose="020B0503020204020204" pitchFamily="34" charset="-122"/>
              </a:rPr>
              <a:t>既可用于</a:t>
            </a:r>
            <a:r>
              <a:rPr lang="en-US" altLang="zh-CN" sz="1600" dirty="0">
                <a:solidFill>
                  <a:srgbClr val="0000CC"/>
                </a:solidFill>
                <a:ea typeface="微软雅黑" panose="020B0503020204020204" pitchFamily="34" charset="-122"/>
              </a:rPr>
              <a:t>32</a:t>
            </a:r>
            <a:r>
              <a:rPr lang="zh-CN" altLang="en-US" sz="1600" dirty="0">
                <a:solidFill>
                  <a:srgbClr val="0000CC"/>
                </a:solidFill>
                <a:ea typeface="微软雅黑" panose="020B0503020204020204" pitchFamily="34" charset="-122"/>
              </a:rPr>
              <a:t>位扩展卡，又可兼容老的</a:t>
            </a:r>
            <a:r>
              <a:rPr lang="en-US" altLang="zh-CN" sz="1600" dirty="0">
                <a:solidFill>
                  <a:srgbClr val="0000CC"/>
                </a:solidFill>
                <a:ea typeface="微软雅黑" panose="020B0503020204020204" pitchFamily="34" charset="-122"/>
              </a:rPr>
              <a:t>8</a:t>
            </a:r>
            <a:r>
              <a:rPr lang="zh-CN" altLang="en-US" sz="1600" dirty="0">
                <a:solidFill>
                  <a:srgbClr val="0000CC"/>
                </a:solidFill>
                <a:ea typeface="微软雅黑" panose="020B0503020204020204" pitchFamily="34" charset="-122"/>
              </a:rPr>
              <a:t>位、</a:t>
            </a:r>
            <a:r>
              <a:rPr lang="en-US" altLang="zh-CN" sz="1600" dirty="0">
                <a:solidFill>
                  <a:srgbClr val="0000CC"/>
                </a:solidFill>
                <a:ea typeface="微软雅黑" panose="020B0503020204020204" pitchFamily="34" charset="-122"/>
              </a:rPr>
              <a:t>16</a:t>
            </a:r>
            <a:r>
              <a:rPr lang="zh-CN" altLang="en-US" sz="1600" dirty="0">
                <a:solidFill>
                  <a:srgbClr val="0000CC"/>
                </a:solidFill>
                <a:ea typeface="微软雅黑" panose="020B0503020204020204" pitchFamily="34" charset="-122"/>
              </a:rPr>
              <a:t>位</a:t>
            </a:r>
            <a:r>
              <a:rPr lang="en-US" altLang="zh-CN" sz="1600" dirty="0">
                <a:solidFill>
                  <a:srgbClr val="0000CC"/>
                </a:solidFill>
                <a:ea typeface="微软雅黑" panose="020B0503020204020204" pitchFamily="34" charset="-122"/>
              </a:rPr>
              <a:t>ISA</a:t>
            </a:r>
            <a:r>
              <a:rPr lang="zh-CN" altLang="en-US" sz="1600" dirty="0">
                <a:solidFill>
                  <a:srgbClr val="0000CC"/>
                </a:solidFill>
                <a:ea typeface="微软雅黑" panose="020B0503020204020204" pitchFamily="34" charset="-122"/>
              </a:rPr>
              <a:t>扩展卡。在</a:t>
            </a:r>
            <a:r>
              <a:rPr lang="en-US" altLang="zh-CN" sz="1600" dirty="0">
                <a:solidFill>
                  <a:srgbClr val="0000CC"/>
                </a:solidFill>
                <a:ea typeface="微软雅黑" panose="020B0503020204020204" pitchFamily="34" charset="-122"/>
              </a:rPr>
              <a:t>EISA</a:t>
            </a:r>
            <a:r>
              <a:rPr lang="zh-CN" altLang="en-US" sz="1600" dirty="0">
                <a:solidFill>
                  <a:srgbClr val="0000CC"/>
                </a:solidFill>
                <a:ea typeface="微软雅黑" panose="020B0503020204020204" pitchFamily="34" charset="-122"/>
              </a:rPr>
              <a:t>插槽上，</a:t>
            </a:r>
            <a:r>
              <a:rPr lang="en-US" altLang="zh-CN" sz="1600" dirty="0">
                <a:solidFill>
                  <a:srgbClr val="0000CC"/>
                </a:solidFill>
                <a:ea typeface="微软雅黑" panose="020B0503020204020204" pitchFamily="34" charset="-122"/>
              </a:rPr>
              <a:t>EISA</a:t>
            </a:r>
            <a:r>
              <a:rPr lang="zh-CN" altLang="en-US" sz="1600" dirty="0">
                <a:solidFill>
                  <a:srgbClr val="0000CC"/>
                </a:solidFill>
                <a:ea typeface="微软雅黑" panose="020B0503020204020204" pitchFamily="34" charset="-122"/>
              </a:rPr>
              <a:t>卡可以更深地插入，以便与下一排触点连接，取得</a:t>
            </a:r>
            <a:r>
              <a:rPr lang="en-US" altLang="zh-CN" sz="1600" dirty="0">
                <a:solidFill>
                  <a:srgbClr val="0000CC"/>
                </a:solidFill>
                <a:ea typeface="微软雅黑" panose="020B0503020204020204" pitchFamily="34" charset="-122"/>
              </a:rPr>
              <a:t>32</a:t>
            </a:r>
            <a:r>
              <a:rPr lang="zh-CN" altLang="en-US" sz="1600" dirty="0">
                <a:solidFill>
                  <a:srgbClr val="0000CC"/>
                </a:solidFill>
                <a:ea typeface="微软雅黑" panose="020B0503020204020204" pitchFamily="34" charset="-122"/>
              </a:rPr>
              <a:t>位支持。</a:t>
            </a:r>
            <a:endParaRPr lang="zh-CN" altLang="en-US" sz="1600" dirty="0">
              <a:solidFill>
                <a:srgbClr val="0000CC"/>
              </a:solidFill>
              <a:ea typeface="微软雅黑" panose="020B0503020204020204" pitchFamily="34" charset="-122"/>
            </a:endParaRPr>
          </a:p>
          <a:p>
            <a:pPr lvl="2" eaLnBrk="1" hangingPunct="1">
              <a:lnSpc>
                <a:spcPct val="130000"/>
              </a:lnSpc>
              <a:spcBef>
                <a:spcPts val="0"/>
              </a:spcBef>
            </a:pPr>
            <a:r>
              <a:rPr lang="en-US" altLang="zh-CN" sz="2000" dirty="0">
                <a:solidFill>
                  <a:srgbClr val="000000"/>
                </a:solidFill>
              </a:rPr>
              <a:t>EISA</a:t>
            </a:r>
            <a:r>
              <a:rPr lang="zh-CN" altLang="en-US" sz="2000" dirty="0">
                <a:solidFill>
                  <a:srgbClr val="000000"/>
                </a:solidFill>
              </a:rPr>
              <a:t>的工艺技术制做比较复杂，因而成本很高，通常用于服务器和工作站</a:t>
            </a:r>
            <a:r>
              <a:rPr lang="zh-CN" altLang="en-US" sz="2275" dirty="0"/>
              <a:t>。</a:t>
            </a:r>
            <a:endParaRPr lang="zh-CN" altLang="en-US" sz="2275" dirty="0"/>
          </a:p>
        </p:txBody>
      </p:sp>
    </p:spTree>
    <p:custDataLst>
      <p:tags r:id="rId6"/>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945384"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5.VESA</a:t>
            </a:r>
            <a:r>
              <a:rPr lang="zh-CN" altLang="en-US" sz="2400" b="1" dirty="0">
                <a:solidFill>
                  <a:schemeClr val="accent1">
                    <a:lumMod val="50000"/>
                  </a:schemeClr>
                </a:solidFill>
              </a:rPr>
              <a:t>总线</a:t>
            </a:r>
            <a:endParaRPr lang="zh-CN" altLang="en-US" sz="2400" b="1" dirty="0">
              <a:solidFill>
                <a:schemeClr val="accent1">
                  <a:lumMod val="50000"/>
                </a:schemeClr>
              </a:solidFill>
            </a:endParaRPr>
          </a:p>
          <a:p>
            <a:pPr lvl="2" eaLnBrk="1" hangingPunct="1">
              <a:lnSpc>
                <a:spcPct val="130000"/>
              </a:lnSpc>
              <a:spcBef>
                <a:spcPts val="0"/>
              </a:spcBef>
            </a:pPr>
            <a:r>
              <a:rPr lang="zh-CN" altLang="en-US" sz="2000" dirty="0">
                <a:solidFill>
                  <a:srgbClr val="000000"/>
                </a:solidFill>
              </a:rPr>
              <a:t>为了改善</a:t>
            </a:r>
            <a:r>
              <a:rPr lang="en-US" altLang="zh-CN" sz="2000" dirty="0">
                <a:solidFill>
                  <a:srgbClr val="000000"/>
                </a:solidFill>
              </a:rPr>
              <a:t>PC</a:t>
            </a:r>
            <a:r>
              <a:rPr lang="zh-CN" altLang="en-US" sz="2000" dirty="0">
                <a:solidFill>
                  <a:srgbClr val="000000"/>
                </a:solidFill>
              </a:rPr>
              <a:t>机的视频性能，在</a:t>
            </a:r>
            <a:r>
              <a:rPr lang="en-US" altLang="zh-CN" sz="2000" dirty="0">
                <a:solidFill>
                  <a:srgbClr val="000000"/>
                </a:solidFill>
              </a:rPr>
              <a:t>1992</a:t>
            </a:r>
            <a:r>
              <a:rPr lang="zh-CN" altLang="en-US" sz="2000" dirty="0">
                <a:solidFill>
                  <a:srgbClr val="000000"/>
                </a:solidFill>
              </a:rPr>
              <a:t>年引入了</a:t>
            </a:r>
            <a:r>
              <a:rPr lang="en-US" altLang="zh-CN" sz="2000" dirty="0">
                <a:solidFill>
                  <a:srgbClr val="000000"/>
                </a:solidFill>
              </a:rPr>
              <a:t>VESA</a:t>
            </a:r>
            <a:r>
              <a:rPr lang="zh-CN" altLang="en-US" sz="2000" dirty="0">
                <a:solidFill>
                  <a:srgbClr val="000000"/>
                </a:solidFill>
              </a:rPr>
              <a:t>（</a:t>
            </a:r>
            <a:r>
              <a:rPr lang="en-US" altLang="zh-CN" sz="2000" dirty="0">
                <a:solidFill>
                  <a:srgbClr val="000000"/>
                </a:solidFill>
              </a:rPr>
              <a:t>Video Electronic Standard Association</a:t>
            </a:r>
            <a:r>
              <a:rPr lang="zh-CN" altLang="en-US" sz="2000" dirty="0">
                <a:solidFill>
                  <a:srgbClr val="000000"/>
                </a:solidFill>
              </a:rPr>
              <a:t>）总线，是专门为</a:t>
            </a:r>
            <a:r>
              <a:rPr lang="en-US" altLang="zh-CN" sz="2000" dirty="0">
                <a:solidFill>
                  <a:srgbClr val="000000"/>
                </a:solidFill>
              </a:rPr>
              <a:t>Intel 80486 CPU</a:t>
            </a:r>
            <a:r>
              <a:rPr lang="zh-CN" altLang="en-US" sz="2000" dirty="0">
                <a:solidFill>
                  <a:srgbClr val="000000"/>
                </a:solidFill>
              </a:rPr>
              <a:t>系统的高速视频信号处理而设计。以视频电子标准协会制定而得名，也叫</a:t>
            </a:r>
            <a:r>
              <a:rPr lang="en-US" altLang="zh-CN" sz="2000" dirty="0">
                <a:solidFill>
                  <a:srgbClr val="000000"/>
                </a:solidFill>
              </a:rPr>
              <a:t>VL BUS</a:t>
            </a:r>
            <a:r>
              <a:rPr lang="zh-CN" altLang="en-US" sz="2000" dirty="0">
                <a:solidFill>
                  <a:srgbClr val="000000"/>
                </a:solidFill>
              </a:rPr>
              <a:t>（</a:t>
            </a:r>
            <a:r>
              <a:rPr lang="en-US" altLang="zh-CN" sz="2000" dirty="0">
                <a:solidFill>
                  <a:srgbClr val="000000"/>
                </a:solidFill>
              </a:rPr>
              <a:t>VESA Local Bus</a:t>
            </a:r>
            <a:r>
              <a:rPr lang="zh-CN" altLang="en-US" sz="2000" dirty="0">
                <a:solidFill>
                  <a:srgbClr val="000000"/>
                </a:solidFill>
              </a:rPr>
              <a:t>）即</a:t>
            </a:r>
            <a:r>
              <a:rPr lang="en-US" altLang="zh-CN" sz="2000" dirty="0">
                <a:solidFill>
                  <a:srgbClr val="000000"/>
                </a:solidFill>
              </a:rPr>
              <a:t>VESA</a:t>
            </a:r>
            <a:r>
              <a:rPr lang="zh-CN" altLang="en-US" sz="2000" dirty="0">
                <a:solidFill>
                  <a:srgbClr val="000000"/>
                </a:solidFill>
              </a:rPr>
              <a:t>局部总线。</a:t>
            </a:r>
            <a:endParaRPr lang="en-US" altLang="zh-CN" sz="2000" dirty="0">
              <a:solidFill>
                <a:srgbClr val="000000"/>
              </a:solidFill>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32</a:t>
            </a:r>
            <a:r>
              <a:rPr lang="zh-CN" altLang="en-US" sz="1600" dirty="0">
                <a:solidFill>
                  <a:srgbClr val="0000CC"/>
                </a:solidFill>
                <a:ea typeface="微软雅黑" panose="020B0503020204020204" pitchFamily="34" charset="-122"/>
              </a:rPr>
              <a:t>位高速数据总线，允许扩展到</a:t>
            </a:r>
            <a:r>
              <a:rPr lang="en-US" altLang="zh-CN" sz="1600" dirty="0">
                <a:solidFill>
                  <a:srgbClr val="0000CC"/>
                </a:solidFill>
                <a:ea typeface="微软雅黑" panose="020B0503020204020204" pitchFamily="34" charset="-122"/>
              </a:rPr>
              <a:t>64</a:t>
            </a:r>
            <a:r>
              <a:rPr lang="zh-CN" altLang="en-US" sz="1600" dirty="0">
                <a:solidFill>
                  <a:srgbClr val="0000CC"/>
                </a:solidFill>
                <a:ea typeface="微软雅黑" panose="020B0503020204020204" pitchFamily="34" charset="-122"/>
              </a:rPr>
              <a:t>位</a:t>
            </a:r>
            <a:endParaRPr lang="zh-CN" altLang="en-US" sz="16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32</a:t>
            </a:r>
            <a:r>
              <a:rPr lang="zh-CN" altLang="en-US" sz="1600" dirty="0">
                <a:solidFill>
                  <a:srgbClr val="0000CC"/>
                </a:solidFill>
                <a:ea typeface="微软雅黑" panose="020B0503020204020204" pitchFamily="34" charset="-122"/>
              </a:rPr>
              <a:t>位数据总线</a:t>
            </a:r>
            <a:endParaRPr lang="zh-CN" altLang="en-US" sz="16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600" dirty="0">
                <a:solidFill>
                  <a:srgbClr val="0000CC"/>
                </a:solidFill>
                <a:ea typeface="微软雅黑" panose="020B0503020204020204" pitchFamily="34" charset="-122"/>
              </a:rPr>
              <a:t>工作时钟为</a:t>
            </a:r>
            <a:r>
              <a:rPr lang="en-US" altLang="zh-CN" sz="1600" dirty="0">
                <a:solidFill>
                  <a:srgbClr val="0000CC"/>
                </a:solidFill>
                <a:ea typeface="微软雅黑" panose="020B0503020204020204" pitchFamily="34" charset="-122"/>
              </a:rPr>
              <a:t>33MHz</a:t>
            </a:r>
            <a:r>
              <a:rPr lang="zh-CN" altLang="en-US" sz="1600" dirty="0">
                <a:solidFill>
                  <a:srgbClr val="0000CC"/>
                </a:solidFill>
                <a:ea typeface="微软雅黑" panose="020B0503020204020204" pitchFamily="34" charset="-122"/>
              </a:rPr>
              <a:t>，最大允许</a:t>
            </a:r>
            <a:r>
              <a:rPr lang="en-US" altLang="zh-CN" sz="1600" dirty="0">
                <a:solidFill>
                  <a:srgbClr val="0000CC"/>
                </a:solidFill>
                <a:ea typeface="微软雅黑" panose="020B0503020204020204" pitchFamily="34" charset="-122"/>
              </a:rPr>
              <a:t>66MHz</a:t>
            </a:r>
            <a:r>
              <a:rPr lang="zh-CN" altLang="en-US" sz="1600" dirty="0">
                <a:solidFill>
                  <a:srgbClr val="0000CC"/>
                </a:solidFill>
                <a:ea typeface="微软雅黑" panose="020B0503020204020204" pitchFamily="34" charset="-122"/>
              </a:rPr>
              <a:t>，数据传输率高达</a:t>
            </a:r>
            <a:r>
              <a:rPr lang="en-US" altLang="zh-CN" sz="1600" dirty="0">
                <a:solidFill>
                  <a:srgbClr val="0000CC"/>
                </a:solidFill>
                <a:ea typeface="微软雅黑" panose="020B0503020204020204" pitchFamily="34" charset="-122"/>
              </a:rPr>
              <a:t>133MB/S</a:t>
            </a:r>
            <a:endParaRPr lang="en-US" altLang="zh-CN" sz="1600" dirty="0">
              <a:solidFill>
                <a:srgbClr val="0000CC"/>
              </a:solidFill>
              <a:ea typeface="微软雅黑" panose="020B0503020204020204" pitchFamily="34" charset="-122"/>
            </a:endParaRPr>
          </a:p>
          <a:p>
            <a:pPr lvl="2" eaLnBrk="1" hangingPunct="1">
              <a:lnSpc>
                <a:spcPct val="130000"/>
              </a:lnSpc>
              <a:spcBef>
                <a:spcPts val="0"/>
              </a:spcBef>
            </a:pPr>
            <a:r>
              <a:rPr lang="en-US" altLang="zh-CN" sz="2000" dirty="0">
                <a:solidFill>
                  <a:srgbClr val="000000"/>
                </a:solidFill>
              </a:rPr>
              <a:t>VESA</a:t>
            </a:r>
            <a:r>
              <a:rPr lang="zh-CN" altLang="en-US" sz="2000" dirty="0">
                <a:solidFill>
                  <a:srgbClr val="000000"/>
                </a:solidFill>
              </a:rPr>
              <a:t>是在</a:t>
            </a:r>
            <a:r>
              <a:rPr lang="en-US" altLang="zh-CN" sz="2000" dirty="0">
                <a:solidFill>
                  <a:srgbClr val="000000"/>
                </a:solidFill>
              </a:rPr>
              <a:t>ISA</a:t>
            </a:r>
            <a:r>
              <a:rPr lang="zh-CN" altLang="en-US" sz="2000" dirty="0">
                <a:solidFill>
                  <a:srgbClr val="000000"/>
                </a:solidFill>
              </a:rPr>
              <a:t>总线的黑色插槽的延伸方向上增加了一个新的浅色插槽，有双排共</a:t>
            </a:r>
            <a:r>
              <a:rPr lang="en-US" altLang="zh-CN" sz="2000" dirty="0">
                <a:solidFill>
                  <a:srgbClr val="000000"/>
                </a:solidFill>
              </a:rPr>
              <a:t>116</a:t>
            </a:r>
            <a:r>
              <a:rPr lang="zh-CN" altLang="en-US" sz="2000" dirty="0">
                <a:solidFill>
                  <a:srgbClr val="000000"/>
                </a:solidFill>
              </a:rPr>
              <a:t>个触点，单独提供</a:t>
            </a:r>
            <a:r>
              <a:rPr lang="en-US" altLang="zh-CN" sz="2000" dirty="0">
                <a:solidFill>
                  <a:srgbClr val="000000"/>
                </a:solidFill>
              </a:rPr>
              <a:t>32</a:t>
            </a:r>
            <a:r>
              <a:rPr lang="zh-CN" altLang="en-US" sz="2000" dirty="0">
                <a:solidFill>
                  <a:srgbClr val="000000"/>
                </a:solidFill>
              </a:rPr>
              <a:t>位数据线和</a:t>
            </a:r>
            <a:r>
              <a:rPr lang="en-US" altLang="zh-CN" sz="2000" dirty="0">
                <a:solidFill>
                  <a:srgbClr val="000000"/>
                </a:solidFill>
              </a:rPr>
              <a:t>32</a:t>
            </a:r>
            <a:r>
              <a:rPr lang="zh-CN" altLang="en-US" sz="2000" dirty="0">
                <a:solidFill>
                  <a:srgbClr val="000000"/>
                </a:solidFill>
              </a:rPr>
              <a:t>位地址线。</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en-US" altLang="zh-CN" sz="1600" dirty="0">
                <a:solidFill>
                  <a:srgbClr val="0000CC"/>
                </a:solidFill>
                <a:ea typeface="微软雅黑" panose="020B0503020204020204" pitchFamily="34" charset="-122"/>
              </a:rPr>
              <a:t>32</a:t>
            </a:r>
            <a:r>
              <a:rPr lang="zh-CN" altLang="en-US" sz="1600" dirty="0">
                <a:solidFill>
                  <a:srgbClr val="0000CC"/>
                </a:solidFill>
                <a:ea typeface="微软雅黑" panose="020B0503020204020204" pitchFamily="34" charset="-122"/>
              </a:rPr>
              <a:t>位的</a:t>
            </a:r>
            <a:r>
              <a:rPr lang="en-US" altLang="zh-CN" sz="1600" dirty="0">
                <a:solidFill>
                  <a:srgbClr val="0000CC"/>
                </a:solidFill>
                <a:ea typeface="微软雅黑" panose="020B0503020204020204" pitchFamily="34" charset="-122"/>
              </a:rPr>
              <a:t>VESA</a:t>
            </a:r>
            <a:r>
              <a:rPr lang="zh-CN" altLang="en-US" sz="1600" dirty="0">
                <a:solidFill>
                  <a:srgbClr val="0000CC"/>
                </a:solidFill>
                <a:ea typeface="微软雅黑" panose="020B0503020204020204" pitchFamily="34" charset="-122"/>
              </a:rPr>
              <a:t>总线槽同</a:t>
            </a:r>
            <a:r>
              <a:rPr lang="en-US" altLang="zh-CN" sz="1600" dirty="0">
                <a:solidFill>
                  <a:srgbClr val="0000CC"/>
                </a:solidFill>
                <a:ea typeface="微软雅黑" panose="020B0503020204020204" pitchFamily="34" charset="-122"/>
              </a:rPr>
              <a:t>16</a:t>
            </a:r>
            <a:r>
              <a:rPr lang="zh-CN" altLang="en-US" sz="1600" dirty="0">
                <a:solidFill>
                  <a:srgbClr val="0000CC"/>
                </a:solidFill>
                <a:ea typeface="微软雅黑" panose="020B0503020204020204" pitchFamily="34" charset="-122"/>
              </a:rPr>
              <a:t>位的</a:t>
            </a:r>
            <a:r>
              <a:rPr lang="en-US" altLang="zh-CN" sz="1600" dirty="0">
                <a:solidFill>
                  <a:srgbClr val="0000CC"/>
                </a:solidFill>
                <a:ea typeface="微软雅黑" panose="020B0503020204020204" pitchFamily="34" charset="-122"/>
              </a:rPr>
              <a:t>ISA</a:t>
            </a:r>
            <a:r>
              <a:rPr lang="zh-CN" altLang="en-US" sz="1600" dirty="0">
                <a:solidFill>
                  <a:srgbClr val="0000CC"/>
                </a:solidFill>
                <a:ea typeface="微软雅黑" panose="020B0503020204020204" pitchFamily="34" charset="-122"/>
              </a:rPr>
              <a:t>总线槽保持了互换性，即在</a:t>
            </a:r>
            <a:r>
              <a:rPr lang="en-US" altLang="zh-CN" sz="1600" dirty="0">
                <a:solidFill>
                  <a:srgbClr val="0000CC"/>
                </a:solidFill>
                <a:ea typeface="微软雅黑" panose="020B0503020204020204" pitchFamily="34" charset="-122"/>
              </a:rPr>
              <a:t>VESA</a:t>
            </a:r>
            <a:r>
              <a:rPr lang="zh-CN" altLang="en-US" sz="1600" dirty="0">
                <a:solidFill>
                  <a:srgbClr val="0000CC"/>
                </a:solidFill>
                <a:ea typeface="微软雅黑" panose="020B0503020204020204" pitchFamily="34" charset="-122"/>
              </a:rPr>
              <a:t>扩展槽上也可以插</a:t>
            </a:r>
            <a:r>
              <a:rPr lang="en-US" altLang="zh-CN" sz="1600" dirty="0">
                <a:solidFill>
                  <a:srgbClr val="0000CC"/>
                </a:solidFill>
                <a:ea typeface="微软雅黑" panose="020B0503020204020204" pitchFamily="34" charset="-122"/>
              </a:rPr>
              <a:t>ISA</a:t>
            </a:r>
            <a:r>
              <a:rPr lang="zh-CN" altLang="en-US" sz="1600" dirty="0">
                <a:solidFill>
                  <a:srgbClr val="0000CC"/>
                </a:solidFill>
                <a:ea typeface="微软雅黑" panose="020B0503020204020204" pitchFamily="34" charset="-122"/>
              </a:rPr>
              <a:t>扩展卡，只是</a:t>
            </a:r>
            <a:r>
              <a:rPr lang="en-US" altLang="zh-CN" sz="1600" dirty="0">
                <a:solidFill>
                  <a:srgbClr val="0000CC"/>
                </a:solidFill>
                <a:ea typeface="微软雅黑" panose="020B0503020204020204" pitchFamily="34" charset="-122"/>
              </a:rPr>
              <a:t>VESA</a:t>
            </a:r>
            <a:r>
              <a:rPr lang="zh-CN" altLang="en-US" sz="1600" dirty="0">
                <a:solidFill>
                  <a:srgbClr val="0000CC"/>
                </a:solidFill>
                <a:ea typeface="微软雅黑" panose="020B0503020204020204" pitchFamily="34" charset="-122"/>
              </a:rPr>
              <a:t>扩展卡比较长。</a:t>
            </a:r>
            <a:endParaRPr lang="zh-CN" altLang="en-US" sz="16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600" dirty="0">
                <a:solidFill>
                  <a:srgbClr val="0000CC"/>
                </a:solidFill>
                <a:ea typeface="微软雅黑" panose="020B0503020204020204" pitchFamily="34" charset="-122"/>
              </a:rPr>
              <a:t>只有使用</a:t>
            </a:r>
            <a:r>
              <a:rPr lang="en-US" altLang="zh-CN" sz="1600" dirty="0">
                <a:solidFill>
                  <a:srgbClr val="0000CC"/>
                </a:solidFill>
                <a:ea typeface="微软雅黑" panose="020B0503020204020204" pitchFamily="34" charset="-122"/>
              </a:rPr>
              <a:t>VL BUS</a:t>
            </a:r>
            <a:r>
              <a:rPr lang="zh-CN" altLang="en-US" sz="1600" dirty="0">
                <a:solidFill>
                  <a:srgbClr val="0000CC"/>
                </a:solidFill>
                <a:ea typeface="微软雅黑" panose="020B0503020204020204" pitchFamily="34" charset="-122"/>
              </a:rPr>
              <a:t>扩展卡才能发挥其</a:t>
            </a:r>
            <a:r>
              <a:rPr lang="en-US" altLang="zh-CN" sz="1600" dirty="0">
                <a:solidFill>
                  <a:srgbClr val="0000CC"/>
                </a:solidFill>
                <a:ea typeface="微软雅黑" panose="020B0503020204020204" pitchFamily="34" charset="-122"/>
              </a:rPr>
              <a:t>32</a:t>
            </a:r>
            <a:r>
              <a:rPr lang="zh-CN" altLang="en-US" sz="1600" dirty="0">
                <a:solidFill>
                  <a:srgbClr val="0000CC"/>
                </a:solidFill>
                <a:ea typeface="微软雅黑" panose="020B0503020204020204" pitchFamily="34" charset="-122"/>
              </a:rPr>
              <a:t>位高速总线的优势。最典型的</a:t>
            </a:r>
            <a:r>
              <a:rPr lang="en-US" altLang="zh-CN" sz="1600" dirty="0">
                <a:solidFill>
                  <a:srgbClr val="0000CC"/>
                </a:solidFill>
                <a:ea typeface="微软雅黑" panose="020B0503020204020204" pitchFamily="34" charset="-122"/>
              </a:rPr>
              <a:t>VESA</a:t>
            </a:r>
            <a:r>
              <a:rPr lang="zh-CN" altLang="en-US" sz="1600" dirty="0">
                <a:solidFill>
                  <a:srgbClr val="0000CC"/>
                </a:solidFill>
                <a:ea typeface="微软雅黑" panose="020B0503020204020204" pitchFamily="34" charset="-122"/>
              </a:rPr>
              <a:t>显示卡是</a:t>
            </a:r>
            <a:r>
              <a:rPr lang="en-US" altLang="zh-CN" sz="1600" dirty="0">
                <a:solidFill>
                  <a:srgbClr val="0000CC"/>
                </a:solidFill>
                <a:ea typeface="微软雅黑" panose="020B0503020204020204" pitchFamily="34" charset="-122"/>
              </a:rPr>
              <a:t>ET-4000 VGA</a:t>
            </a:r>
            <a:r>
              <a:rPr lang="zh-CN" altLang="en-US" sz="1600" dirty="0">
                <a:solidFill>
                  <a:srgbClr val="0000CC"/>
                </a:solidFill>
                <a:ea typeface="微软雅黑" panose="020B0503020204020204" pitchFamily="34" charset="-122"/>
              </a:rPr>
              <a:t>和</a:t>
            </a:r>
            <a:r>
              <a:rPr lang="en-US" altLang="zh-CN" sz="1600" dirty="0">
                <a:solidFill>
                  <a:srgbClr val="0000CC"/>
                </a:solidFill>
                <a:ea typeface="微软雅黑" panose="020B0503020204020204" pitchFamily="34" charset="-122"/>
              </a:rPr>
              <a:t>Trident 9440 VL-BUS Graphics Adaptor</a:t>
            </a:r>
            <a:r>
              <a:rPr lang="zh-CN" altLang="en-US" sz="1600" dirty="0">
                <a:solidFill>
                  <a:srgbClr val="0000CC"/>
                </a:solidFill>
                <a:ea typeface="微软雅黑" panose="020B0503020204020204" pitchFamily="34" charset="-122"/>
              </a:rPr>
              <a:t>等</a:t>
            </a:r>
            <a:endParaRPr lang="zh-CN" altLang="en-US" sz="1600" dirty="0">
              <a:solidFill>
                <a:srgbClr val="0000CC"/>
              </a:solidFill>
              <a:ea typeface="微软雅黑" panose="020B0503020204020204" pitchFamily="34" charset="-122"/>
            </a:endParaRPr>
          </a:p>
        </p:txBody>
      </p:sp>
    </p:spTree>
    <p:custDataLst>
      <p:tags r:id="rId6"/>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72404" y="1076749"/>
            <a:ext cx="10801368" cy="2627602"/>
          </a:xfrm>
        </p:spPr>
        <p:txBody>
          <a:bodyPr vert="horz" wrap="square" lIns="91440" tIns="45720" rIns="91440" bIns="45720" anchor="t" anchorCtr="0"/>
          <a:lstStyle/>
          <a:p>
            <a:pPr lvl="2" eaLnBrk="1" hangingPunct="1">
              <a:lnSpc>
                <a:spcPct val="130000"/>
              </a:lnSpc>
              <a:spcBef>
                <a:spcPts val="0"/>
              </a:spcBef>
            </a:pPr>
            <a:r>
              <a:rPr lang="en-US" altLang="zh-CN" sz="2000" dirty="0">
                <a:solidFill>
                  <a:srgbClr val="000000"/>
                </a:solidFill>
              </a:rPr>
              <a:t>VL BUS</a:t>
            </a:r>
            <a:r>
              <a:rPr lang="zh-CN" altLang="en-US" sz="2000" dirty="0">
                <a:solidFill>
                  <a:srgbClr val="000000"/>
                </a:solidFill>
              </a:rPr>
              <a:t>还允许在</a:t>
            </a:r>
            <a:r>
              <a:rPr lang="en-US" altLang="zh-CN" sz="2000" dirty="0">
                <a:solidFill>
                  <a:srgbClr val="000000"/>
                </a:solidFill>
              </a:rPr>
              <a:t>32</a:t>
            </a:r>
            <a:r>
              <a:rPr lang="zh-CN" altLang="en-US" sz="2000" dirty="0">
                <a:solidFill>
                  <a:srgbClr val="000000"/>
                </a:solidFill>
              </a:rPr>
              <a:t>位插槽上再延长一个</a:t>
            </a:r>
            <a:r>
              <a:rPr lang="en-US" altLang="zh-CN" sz="2000" dirty="0">
                <a:solidFill>
                  <a:srgbClr val="000000"/>
                </a:solidFill>
              </a:rPr>
              <a:t>50</a:t>
            </a:r>
            <a:r>
              <a:rPr lang="zh-CN" altLang="en-US" sz="2000" dirty="0">
                <a:solidFill>
                  <a:srgbClr val="000000"/>
                </a:solidFill>
              </a:rPr>
              <a:t>引脚的插槽，从而扩展为</a:t>
            </a:r>
            <a:r>
              <a:rPr lang="en-US" altLang="zh-CN" sz="2000" dirty="0">
                <a:solidFill>
                  <a:srgbClr val="000000"/>
                </a:solidFill>
              </a:rPr>
              <a:t>64</a:t>
            </a:r>
            <a:r>
              <a:rPr lang="zh-CN" altLang="en-US" sz="2000" dirty="0">
                <a:solidFill>
                  <a:srgbClr val="000000"/>
                </a:solidFill>
              </a:rPr>
              <a:t>位的</a:t>
            </a:r>
            <a:r>
              <a:rPr lang="en-US" altLang="zh-CN" sz="2000" dirty="0">
                <a:solidFill>
                  <a:srgbClr val="000000"/>
                </a:solidFill>
              </a:rPr>
              <a:t>VESA</a:t>
            </a:r>
            <a:r>
              <a:rPr lang="zh-CN" altLang="en-US" sz="2000" dirty="0">
                <a:solidFill>
                  <a:srgbClr val="000000"/>
                </a:solidFill>
              </a:rPr>
              <a:t>总线。</a:t>
            </a:r>
            <a:endParaRPr lang="zh-CN" altLang="en-US" sz="2000" dirty="0">
              <a:solidFill>
                <a:srgbClr val="000000"/>
              </a:solidFill>
            </a:endParaRPr>
          </a:p>
          <a:p>
            <a:pPr lvl="2" eaLnBrk="1" hangingPunct="1">
              <a:lnSpc>
                <a:spcPct val="130000"/>
              </a:lnSpc>
              <a:spcBef>
                <a:spcPts val="0"/>
              </a:spcBef>
            </a:pPr>
            <a:r>
              <a:rPr lang="en-US" altLang="zh-CN" sz="2000" dirty="0">
                <a:solidFill>
                  <a:srgbClr val="000000"/>
                </a:solidFill>
              </a:rPr>
              <a:t>VESA</a:t>
            </a:r>
            <a:r>
              <a:rPr lang="zh-CN" altLang="en-US" sz="2000" dirty="0">
                <a:solidFill>
                  <a:srgbClr val="000000"/>
                </a:solidFill>
              </a:rPr>
              <a:t>标准局部总线是面向</a:t>
            </a:r>
            <a:r>
              <a:rPr lang="en-US" altLang="zh-CN" sz="2000" dirty="0">
                <a:solidFill>
                  <a:srgbClr val="000000"/>
                </a:solidFill>
              </a:rPr>
              <a:t>i486</a:t>
            </a:r>
            <a:r>
              <a:rPr lang="zh-CN" altLang="en-US" sz="2000" dirty="0">
                <a:solidFill>
                  <a:srgbClr val="000000"/>
                </a:solidFill>
              </a:rPr>
              <a:t>设计的，故与</a:t>
            </a:r>
            <a:r>
              <a:rPr lang="en-US" altLang="zh-CN" sz="2000" dirty="0">
                <a:solidFill>
                  <a:srgbClr val="000000"/>
                </a:solidFill>
              </a:rPr>
              <a:t>486</a:t>
            </a:r>
            <a:r>
              <a:rPr lang="zh-CN" altLang="en-US" sz="2000" dirty="0">
                <a:solidFill>
                  <a:srgbClr val="000000"/>
                </a:solidFill>
              </a:rPr>
              <a:t>匹配最佳，但很难与</a:t>
            </a:r>
            <a:r>
              <a:rPr lang="en-US" altLang="zh-CN" sz="2000" dirty="0">
                <a:solidFill>
                  <a:srgbClr val="000000"/>
                </a:solidFill>
              </a:rPr>
              <a:t>Pentium</a:t>
            </a:r>
            <a:r>
              <a:rPr lang="zh-CN" altLang="en-US" sz="2000" dirty="0">
                <a:solidFill>
                  <a:srgbClr val="000000"/>
                </a:solidFill>
              </a:rPr>
              <a:t>以上的</a:t>
            </a:r>
            <a:r>
              <a:rPr lang="en-US" altLang="zh-CN" sz="2000" dirty="0">
                <a:solidFill>
                  <a:srgbClr val="000000"/>
                </a:solidFill>
              </a:rPr>
              <a:t>CPU</a:t>
            </a:r>
            <a:r>
              <a:rPr lang="zh-CN" altLang="en-US" sz="2000" dirty="0">
                <a:solidFill>
                  <a:srgbClr val="000000"/>
                </a:solidFill>
              </a:rPr>
              <a:t>匹配，同时由于设计方面的不足，以及时钟调节出现了问题，再加上不支持总线主控、即插即用等新特性，很快被</a:t>
            </a:r>
            <a:r>
              <a:rPr lang="en-US" altLang="zh-CN" sz="2000" dirty="0">
                <a:solidFill>
                  <a:srgbClr val="000000"/>
                </a:solidFill>
              </a:rPr>
              <a:t>PCI</a:t>
            </a:r>
            <a:r>
              <a:rPr lang="zh-CN" altLang="en-US" sz="2000" dirty="0">
                <a:solidFill>
                  <a:srgbClr val="000000"/>
                </a:solidFill>
              </a:rPr>
              <a:t>所淘汰。 </a:t>
            </a:r>
            <a:endParaRPr lang="zh-CN" altLang="en-US" sz="2000" dirty="0">
              <a:solidFill>
                <a:srgbClr val="000000"/>
              </a:solidFill>
            </a:endParaRPr>
          </a:p>
          <a:p>
            <a:pPr lvl="2" eaLnBrk="1" hangingPunct="1">
              <a:lnSpc>
                <a:spcPct val="130000"/>
              </a:lnSpc>
              <a:spcBef>
                <a:spcPts val="0"/>
              </a:spcBef>
            </a:pPr>
            <a:r>
              <a:rPr lang="en-US" altLang="zh-CN" sz="2000" dirty="0">
                <a:solidFill>
                  <a:srgbClr val="000000"/>
                </a:solidFill>
              </a:rPr>
              <a:t>32</a:t>
            </a:r>
            <a:r>
              <a:rPr lang="zh-CN" altLang="en-US" sz="2000" dirty="0">
                <a:solidFill>
                  <a:srgbClr val="000000"/>
                </a:solidFill>
              </a:rPr>
              <a:t>位的</a:t>
            </a:r>
            <a:r>
              <a:rPr lang="en-US" altLang="zh-CN" sz="2000" dirty="0">
                <a:solidFill>
                  <a:srgbClr val="000000"/>
                </a:solidFill>
              </a:rPr>
              <a:t>VESA</a:t>
            </a:r>
            <a:r>
              <a:rPr lang="zh-CN" altLang="en-US" sz="2000" dirty="0">
                <a:solidFill>
                  <a:srgbClr val="000000"/>
                </a:solidFill>
              </a:rPr>
              <a:t>总线扩展插槽的引脚配置</a:t>
            </a:r>
            <a:endParaRPr lang="zh-CN" altLang="en-US" sz="2000" dirty="0">
              <a:solidFill>
                <a:srgbClr val="000000"/>
              </a:solidFill>
            </a:endParaRPr>
          </a:p>
          <a:p>
            <a:pPr marL="863600" lvl="2" indent="0" eaLnBrk="1" hangingPunct="1">
              <a:lnSpc>
                <a:spcPct val="130000"/>
              </a:lnSpc>
              <a:spcBef>
                <a:spcPts val="0"/>
              </a:spcBef>
              <a:buNone/>
            </a:pPr>
            <a:endParaRPr lang="en-US" altLang="zh-CN" sz="1900" b="1" dirty="0">
              <a:ea typeface="微软雅黑" panose="020B0503020204020204" pitchFamily="34" charset="-122"/>
            </a:endParaRPr>
          </a:p>
        </p:txBody>
      </p:sp>
      <p:graphicFrame>
        <p:nvGraphicFramePr>
          <p:cNvPr id="3" name="Object 3"/>
          <p:cNvGraphicFramePr>
            <a:graphicFrameLocks noChangeAspect="1"/>
          </p:cNvGraphicFramePr>
          <p:nvPr/>
        </p:nvGraphicFramePr>
        <p:xfrm>
          <a:off x="1511772" y="3456111"/>
          <a:ext cx="8747678" cy="2302590"/>
        </p:xfrm>
        <a:graphic>
          <a:graphicData uri="http://schemas.openxmlformats.org/presentationml/2006/ole">
            <mc:AlternateContent xmlns:mc="http://schemas.openxmlformats.org/markup-compatibility/2006">
              <mc:Choice xmlns:v="urn:schemas-microsoft-com:vml" Requires="v">
                <p:oleObj spid="_x0000_s4" name="文档" r:id="rId6" imgW="2505075" imgH="609600" progId="Word.Document.8">
                  <p:embed/>
                </p:oleObj>
              </mc:Choice>
              <mc:Fallback>
                <p:oleObj name="文档" r:id="rId6" imgW="2505075" imgH="609600" progId="Word.Document.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1772" y="3456111"/>
                        <a:ext cx="8747678" cy="2302590"/>
                      </a:xfrm>
                      <a:prstGeom prst="rect">
                        <a:avLst/>
                      </a:prstGeom>
                      <a:noFill/>
                      <a:ln>
                        <a:noFill/>
                      </a:ln>
                      <a:effectLst/>
                    </p:spPr>
                  </p:pic>
                </p:oleObj>
              </mc:Fallback>
            </mc:AlternateContent>
          </a:graphicData>
        </a:graphic>
      </p:graphicFrame>
    </p:spTree>
    <p:custDataLst>
      <p:tags r:id="rId8"/>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5" name="Picture 2" descr="图10"/>
          <p:cNvPicPr>
            <a:picLocks noChangeAspect="1" noChangeArrowheads="1"/>
          </p:cNvPicPr>
          <p:nvPr/>
        </p:nvPicPr>
        <p:blipFill rotWithShape="1">
          <a:blip r:embed="rId5">
            <a:extLst>
              <a:ext uri="{28A0092B-C50C-407E-A947-70E740481C1C}">
                <a14:useLocalDpi xmlns:a14="http://schemas.microsoft.com/office/drawing/2010/main" val="0"/>
              </a:ext>
            </a:extLst>
          </a:blip>
          <a:srcRect b="5475"/>
          <a:stretch>
            <a:fillRect/>
          </a:stretch>
        </p:blipFill>
        <p:spPr bwMode="auto">
          <a:xfrm>
            <a:off x="3429000" y="960120"/>
            <a:ext cx="4663440" cy="455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391979" y="5731428"/>
            <a:ext cx="2736304" cy="369332"/>
          </a:xfrm>
          <a:prstGeom prst="rect">
            <a:avLst/>
          </a:prstGeom>
          <a:noFill/>
        </p:spPr>
        <p:txBody>
          <a:bodyPr wrap="square" rtlCol="0">
            <a:spAutoFit/>
          </a:bodyPr>
          <a:lstStyle/>
          <a:p>
            <a:r>
              <a:rPr lang="en-US" altLang="zh-CN" dirty="0">
                <a:solidFill>
                  <a:schemeClr val="accent1"/>
                </a:solidFill>
                <a:latin typeface="+mn-lt"/>
                <a:ea typeface="微软雅黑" panose="020B0503020204020204" pitchFamily="34" charset="-122"/>
              </a:rPr>
              <a:t>VESA</a:t>
            </a:r>
            <a:r>
              <a:rPr lang="zh-CN" altLang="en-US" dirty="0">
                <a:solidFill>
                  <a:schemeClr val="accent1"/>
                </a:solidFill>
                <a:latin typeface="+mn-lt"/>
                <a:ea typeface="微软雅黑" panose="020B0503020204020204" pitchFamily="34" charset="-122"/>
              </a:rPr>
              <a:t>局部总线体系结构</a:t>
            </a:r>
            <a:endParaRPr lang="zh-CN" altLang="en-US" dirty="0">
              <a:solidFill>
                <a:schemeClr val="accent1"/>
              </a:solidFill>
              <a:latin typeface="+mn-lt"/>
              <a:ea typeface="微软雅黑" panose="020B0503020204020204" pitchFamily="34" charset="-122"/>
            </a:endParaRPr>
          </a:p>
        </p:txBody>
      </p:sp>
    </p:spTree>
    <p:custDataLst>
      <p:tags r:id="rId6"/>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p:custDataLst>
              <p:tags r:id="rId5"/>
            </p:custDataLst>
          </p:nvPr>
        </p:nvSpPr>
        <p:spPr>
          <a:xfrm>
            <a:off x="359476" y="1080241"/>
            <a:ext cx="10585344"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1</a:t>
            </a:r>
            <a:r>
              <a:rPr lang="zh-CN" altLang="en-US" sz="2400" b="1" dirty="0">
                <a:solidFill>
                  <a:schemeClr val="accent1">
                    <a:lumMod val="50000"/>
                  </a:schemeClr>
                </a:solidFill>
              </a:rPr>
              <a:t>．</a:t>
            </a:r>
            <a:r>
              <a:rPr lang="en-US" altLang="zh-CN" sz="2400" b="1" dirty="0">
                <a:solidFill>
                  <a:schemeClr val="accent1">
                    <a:lumMod val="50000"/>
                  </a:schemeClr>
                </a:solidFill>
              </a:rPr>
              <a:t>PCI</a:t>
            </a:r>
            <a:r>
              <a:rPr lang="zh-CN" altLang="en-US" sz="2400" b="1" dirty="0">
                <a:solidFill>
                  <a:schemeClr val="accent1">
                    <a:lumMod val="50000"/>
                  </a:schemeClr>
                </a:solidFill>
              </a:rPr>
              <a:t>总线</a:t>
            </a:r>
            <a:endParaRPr lang="zh-CN" altLang="en-US" sz="2400" b="1" dirty="0">
              <a:solidFill>
                <a:schemeClr val="accent1">
                  <a:lumMod val="50000"/>
                </a:schemeClr>
              </a:solidFill>
            </a:endParaRPr>
          </a:p>
          <a:p>
            <a:pPr lvl="2" eaLnBrk="1" hangingPunct="1">
              <a:lnSpc>
                <a:spcPct val="130000"/>
              </a:lnSpc>
              <a:spcBef>
                <a:spcPts val="0"/>
              </a:spcBef>
            </a:pPr>
            <a:r>
              <a:rPr lang="en-US" altLang="zh-CN" sz="2000" dirty="0">
                <a:solidFill>
                  <a:srgbClr val="000000"/>
                </a:solidFill>
              </a:rPr>
              <a:t>PCI</a:t>
            </a:r>
            <a:r>
              <a:rPr lang="zh-CN" altLang="en-US" sz="2000" dirty="0">
                <a:solidFill>
                  <a:srgbClr val="000000"/>
                </a:solidFill>
              </a:rPr>
              <a:t>总线是由</a:t>
            </a:r>
            <a:r>
              <a:rPr lang="en-US" altLang="zh-CN" sz="2000" dirty="0">
                <a:solidFill>
                  <a:srgbClr val="000000"/>
                </a:solidFill>
              </a:rPr>
              <a:t>Intel</a:t>
            </a:r>
            <a:r>
              <a:rPr lang="zh-CN" altLang="en-US" sz="2000" dirty="0">
                <a:solidFill>
                  <a:srgbClr val="000000"/>
                </a:solidFill>
              </a:rPr>
              <a:t>公司在</a:t>
            </a:r>
            <a:r>
              <a:rPr lang="en-US" altLang="zh-CN" sz="2000" dirty="0">
                <a:solidFill>
                  <a:srgbClr val="000000"/>
                </a:solidFill>
              </a:rPr>
              <a:t>1991</a:t>
            </a:r>
            <a:r>
              <a:rPr lang="zh-CN" altLang="en-US" sz="2000" dirty="0">
                <a:solidFill>
                  <a:srgbClr val="000000"/>
                </a:solidFill>
              </a:rPr>
              <a:t>年首先提出，是现代计算机最重要的接口之一，其普及范围超越了</a:t>
            </a:r>
            <a:r>
              <a:rPr lang="en-US" altLang="zh-CN" sz="2000" dirty="0">
                <a:solidFill>
                  <a:srgbClr val="000000"/>
                </a:solidFill>
              </a:rPr>
              <a:t>ISA</a:t>
            </a:r>
            <a:r>
              <a:rPr lang="zh-CN" altLang="en-US" sz="2000" dirty="0">
                <a:solidFill>
                  <a:srgbClr val="000000"/>
                </a:solidFill>
              </a:rPr>
              <a:t>。不仅用于</a:t>
            </a:r>
            <a:r>
              <a:rPr lang="en-US" altLang="zh-CN" sz="2000" dirty="0">
                <a:solidFill>
                  <a:srgbClr val="000000"/>
                </a:solidFill>
              </a:rPr>
              <a:t>PC</a:t>
            </a:r>
            <a:r>
              <a:rPr lang="zh-CN" altLang="en-US" sz="2000" dirty="0">
                <a:solidFill>
                  <a:srgbClr val="000000"/>
                </a:solidFill>
              </a:rPr>
              <a:t>机，在许多数字设备上也使用了</a:t>
            </a:r>
            <a:r>
              <a:rPr lang="en-US" altLang="zh-CN" sz="2000" dirty="0">
                <a:solidFill>
                  <a:srgbClr val="000000"/>
                </a:solidFill>
              </a:rPr>
              <a:t>PCI</a:t>
            </a:r>
            <a:r>
              <a:rPr lang="zh-CN" altLang="en-US" sz="2000" dirty="0">
                <a:solidFill>
                  <a:srgbClr val="000000"/>
                </a:solidFill>
              </a:rPr>
              <a:t>技术。</a:t>
            </a:r>
            <a:endParaRPr lang="zh-CN" altLang="en-US" sz="2000" dirty="0">
              <a:solidFill>
                <a:srgbClr val="000000"/>
              </a:solidFill>
            </a:endParaRPr>
          </a:p>
          <a:p>
            <a:pPr lvl="2" eaLnBrk="1" hangingPunct="1">
              <a:lnSpc>
                <a:spcPct val="130000"/>
              </a:lnSpc>
              <a:spcBef>
                <a:spcPts val="0"/>
              </a:spcBef>
            </a:pPr>
            <a:r>
              <a:rPr lang="en-US" altLang="zh-CN" sz="2000" dirty="0">
                <a:solidFill>
                  <a:srgbClr val="000000"/>
                </a:solidFill>
              </a:rPr>
              <a:t>PCI</a:t>
            </a:r>
            <a:r>
              <a:rPr lang="zh-CN" altLang="en-US" sz="2000" dirty="0">
                <a:solidFill>
                  <a:srgbClr val="000000"/>
                </a:solidFill>
              </a:rPr>
              <a:t>（</a:t>
            </a:r>
            <a:r>
              <a:rPr lang="en-US" altLang="zh-CN" sz="2000" dirty="0">
                <a:solidFill>
                  <a:srgbClr val="000000"/>
                </a:solidFill>
              </a:rPr>
              <a:t>Peripheral Component Interconnect</a:t>
            </a:r>
            <a:r>
              <a:rPr lang="zh-CN" altLang="en-US" sz="2000" dirty="0">
                <a:solidFill>
                  <a:srgbClr val="000000"/>
                </a:solidFill>
              </a:rPr>
              <a:t>）即外部设备互联总线，为了使外设主芯片能快捷地连入系统。</a:t>
            </a:r>
            <a:r>
              <a:rPr lang="en-US" altLang="zh-CN" sz="2000" dirty="0">
                <a:solidFill>
                  <a:srgbClr val="000000"/>
                </a:solidFill>
              </a:rPr>
              <a:t>PCI</a:t>
            </a:r>
            <a:r>
              <a:rPr lang="zh-CN" altLang="en-US" sz="2000" dirty="0">
                <a:solidFill>
                  <a:srgbClr val="000000"/>
                </a:solidFill>
              </a:rPr>
              <a:t>是专门为</a:t>
            </a:r>
            <a:r>
              <a:rPr lang="en-US" altLang="zh-CN" sz="2000" dirty="0">
                <a:solidFill>
                  <a:srgbClr val="000000"/>
                </a:solidFill>
              </a:rPr>
              <a:t>Intel 486 </a:t>
            </a:r>
            <a:r>
              <a:rPr lang="zh-CN" altLang="en-US" sz="2000" dirty="0">
                <a:solidFill>
                  <a:srgbClr val="000000"/>
                </a:solidFill>
              </a:rPr>
              <a:t>、</a:t>
            </a:r>
            <a:r>
              <a:rPr lang="en-US" altLang="zh-CN" sz="2000" dirty="0">
                <a:solidFill>
                  <a:srgbClr val="000000"/>
                </a:solidFill>
              </a:rPr>
              <a:t>Pentium</a:t>
            </a:r>
            <a:r>
              <a:rPr lang="zh-CN" altLang="en-US" sz="2000" dirty="0">
                <a:solidFill>
                  <a:srgbClr val="000000"/>
                </a:solidFill>
              </a:rPr>
              <a:t>处理器设计的，是一种高性能的</a:t>
            </a:r>
            <a:r>
              <a:rPr lang="en-US" altLang="zh-CN" sz="2000" dirty="0">
                <a:solidFill>
                  <a:srgbClr val="000000"/>
                </a:solidFill>
              </a:rPr>
              <a:t>PC</a:t>
            </a:r>
            <a:r>
              <a:rPr lang="zh-CN" altLang="en-US" sz="2000" dirty="0">
                <a:solidFill>
                  <a:srgbClr val="000000"/>
                </a:solidFill>
              </a:rPr>
              <a:t>机局部总线（</a:t>
            </a:r>
            <a:r>
              <a:rPr lang="en-US" altLang="zh-CN" sz="2000" dirty="0">
                <a:solidFill>
                  <a:srgbClr val="000000"/>
                </a:solidFill>
              </a:rPr>
              <a:t>Local Bus</a:t>
            </a:r>
            <a:r>
              <a:rPr lang="zh-CN" altLang="en-US" sz="2000" dirty="0">
                <a:solidFill>
                  <a:srgbClr val="000000"/>
                </a:solidFill>
              </a:rPr>
              <a:t>）。</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en-US" altLang="zh-CN" sz="1800" dirty="0">
                <a:solidFill>
                  <a:srgbClr val="0000CC"/>
                </a:solidFill>
                <a:ea typeface="微软雅黑" panose="020B0503020204020204" pitchFamily="34" charset="-122"/>
              </a:rPr>
              <a:t>32</a:t>
            </a:r>
            <a:r>
              <a:rPr lang="zh-CN" altLang="en-US" sz="1800" dirty="0">
                <a:solidFill>
                  <a:srgbClr val="0000CC"/>
                </a:solidFill>
                <a:ea typeface="微软雅黑" panose="020B0503020204020204" pitchFamily="34" charset="-122"/>
              </a:rPr>
              <a:t>位数据线</a:t>
            </a:r>
            <a:endParaRPr lang="zh-CN" altLang="en-US"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en-US" altLang="zh-CN" sz="1800" dirty="0">
                <a:solidFill>
                  <a:srgbClr val="0000CC"/>
                </a:solidFill>
                <a:ea typeface="微软雅黑" panose="020B0503020204020204" pitchFamily="34" charset="-122"/>
              </a:rPr>
              <a:t>64</a:t>
            </a:r>
            <a:r>
              <a:rPr lang="zh-CN" altLang="en-US" sz="1800" dirty="0">
                <a:solidFill>
                  <a:srgbClr val="0000CC"/>
                </a:solidFill>
                <a:ea typeface="微软雅黑" panose="020B0503020204020204" pitchFamily="34" charset="-122"/>
              </a:rPr>
              <a:t>位地址线</a:t>
            </a:r>
            <a:endParaRPr lang="zh-CN" altLang="en-US"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800" dirty="0">
                <a:solidFill>
                  <a:srgbClr val="0000CC"/>
                </a:solidFill>
                <a:ea typeface="微软雅黑" panose="020B0503020204020204" pitchFamily="34" charset="-122"/>
              </a:rPr>
              <a:t>工作时钟</a:t>
            </a:r>
            <a:r>
              <a:rPr lang="en-US" altLang="zh-CN" sz="1800" dirty="0">
                <a:solidFill>
                  <a:srgbClr val="0000CC"/>
                </a:solidFill>
                <a:ea typeface="微软雅黑" panose="020B0503020204020204" pitchFamily="34" charset="-122"/>
              </a:rPr>
              <a:t>33MHz</a:t>
            </a:r>
            <a:r>
              <a:rPr lang="zh-CN" altLang="en-US" sz="1800" dirty="0">
                <a:solidFill>
                  <a:srgbClr val="0000CC"/>
                </a:solidFill>
                <a:ea typeface="微软雅黑" panose="020B0503020204020204" pitchFamily="34" charset="-122"/>
              </a:rPr>
              <a:t>，数据传输率为</a:t>
            </a:r>
            <a:r>
              <a:rPr lang="en-US" altLang="zh-CN" sz="1800" dirty="0">
                <a:solidFill>
                  <a:srgbClr val="0000CC"/>
                </a:solidFill>
                <a:ea typeface="微软雅黑" panose="020B0503020204020204" pitchFamily="34" charset="-122"/>
              </a:rPr>
              <a:t>133MB/S</a:t>
            </a:r>
            <a:endParaRPr lang="en-US" altLang="zh-CN" sz="1800" dirty="0">
              <a:solidFill>
                <a:srgbClr val="0000CC"/>
              </a:solidFill>
              <a:ea typeface="微软雅黑" panose="020B0503020204020204" pitchFamily="34" charset="-122"/>
            </a:endParaRPr>
          </a:p>
          <a:p>
            <a:pPr lvl="2" eaLnBrk="1" hangingPunct="1">
              <a:lnSpc>
                <a:spcPct val="130000"/>
              </a:lnSpc>
              <a:spcBef>
                <a:spcPts val="0"/>
              </a:spcBef>
            </a:pPr>
            <a:r>
              <a:rPr lang="en-US" altLang="zh-CN" sz="2000" dirty="0">
                <a:solidFill>
                  <a:srgbClr val="000000"/>
                </a:solidFill>
              </a:rPr>
              <a:t>PCI</a:t>
            </a:r>
            <a:r>
              <a:rPr lang="zh-CN" altLang="en-US" sz="2000" dirty="0">
                <a:solidFill>
                  <a:srgbClr val="000000"/>
                </a:solidFill>
              </a:rPr>
              <a:t>的高速性能使之能支持各种高速设备，特别是</a:t>
            </a:r>
            <a:r>
              <a:rPr lang="en-US" altLang="zh-CN" sz="2000" dirty="0">
                <a:solidFill>
                  <a:srgbClr val="000000"/>
                </a:solidFill>
              </a:rPr>
              <a:t>3D</a:t>
            </a:r>
            <a:r>
              <a:rPr lang="zh-CN" altLang="en-US" sz="2000" dirty="0">
                <a:solidFill>
                  <a:srgbClr val="000000"/>
                </a:solidFill>
              </a:rPr>
              <a:t>图形加速卡。</a:t>
            </a:r>
            <a:endParaRPr lang="zh-CN" altLang="en-US" sz="2000" dirty="0">
              <a:solidFill>
                <a:srgbClr val="000000"/>
              </a:solidFill>
            </a:endParaRPr>
          </a:p>
          <a:p>
            <a:pPr lvl="2" eaLnBrk="1" hangingPunct="1">
              <a:lnSpc>
                <a:spcPct val="130000"/>
              </a:lnSpc>
              <a:spcBef>
                <a:spcPts val="0"/>
              </a:spcBef>
            </a:pPr>
            <a:r>
              <a:rPr lang="zh-CN" altLang="en-US" sz="2000" dirty="0">
                <a:solidFill>
                  <a:srgbClr val="000000"/>
                </a:solidFill>
              </a:rPr>
              <a:t>目前</a:t>
            </a:r>
            <a:r>
              <a:rPr lang="en-US" altLang="zh-CN" sz="2000" dirty="0">
                <a:solidFill>
                  <a:srgbClr val="000000"/>
                </a:solidFill>
              </a:rPr>
              <a:t>PCI</a:t>
            </a:r>
            <a:r>
              <a:rPr lang="zh-CN" altLang="en-US" sz="2000" dirty="0">
                <a:solidFill>
                  <a:srgbClr val="000000"/>
                </a:solidFill>
              </a:rPr>
              <a:t>扩展卡已成为微机高速扩展卡的主流，包括显示卡、声卡、</a:t>
            </a:r>
            <a:r>
              <a:rPr lang="en-US" altLang="zh-CN" sz="2000" dirty="0">
                <a:solidFill>
                  <a:srgbClr val="000000"/>
                </a:solidFill>
              </a:rPr>
              <a:t>Modem</a:t>
            </a:r>
            <a:r>
              <a:rPr lang="zh-CN" altLang="en-US" sz="2000" dirty="0">
                <a:solidFill>
                  <a:srgbClr val="000000"/>
                </a:solidFill>
              </a:rPr>
              <a:t>卡、网卡和视频卡等</a:t>
            </a:r>
            <a:r>
              <a:rPr lang="zh-CN" altLang="en-US" sz="2000" dirty="0">
                <a:ea typeface="微软雅黑" panose="020B0503020204020204" pitchFamily="34" charset="-122"/>
              </a:rPr>
              <a:t>。</a:t>
            </a:r>
            <a:endParaRPr lang="zh-CN" altLang="en-US" sz="2000" dirty="0">
              <a:ea typeface="微软雅黑" panose="020B0503020204020204" pitchFamily="34" charset="-122"/>
            </a:endParaRPr>
          </a:p>
        </p:txBody>
      </p:sp>
    </p:spTree>
    <p:custDataLst>
      <p:tags r:id="rId6"/>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r>
              <a:rPr lang="en-US" altLang="zh-CN" sz="3400" dirty="0">
                <a:solidFill>
                  <a:schemeClr val="dk1">
                    <a:lumMod val="75000"/>
                  </a:schemeClr>
                </a:solidFill>
                <a:latin typeface="Arial" panose="020B0604020202020204" pitchFamily="34" charset="0"/>
                <a:sym typeface="+mn-ea"/>
              </a:rPr>
              <a:t>——PCI</a:t>
            </a:r>
            <a:r>
              <a:rPr lang="zh-CN" altLang="en-US" sz="3400" dirty="0">
                <a:solidFill>
                  <a:schemeClr val="dk1">
                    <a:lumMod val="75000"/>
                  </a:schemeClr>
                </a:solidFill>
                <a:latin typeface="Arial" panose="020B0604020202020204" pitchFamily="34" charset="0"/>
                <a:sym typeface="+mn-ea"/>
              </a:rPr>
              <a:t>总线</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441328"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PCI</a:t>
            </a:r>
            <a:r>
              <a:rPr lang="zh-CN" altLang="en-US" sz="2400" b="1" dirty="0">
                <a:solidFill>
                  <a:schemeClr val="accent1">
                    <a:lumMod val="50000"/>
                  </a:schemeClr>
                </a:solidFill>
              </a:rPr>
              <a:t>总线优点</a:t>
            </a:r>
            <a:r>
              <a:rPr lang="zh-CN" altLang="en-US" sz="2400" b="1" dirty="0"/>
              <a:t>：</a:t>
            </a:r>
            <a:endParaRPr lang="en-US" altLang="zh-CN" sz="2400" b="1" dirty="0"/>
          </a:p>
          <a:p>
            <a:pPr lvl="2" eaLnBrk="1" hangingPunct="1">
              <a:lnSpc>
                <a:spcPct val="130000"/>
              </a:lnSpc>
              <a:spcBef>
                <a:spcPts val="0"/>
              </a:spcBef>
            </a:pPr>
            <a:r>
              <a:rPr lang="zh-CN" altLang="en-US" sz="2000" dirty="0">
                <a:solidFill>
                  <a:srgbClr val="000000"/>
                </a:solidFill>
              </a:rPr>
              <a:t>支持</a:t>
            </a:r>
            <a:r>
              <a:rPr lang="en-US" altLang="zh-CN" sz="2000" dirty="0">
                <a:solidFill>
                  <a:srgbClr val="000000"/>
                </a:solidFill>
              </a:rPr>
              <a:t>PnP</a:t>
            </a:r>
            <a:r>
              <a:rPr lang="zh-CN" altLang="en-US" sz="2000" dirty="0">
                <a:solidFill>
                  <a:srgbClr val="000000"/>
                </a:solidFill>
              </a:rPr>
              <a:t>（</a:t>
            </a:r>
            <a:r>
              <a:rPr lang="en-US" altLang="zh-CN" sz="2000" dirty="0">
                <a:solidFill>
                  <a:srgbClr val="000000"/>
                </a:solidFill>
              </a:rPr>
              <a:t>Plug and Play</a:t>
            </a:r>
            <a:r>
              <a:rPr lang="zh-CN" altLang="en-US" sz="2000" dirty="0">
                <a:solidFill>
                  <a:srgbClr val="000000"/>
                </a:solidFill>
              </a:rPr>
              <a:t>），即插即用功能，可以自动配置</a:t>
            </a:r>
            <a:endParaRPr lang="zh-CN" altLang="en-US" sz="2000" dirty="0">
              <a:solidFill>
                <a:srgbClr val="000000"/>
              </a:solidFill>
            </a:endParaRPr>
          </a:p>
          <a:p>
            <a:pPr lvl="2" eaLnBrk="1" hangingPunct="1">
              <a:lnSpc>
                <a:spcPct val="130000"/>
              </a:lnSpc>
              <a:spcBef>
                <a:spcPts val="0"/>
              </a:spcBef>
            </a:pPr>
            <a:r>
              <a:rPr lang="zh-CN" altLang="en-US" sz="2000" dirty="0">
                <a:solidFill>
                  <a:srgbClr val="000000"/>
                </a:solidFill>
              </a:rPr>
              <a:t>支持猝发数据传送方式，大大提高了总线的数据传输率</a:t>
            </a:r>
            <a:endParaRPr lang="zh-CN" altLang="en-US" sz="2000" dirty="0">
              <a:solidFill>
                <a:srgbClr val="000000"/>
              </a:solidFill>
            </a:endParaRPr>
          </a:p>
          <a:p>
            <a:pPr lvl="2" eaLnBrk="1" hangingPunct="1">
              <a:lnSpc>
                <a:spcPct val="130000"/>
              </a:lnSpc>
              <a:spcBef>
                <a:spcPts val="0"/>
              </a:spcBef>
            </a:pPr>
            <a:r>
              <a:rPr lang="zh-CN" altLang="en-US" sz="2000" dirty="0">
                <a:solidFill>
                  <a:srgbClr val="000000"/>
                </a:solidFill>
              </a:rPr>
              <a:t>支持总线主控和同步操作，可以使微处理器与</a:t>
            </a:r>
            <a:r>
              <a:rPr lang="en-US" altLang="zh-CN" sz="2000" dirty="0">
                <a:solidFill>
                  <a:srgbClr val="000000"/>
                </a:solidFill>
              </a:rPr>
              <a:t>PCI</a:t>
            </a:r>
            <a:r>
              <a:rPr lang="zh-CN" altLang="en-US" sz="2000" dirty="0">
                <a:solidFill>
                  <a:srgbClr val="000000"/>
                </a:solidFill>
              </a:rPr>
              <a:t>上总线主控器同时并行操作。但在同一时刻只能供一对设备完成传输。</a:t>
            </a:r>
            <a:endParaRPr lang="zh-CN" altLang="en-US" sz="2000" dirty="0">
              <a:solidFill>
                <a:srgbClr val="000000"/>
              </a:solidFill>
            </a:endParaRPr>
          </a:p>
          <a:p>
            <a:pPr lvl="2" eaLnBrk="1" hangingPunct="1">
              <a:lnSpc>
                <a:spcPct val="130000"/>
              </a:lnSpc>
              <a:spcBef>
                <a:spcPts val="0"/>
              </a:spcBef>
            </a:pPr>
            <a:r>
              <a:rPr lang="zh-CN" altLang="en-US" sz="2000" dirty="0">
                <a:solidFill>
                  <a:srgbClr val="000000"/>
                </a:solidFill>
              </a:rPr>
              <a:t>采用总线多路复用技术，大大减少了引线数，可以在有限的空间里加大总线宽度，提高总线利用率</a:t>
            </a:r>
            <a:endParaRPr lang="zh-CN" altLang="en-US" sz="2000" dirty="0">
              <a:solidFill>
                <a:srgbClr val="000000"/>
              </a:solidFill>
            </a:endParaRPr>
          </a:p>
          <a:p>
            <a:pPr lvl="2" eaLnBrk="1" hangingPunct="1">
              <a:lnSpc>
                <a:spcPct val="130000"/>
              </a:lnSpc>
              <a:spcBef>
                <a:spcPts val="0"/>
              </a:spcBef>
            </a:pPr>
            <a:r>
              <a:rPr lang="zh-CN" altLang="en-US" sz="2000" dirty="0">
                <a:solidFill>
                  <a:srgbClr val="000000"/>
                </a:solidFill>
              </a:rPr>
              <a:t>独立于处理器的设计，通过局部总线控制器与</a:t>
            </a:r>
            <a:r>
              <a:rPr lang="en-US" altLang="zh-CN" sz="2000" dirty="0">
                <a:solidFill>
                  <a:srgbClr val="000000"/>
                </a:solidFill>
              </a:rPr>
              <a:t>CPU</a:t>
            </a:r>
            <a:r>
              <a:rPr lang="zh-CN" altLang="en-US" sz="2000" dirty="0">
                <a:solidFill>
                  <a:srgbClr val="000000"/>
                </a:solidFill>
              </a:rPr>
              <a:t>相连，因此不依赖于</a:t>
            </a:r>
            <a:r>
              <a:rPr lang="en-US" altLang="zh-CN" sz="2000" dirty="0">
                <a:solidFill>
                  <a:srgbClr val="000000"/>
                </a:solidFill>
              </a:rPr>
              <a:t>CPU</a:t>
            </a:r>
            <a:r>
              <a:rPr lang="zh-CN" altLang="en-US" sz="2000" dirty="0">
                <a:solidFill>
                  <a:srgbClr val="000000"/>
                </a:solidFill>
              </a:rPr>
              <a:t>的主频和种类，支持多种处理器，接入的</a:t>
            </a:r>
            <a:r>
              <a:rPr lang="en-US" altLang="zh-CN" sz="2000" dirty="0">
                <a:solidFill>
                  <a:srgbClr val="000000"/>
                </a:solidFill>
              </a:rPr>
              <a:t>PCI</a:t>
            </a:r>
            <a:r>
              <a:rPr lang="zh-CN" altLang="en-US" sz="2000" dirty="0">
                <a:solidFill>
                  <a:srgbClr val="000000"/>
                </a:solidFill>
              </a:rPr>
              <a:t>设备也不影响</a:t>
            </a:r>
            <a:r>
              <a:rPr lang="en-US" altLang="zh-CN" sz="2000" dirty="0">
                <a:solidFill>
                  <a:srgbClr val="000000"/>
                </a:solidFill>
              </a:rPr>
              <a:t>CPU</a:t>
            </a:r>
            <a:endParaRPr lang="en-US" altLang="zh-CN" sz="2000" dirty="0">
              <a:solidFill>
                <a:srgbClr val="000000"/>
              </a:solidFill>
            </a:endParaRPr>
          </a:p>
          <a:p>
            <a:pPr lvl="2" eaLnBrk="1" hangingPunct="1">
              <a:lnSpc>
                <a:spcPct val="130000"/>
              </a:lnSpc>
              <a:spcBef>
                <a:spcPts val="0"/>
              </a:spcBef>
            </a:pPr>
            <a:r>
              <a:rPr lang="zh-CN" altLang="en-US" sz="2000" dirty="0">
                <a:solidFill>
                  <a:srgbClr val="000000"/>
                </a:solidFill>
              </a:rPr>
              <a:t>主板的芯片组内含</a:t>
            </a:r>
            <a:r>
              <a:rPr lang="en-US" altLang="zh-CN" sz="2000" dirty="0">
                <a:solidFill>
                  <a:srgbClr val="000000"/>
                </a:solidFill>
              </a:rPr>
              <a:t>PCI</a:t>
            </a:r>
            <a:r>
              <a:rPr lang="zh-CN" altLang="en-US" sz="2000" dirty="0">
                <a:solidFill>
                  <a:srgbClr val="000000"/>
                </a:solidFill>
              </a:rPr>
              <a:t>桥（</a:t>
            </a:r>
            <a:r>
              <a:rPr lang="en-US" altLang="zh-CN" sz="2000" dirty="0">
                <a:solidFill>
                  <a:srgbClr val="000000"/>
                </a:solidFill>
              </a:rPr>
              <a:t>PCI </a:t>
            </a:r>
            <a:r>
              <a:rPr lang="en-US" altLang="zh-CN" sz="2000" dirty="0" err="1">
                <a:solidFill>
                  <a:srgbClr val="000000"/>
                </a:solidFill>
              </a:rPr>
              <a:t>Bridage</a:t>
            </a:r>
            <a:r>
              <a:rPr lang="zh-CN" altLang="en-US" sz="2000" dirty="0">
                <a:solidFill>
                  <a:srgbClr val="000000"/>
                </a:solidFill>
              </a:rPr>
              <a:t>），通过这个缓冲控制器，可以实现</a:t>
            </a:r>
            <a:r>
              <a:rPr lang="en-US" altLang="zh-CN" sz="2000" dirty="0">
                <a:solidFill>
                  <a:srgbClr val="000000"/>
                </a:solidFill>
              </a:rPr>
              <a:t>6</a:t>
            </a:r>
            <a:r>
              <a:rPr lang="zh-CN" altLang="en-US" sz="2000" dirty="0">
                <a:solidFill>
                  <a:srgbClr val="000000"/>
                </a:solidFill>
              </a:rPr>
              <a:t>个</a:t>
            </a:r>
            <a:r>
              <a:rPr lang="en-US" altLang="zh-CN" sz="2000" dirty="0">
                <a:solidFill>
                  <a:srgbClr val="000000"/>
                </a:solidFill>
              </a:rPr>
              <a:t>PCI</a:t>
            </a:r>
            <a:r>
              <a:rPr lang="zh-CN" altLang="en-US" sz="2000" dirty="0">
                <a:solidFill>
                  <a:srgbClr val="000000"/>
                </a:solidFill>
              </a:rPr>
              <a:t>扩展槽同时工作</a:t>
            </a:r>
            <a:endParaRPr lang="zh-CN" altLang="en-US" sz="2000" dirty="0">
              <a:solidFill>
                <a:srgbClr val="000000"/>
              </a:solidFill>
            </a:endParaRPr>
          </a:p>
          <a:p>
            <a:pPr lvl="1" eaLnBrk="1" latinLnBrk="0" hangingPunct="1">
              <a:lnSpc>
                <a:spcPct val="130000"/>
              </a:lnSpc>
              <a:spcBef>
                <a:spcPts val="0"/>
              </a:spcBef>
            </a:pPr>
            <a:endParaRPr lang="zh-CN" altLang="en-US" sz="1900" b="1" dirty="0">
              <a:ea typeface="微软雅黑" panose="020B0503020204020204" pitchFamily="34" charset="-122"/>
            </a:endParaRPr>
          </a:p>
        </p:txBody>
      </p: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694819" y="1008521"/>
            <a:ext cx="9843829" cy="2584450"/>
          </a:xfrm>
          <a:prstGeom prst="rect">
            <a:avLst/>
          </a:prstGeom>
          <a:noFill/>
        </p:spPr>
        <p:txBody>
          <a:bodyPr wrap="square" rtlCol="0">
            <a:spAutoFit/>
          </a:bodyPr>
          <a:lstStyle/>
          <a:p>
            <a:pPr marL="273050" indent="-273050" eaLnBrk="1" latinLnBrk="0" hangingPunct="1">
              <a:lnSpc>
                <a:spcPct val="130000"/>
              </a:lnSpc>
              <a:spcBef>
                <a:spcPts val="200"/>
              </a:spcBef>
              <a:spcAft>
                <a:spcPts val="200"/>
              </a:spcAft>
              <a:buSzPct val="70000"/>
              <a:buFont typeface="Wingdings" panose="05000000000000000000" pitchFamily="2" charset="2"/>
              <a:buChar char="l"/>
            </a:pPr>
            <a:r>
              <a:rPr lang="zh-CN" altLang="en-US" sz="2400" dirty="0">
                <a:solidFill>
                  <a:schemeClr val="accent1"/>
                </a:solidFill>
                <a:latin typeface="微软雅黑" panose="020B0503020204020204" pitchFamily="34" charset="-122"/>
                <a:ea typeface="微软雅黑" panose="020B0503020204020204" pitchFamily="34" charset="-122"/>
              </a:rPr>
              <a:t>非专用总线举例</a:t>
            </a:r>
            <a:endParaRPr lang="zh-CN" altLang="en-US" sz="2400" dirty="0">
              <a:solidFill>
                <a:schemeClr val="accent1"/>
              </a:solidFill>
              <a:latin typeface="微软雅黑" panose="020B0503020204020204" pitchFamily="34" charset="-122"/>
              <a:ea typeface="微软雅黑" panose="020B0503020204020204" pitchFamily="34" charset="-122"/>
            </a:endParaRPr>
          </a:p>
          <a:p>
            <a:pPr marL="774700" lvl="1" indent="-342900" eaLnBrk="1" latinLnBrk="0" hangingPunct="1">
              <a:lnSpc>
                <a:spcPct val="130000"/>
              </a:lnSpc>
              <a:spcBef>
                <a:spcPts val="200"/>
              </a:spcBef>
              <a:spcAft>
                <a:spcPts val="200"/>
              </a:spcAft>
              <a:buSzPct val="70000"/>
              <a:buFont typeface="Wingdings" panose="05000000000000000000" charset="0"/>
              <a:buChar char="Ø"/>
            </a:pPr>
            <a:r>
              <a:rPr lang="zh-CN" altLang="en-US" sz="2400" b="1" dirty="0">
                <a:solidFill>
                  <a:schemeClr val="accent1"/>
                </a:solidFill>
                <a:latin typeface="微软雅黑" panose="020B0503020204020204" pitchFamily="34" charset="-122"/>
                <a:ea typeface="微软雅黑" panose="020B0503020204020204" pitchFamily="34" charset="-122"/>
              </a:rPr>
              <a:t>单总线结构框图</a:t>
            </a:r>
            <a:endParaRPr lang="zh-CN" altLang="en-US" sz="2400" b="1" dirty="0">
              <a:solidFill>
                <a:schemeClr val="accent1"/>
              </a:solidFill>
              <a:latin typeface="微软雅黑" panose="020B0503020204020204" pitchFamily="34" charset="-122"/>
              <a:ea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400" b="1" dirty="0">
              <a:solidFill>
                <a:srgbClr val="484849"/>
              </a:solidFill>
              <a:latin typeface="微软雅黑" panose="020B0503020204020204" pitchFamily="34" charset="-122"/>
              <a:ea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24" name="Rectangle 45"/>
          <p:cNvSpPr>
            <a:spLocks noChangeArrowheads="1"/>
          </p:cNvSpPr>
          <p:nvPr/>
        </p:nvSpPr>
        <p:spPr bwMode="auto">
          <a:xfrm>
            <a:off x="1367155" y="4680585"/>
            <a:ext cx="6249035" cy="129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30000"/>
              </a:lnSpc>
              <a:spcBef>
                <a:spcPct val="0"/>
              </a:spcBef>
              <a:spcAft>
                <a:spcPts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系统总线含</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DBUS</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ABUS</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CBUS</a:t>
            </a: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defTabSz="914400" eaLnBrk="1" fontAlgn="auto" latinLnBrk="0" hangingPunct="1">
              <a:lnSpc>
                <a:spcPct val="130000"/>
              </a:lnSpc>
              <a:spcBef>
                <a:spcPct val="0"/>
              </a:spcBef>
              <a:spcAft>
                <a:spcPts val="0"/>
              </a:spcAft>
              <a:buClrTx/>
              <a:buSzTx/>
              <a:buFontTx/>
              <a:buNone/>
              <a:defRPr/>
            </a:pPr>
            <a:r>
              <a:rPr kumimoji="0" lang="zh-CN" altLang="en-US" sz="2000" b="0" i="0" u="none" strike="noStrike" kern="0" cap="none" spc="0" normalizeH="0" baseline="0" noProof="0" dirty="0">
                <a:ln>
                  <a:noFill/>
                </a:ln>
                <a:solidFill>
                  <a:srgbClr val="000000"/>
                </a:solidFill>
                <a:effectLst/>
                <a:highlight>
                  <a:srgbClr val="00FF00"/>
                </a:highlight>
                <a:uLnTx/>
                <a:uFillTx/>
                <a:latin typeface="微软雅黑" panose="020B0503020204020204" pitchFamily="34" charset="-122"/>
                <a:ea typeface="微软雅黑" panose="020B0503020204020204" pitchFamily="34" charset="-122"/>
                <a:cs typeface="微软雅黑" panose="020B0503020204020204" pitchFamily="34" charset="-122"/>
              </a:rPr>
              <a:t>特点</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：结构简单，易于扩充</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defTabSz="914400" eaLnBrk="1" fontAlgn="auto" latinLnBrk="0" hangingPunct="1">
              <a:lnSpc>
                <a:spcPct val="130000"/>
              </a:lnSpc>
              <a:spcBef>
                <a:spcPct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多部件共用一根总线，分时工作</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传输效率较低。</a:t>
            </a:r>
            <a:endPar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2362200" y="1884680"/>
            <a:ext cx="7345680" cy="3041650"/>
            <a:chOff x="3494" y="2629"/>
            <a:chExt cx="11568" cy="4790"/>
          </a:xfrm>
        </p:grpSpPr>
        <p:sp>
          <p:nvSpPr>
            <p:cNvPr id="8" name="Rectangle 29"/>
            <p:cNvSpPr>
              <a:spLocks noChangeArrowheads="1"/>
            </p:cNvSpPr>
            <p:nvPr/>
          </p:nvSpPr>
          <p:spPr bwMode="auto">
            <a:xfrm>
              <a:off x="3834" y="4487"/>
              <a:ext cx="1680" cy="180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contourClr>
                <a:srgbClr val="FF6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en-US" altLang="zh-CN" sz="2400" b="0" dirty="0">
                  <a:solidFill>
                    <a:srgbClr val="FFFF99"/>
                  </a:solidFill>
                  <a:latin typeface="微软雅黑" panose="020B0503020204020204" pitchFamily="34" charset="-122"/>
                  <a:ea typeface="微软雅黑" panose="020B0503020204020204" pitchFamily="34" charset="-122"/>
                </a:rPr>
                <a:t>CPU</a:t>
              </a:r>
              <a:endParaRPr kumimoji="1" lang="en-US" altLang="zh-CN" sz="2400" b="0" dirty="0">
                <a:solidFill>
                  <a:srgbClr val="FFFF99"/>
                </a:solidFill>
                <a:latin typeface="微软雅黑" panose="020B0503020204020204" pitchFamily="34" charset="-122"/>
                <a:ea typeface="微软雅黑" panose="020B0503020204020204" pitchFamily="34" charset="-122"/>
              </a:endParaRPr>
            </a:p>
          </p:txBody>
        </p:sp>
        <p:sp>
          <p:nvSpPr>
            <p:cNvPr id="9" name="Rectangle 30"/>
            <p:cNvSpPr>
              <a:spLocks noChangeArrowheads="1"/>
            </p:cNvSpPr>
            <p:nvPr/>
          </p:nvSpPr>
          <p:spPr bwMode="auto">
            <a:xfrm>
              <a:off x="6354" y="4487"/>
              <a:ext cx="1680" cy="1800"/>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400" b="0" dirty="0">
                  <a:solidFill>
                    <a:srgbClr val="FFFF99"/>
                  </a:solidFill>
                  <a:latin typeface="微软雅黑" panose="020B0503020204020204" pitchFamily="34" charset="-122"/>
                  <a:ea typeface="微软雅黑" panose="020B0503020204020204" pitchFamily="34" charset="-122"/>
                </a:rPr>
                <a:t>主存</a:t>
              </a:r>
              <a:endParaRPr kumimoji="1" lang="zh-CN" altLang="en-US" sz="2400" b="0" dirty="0">
                <a:solidFill>
                  <a:srgbClr val="FFFF99"/>
                </a:solidFill>
                <a:latin typeface="微软雅黑" panose="020B0503020204020204" pitchFamily="34" charset="-122"/>
                <a:ea typeface="微软雅黑" panose="020B0503020204020204" pitchFamily="34" charset="-122"/>
              </a:endParaRPr>
            </a:p>
          </p:txBody>
        </p:sp>
        <p:sp>
          <p:nvSpPr>
            <p:cNvPr id="10" name="Rectangle 31"/>
            <p:cNvSpPr>
              <a:spLocks noChangeArrowheads="1"/>
            </p:cNvSpPr>
            <p:nvPr/>
          </p:nvSpPr>
          <p:spPr bwMode="auto">
            <a:xfrm>
              <a:off x="8994" y="4487"/>
              <a:ext cx="1200" cy="120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contourClr>
                <a:srgbClr val="FF66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dirty="0">
                  <a:solidFill>
                    <a:srgbClr val="FFFF99"/>
                  </a:solidFill>
                  <a:latin typeface="微软雅黑" panose="020B0503020204020204" pitchFamily="34" charset="-122"/>
                  <a:ea typeface="微软雅黑" panose="020B0503020204020204" pitchFamily="34" charset="-122"/>
                </a:rPr>
                <a:t>设备</a:t>
              </a:r>
              <a:endParaRPr kumimoji="1" lang="zh-CN" altLang="en-US" sz="2000" b="0" dirty="0">
                <a:solidFill>
                  <a:srgbClr val="FFFF99"/>
                </a:solidFill>
                <a:latin typeface="微软雅黑" panose="020B0503020204020204" pitchFamily="34" charset="-122"/>
                <a:ea typeface="微软雅黑" panose="020B0503020204020204" pitchFamily="34" charset="-122"/>
              </a:endParaRPr>
            </a:p>
            <a:p>
              <a:pPr algn="ctr">
                <a:spcBef>
                  <a:spcPct val="0"/>
                </a:spcBef>
                <a:buClrTx/>
                <a:buFontTx/>
                <a:buNone/>
              </a:pPr>
              <a:r>
                <a:rPr kumimoji="1" lang="zh-CN" altLang="en-US" sz="2000" b="0" dirty="0">
                  <a:solidFill>
                    <a:srgbClr val="FFFF99"/>
                  </a:solidFill>
                  <a:latin typeface="微软雅黑" panose="020B0503020204020204" pitchFamily="34" charset="-122"/>
                  <a:ea typeface="微软雅黑" panose="020B0503020204020204" pitchFamily="34" charset="-122"/>
                </a:rPr>
                <a:t>接口</a:t>
              </a:r>
              <a:endParaRPr kumimoji="1" lang="zh-CN" altLang="en-US" sz="2000" b="0" dirty="0">
                <a:solidFill>
                  <a:srgbClr val="FFFF99"/>
                </a:solidFill>
                <a:latin typeface="微软雅黑" panose="020B0503020204020204" pitchFamily="34" charset="-122"/>
                <a:ea typeface="微软雅黑" panose="020B0503020204020204" pitchFamily="34" charset="-122"/>
              </a:endParaRPr>
            </a:p>
          </p:txBody>
        </p:sp>
        <p:sp>
          <p:nvSpPr>
            <p:cNvPr id="11" name="AutoShape 32"/>
            <p:cNvSpPr>
              <a:spLocks noChangeArrowheads="1"/>
            </p:cNvSpPr>
            <p:nvPr/>
          </p:nvSpPr>
          <p:spPr bwMode="auto">
            <a:xfrm>
              <a:off x="4614" y="3647"/>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2" name="Rectangle 33"/>
            <p:cNvSpPr>
              <a:spLocks noChangeArrowheads="1"/>
            </p:cNvSpPr>
            <p:nvPr/>
          </p:nvSpPr>
          <p:spPr bwMode="auto">
            <a:xfrm>
              <a:off x="8994" y="6167"/>
              <a:ext cx="1200" cy="1200"/>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contourClr>
                <a:srgbClr val="66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400" b="0">
                  <a:solidFill>
                    <a:srgbClr val="FFFF99"/>
                  </a:solidFill>
                  <a:latin typeface="微软雅黑" panose="020B0503020204020204" pitchFamily="34" charset="-122"/>
                  <a:ea typeface="微软雅黑" panose="020B0503020204020204" pitchFamily="34" charset="-122"/>
                </a:rPr>
                <a:t>设备</a:t>
              </a:r>
              <a:endParaRPr kumimoji="1" lang="zh-CN" altLang="en-US" sz="2400" b="0">
                <a:solidFill>
                  <a:srgbClr val="FFFF99"/>
                </a:solidFill>
                <a:latin typeface="微软雅黑" panose="020B0503020204020204" pitchFamily="34" charset="-122"/>
                <a:ea typeface="微软雅黑" panose="020B0503020204020204" pitchFamily="34" charset="-122"/>
              </a:endParaRPr>
            </a:p>
          </p:txBody>
        </p:sp>
        <p:sp>
          <p:nvSpPr>
            <p:cNvPr id="13" name="AutoShape 34"/>
            <p:cNvSpPr>
              <a:spLocks noChangeArrowheads="1"/>
            </p:cNvSpPr>
            <p:nvPr/>
          </p:nvSpPr>
          <p:spPr bwMode="auto">
            <a:xfrm>
              <a:off x="9474" y="5687"/>
              <a:ext cx="240" cy="360"/>
            </a:xfrm>
            <a:prstGeom prst="upDownArrow">
              <a:avLst>
                <a:gd name="adj1" fmla="val 50000"/>
                <a:gd name="adj2" fmla="val 3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6" name="AutoShape 37"/>
            <p:cNvSpPr>
              <a:spLocks noChangeArrowheads="1"/>
            </p:cNvSpPr>
            <p:nvPr/>
          </p:nvSpPr>
          <p:spPr bwMode="auto">
            <a:xfrm>
              <a:off x="3494" y="3194"/>
              <a:ext cx="11568" cy="680"/>
            </a:xfrm>
            <a:prstGeom prst="leftRightArrow">
              <a:avLst>
                <a:gd name="adj1" fmla="val 33824"/>
                <a:gd name="adj2" fmla="val 131993"/>
              </a:avLst>
            </a:prstGeom>
            <a:solidFill>
              <a:srgbClr val="99CC00"/>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7" name="Rectangle 38"/>
            <p:cNvSpPr>
              <a:spLocks noChangeArrowheads="1"/>
            </p:cNvSpPr>
            <p:nvPr/>
          </p:nvSpPr>
          <p:spPr bwMode="auto">
            <a:xfrm>
              <a:off x="8760" y="2629"/>
              <a:ext cx="2328"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buClr>
                  <a:srgbClr val="DDDDDD"/>
                </a:buClr>
                <a:buFontTx/>
                <a:buNone/>
              </a:pPr>
              <a:r>
                <a:rPr lang="zh-CN" altLang="en-US" sz="2400" b="0" dirty="0">
                  <a:solidFill>
                    <a:srgbClr val="FFCC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系统总线</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AutoShape 39"/>
            <p:cNvSpPr>
              <a:spLocks noChangeArrowheads="1"/>
            </p:cNvSpPr>
            <p:nvPr/>
          </p:nvSpPr>
          <p:spPr bwMode="auto">
            <a:xfrm>
              <a:off x="7124" y="3632"/>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9" name="AutoShape 40"/>
            <p:cNvSpPr>
              <a:spLocks noChangeArrowheads="1"/>
            </p:cNvSpPr>
            <p:nvPr/>
          </p:nvSpPr>
          <p:spPr bwMode="auto">
            <a:xfrm>
              <a:off x="9504" y="3632"/>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20" name="Rectangle 41"/>
            <p:cNvSpPr>
              <a:spLocks noChangeArrowheads="1"/>
            </p:cNvSpPr>
            <p:nvPr/>
          </p:nvSpPr>
          <p:spPr bwMode="auto">
            <a:xfrm>
              <a:off x="12226" y="4539"/>
              <a:ext cx="1200" cy="120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contourClr>
                <a:srgbClr val="FF66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a:solidFill>
                    <a:srgbClr val="FFFF99"/>
                  </a:solidFill>
                  <a:latin typeface="微软雅黑" panose="020B0503020204020204" pitchFamily="34" charset="-122"/>
                  <a:ea typeface="微软雅黑" panose="020B0503020204020204" pitchFamily="34" charset="-122"/>
                </a:rPr>
                <a:t>适配器</a:t>
              </a:r>
              <a:endParaRPr kumimoji="1" lang="zh-CN" altLang="en-US" sz="2000" b="0">
                <a:solidFill>
                  <a:srgbClr val="FFFF99"/>
                </a:solidFill>
                <a:latin typeface="微软雅黑" panose="020B0503020204020204" pitchFamily="34" charset="-122"/>
                <a:ea typeface="微软雅黑" panose="020B0503020204020204" pitchFamily="34" charset="-122"/>
              </a:endParaRPr>
            </a:p>
          </p:txBody>
        </p:sp>
        <p:sp>
          <p:nvSpPr>
            <p:cNvPr id="21" name="Rectangle 42"/>
            <p:cNvSpPr>
              <a:spLocks noChangeArrowheads="1"/>
            </p:cNvSpPr>
            <p:nvPr/>
          </p:nvSpPr>
          <p:spPr bwMode="auto">
            <a:xfrm>
              <a:off x="12226" y="6219"/>
              <a:ext cx="1200" cy="1200"/>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contourClr>
                <a:srgbClr val="66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400" b="0">
                  <a:solidFill>
                    <a:srgbClr val="FFFF99"/>
                  </a:solidFill>
                  <a:latin typeface="微软雅黑" panose="020B0503020204020204" pitchFamily="34" charset="-122"/>
                  <a:ea typeface="微软雅黑" panose="020B0503020204020204" pitchFamily="34" charset="-122"/>
                </a:rPr>
                <a:t>设备</a:t>
              </a:r>
              <a:endParaRPr kumimoji="1" lang="zh-CN" altLang="en-US" sz="2400" b="0">
                <a:solidFill>
                  <a:srgbClr val="FFFF99"/>
                </a:solidFill>
                <a:latin typeface="微软雅黑" panose="020B0503020204020204" pitchFamily="34" charset="-122"/>
                <a:ea typeface="微软雅黑" panose="020B0503020204020204" pitchFamily="34" charset="-122"/>
              </a:endParaRPr>
            </a:p>
          </p:txBody>
        </p:sp>
        <p:sp>
          <p:nvSpPr>
            <p:cNvPr id="22" name="AutoShape 43"/>
            <p:cNvSpPr>
              <a:spLocks noChangeArrowheads="1"/>
            </p:cNvSpPr>
            <p:nvPr/>
          </p:nvSpPr>
          <p:spPr bwMode="auto">
            <a:xfrm>
              <a:off x="12706" y="5739"/>
              <a:ext cx="240" cy="360"/>
            </a:xfrm>
            <a:prstGeom prst="upDownArrow">
              <a:avLst>
                <a:gd name="adj1" fmla="val 50000"/>
                <a:gd name="adj2" fmla="val 3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23" name="AutoShape 44"/>
            <p:cNvSpPr>
              <a:spLocks noChangeArrowheads="1"/>
            </p:cNvSpPr>
            <p:nvPr/>
          </p:nvSpPr>
          <p:spPr bwMode="auto">
            <a:xfrm>
              <a:off x="12736" y="3684"/>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25" name="Text Box 35"/>
            <p:cNvSpPr txBox="1">
              <a:spLocks noChangeArrowheads="1"/>
            </p:cNvSpPr>
            <p:nvPr/>
          </p:nvSpPr>
          <p:spPr bwMode="auto">
            <a:xfrm>
              <a:off x="10688" y="4582"/>
              <a:ext cx="101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en-US" altLang="zh-CN" sz="2400" b="0" dirty="0">
                  <a:latin typeface="微软雅黑" panose="020B0503020204020204" pitchFamily="34" charset="-122"/>
                  <a:ea typeface="微软雅黑" panose="020B0503020204020204" pitchFamily="34" charset="-122"/>
                </a:rPr>
                <a:t>······</a:t>
              </a:r>
              <a:endParaRPr kumimoji="1" lang="en-US" altLang="zh-CN" sz="2400" b="0" dirty="0">
                <a:latin typeface="微软雅黑" panose="020B0503020204020204" pitchFamily="34" charset="-122"/>
                <a:ea typeface="微软雅黑" panose="020B0503020204020204" pitchFamily="34" charset="-122"/>
              </a:endParaRPr>
            </a:p>
          </p:txBody>
        </p:sp>
        <p:sp>
          <p:nvSpPr>
            <p:cNvPr id="26" name="Text Box 35"/>
            <p:cNvSpPr txBox="1">
              <a:spLocks noChangeArrowheads="1"/>
            </p:cNvSpPr>
            <p:nvPr/>
          </p:nvSpPr>
          <p:spPr bwMode="auto">
            <a:xfrm>
              <a:off x="10673" y="6047"/>
              <a:ext cx="101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en-US" altLang="zh-CN" sz="2400" b="0" dirty="0">
                  <a:latin typeface="微软雅黑" panose="020B0503020204020204" pitchFamily="34" charset="-122"/>
                  <a:ea typeface="微软雅黑" panose="020B0503020204020204" pitchFamily="34" charset="-122"/>
                </a:rPr>
                <a:t>······</a:t>
              </a:r>
              <a:endParaRPr kumimoji="1" lang="en-US" altLang="zh-CN" sz="2400" b="0" dirty="0">
                <a:latin typeface="微软雅黑" panose="020B0503020204020204" pitchFamily="34" charset="-122"/>
                <a:ea typeface="微软雅黑" panose="020B0503020204020204" pitchFamily="34" charset="-122"/>
              </a:endParaRPr>
            </a:p>
          </p:txBody>
        </p:sp>
      </p:grpSp>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r>
              <a:rPr lang="en-US" altLang="zh-CN" sz="3400" dirty="0">
                <a:solidFill>
                  <a:schemeClr val="dk1">
                    <a:lumMod val="75000"/>
                  </a:schemeClr>
                </a:solidFill>
                <a:latin typeface="Arial" panose="020B0604020202020204" pitchFamily="34" charset="0"/>
                <a:sym typeface="+mn-ea"/>
              </a:rPr>
              <a:t>——PCI</a:t>
            </a:r>
            <a:r>
              <a:rPr lang="zh-CN" altLang="en-US" sz="3400" dirty="0">
                <a:solidFill>
                  <a:schemeClr val="dk1">
                    <a:lumMod val="75000"/>
                  </a:schemeClr>
                </a:solidFill>
                <a:latin typeface="Arial" panose="020B0604020202020204" pitchFamily="34" charset="0"/>
                <a:sym typeface="+mn-ea"/>
              </a:rPr>
              <a:t>总线</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801368" cy="3359982"/>
          </a:xfrm>
        </p:spPr>
        <p:txBody>
          <a:bodyPr vert="horz" wrap="square" lIns="91440" tIns="45720" rIns="91440" bIns="45720" anchor="t" anchorCtr="0"/>
          <a:lstStyle/>
          <a:p>
            <a:pPr lvl="1" eaLnBrk="1" latinLnBrk="0" hangingPunct="1">
              <a:lnSpc>
                <a:spcPct val="130000"/>
              </a:lnSpc>
              <a:spcBef>
                <a:spcPts val="0"/>
              </a:spcBef>
            </a:pPr>
            <a:r>
              <a:rPr lang="zh-CN" altLang="en-US" sz="2000" dirty="0">
                <a:solidFill>
                  <a:srgbClr val="000000"/>
                </a:solidFill>
                <a:latin typeface="+mn-lt"/>
              </a:rPr>
              <a:t>目前在一些高档机上也有</a:t>
            </a:r>
            <a:r>
              <a:rPr lang="en-US" altLang="zh-CN" sz="2000" dirty="0">
                <a:solidFill>
                  <a:srgbClr val="000000"/>
                </a:solidFill>
                <a:latin typeface="+mn-lt"/>
              </a:rPr>
              <a:t>64</a:t>
            </a:r>
            <a:r>
              <a:rPr lang="zh-CN" altLang="en-US" sz="2000" dirty="0">
                <a:solidFill>
                  <a:srgbClr val="000000"/>
                </a:solidFill>
                <a:latin typeface="+mn-lt"/>
              </a:rPr>
              <a:t>位</a:t>
            </a:r>
            <a:r>
              <a:rPr lang="en-US" altLang="zh-CN" sz="2000" dirty="0">
                <a:solidFill>
                  <a:srgbClr val="000000"/>
                </a:solidFill>
                <a:latin typeface="+mn-lt"/>
              </a:rPr>
              <a:t>PCI</a:t>
            </a:r>
            <a:r>
              <a:rPr lang="zh-CN" altLang="en-US" sz="2000" dirty="0">
                <a:solidFill>
                  <a:srgbClr val="000000"/>
                </a:solidFill>
                <a:latin typeface="+mn-lt"/>
              </a:rPr>
              <a:t>总线，工作时钟提高到</a:t>
            </a:r>
            <a:r>
              <a:rPr lang="en-US" altLang="zh-CN" sz="2000" dirty="0">
                <a:solidFill>
                  <a:srgbClr val="000000"/>
                </a:solidFill>
                <a:latin typeface="+mn-lt"/>
              </a:rPr>
              <a:t>66MHz</a:t>
            </a:r>
            <a:r>
              <a:rPr lang="zh-CN" altLang="en-US" sz="2000" dirty="0">
                <a:solidFill>
                  <a:srgbClr val="000000"/>
                </a:solidFill>
                <a:latin typeface="+mn-lt"/>
              </a:rPr>
              <a:t>，数据传输率可达</a:t>
            </a:r>
            <a:r>
              <a:rPr lang="en-US" altLang="zh-CN" sz="2000" dirty="0">
                <a:solidFill>
                  <a:srgbClr val="000000"/>
                </a:solidFill>
                <a:latin typeface="+mn-lt"/>
              </a:rPr>
              <a:t>528MB/S</a:t>
            </a:r>
            <a:endParaRPr lang="en-US" altLang="zh-CN" sz="2000" dirty="0">
              <a:solidFill>
                <a:srgbClr val="000000"/>
              </a:solidFill>
              <a:latin typeface="+mn-lt"/>
            </a:endParaRPr>
          </a:p>
          <a:p>
            <a:pPr lvl="2" eaLnBrk="1" hangingPunct="1">
              <a:lnSpc>
                <a:spcPct val="130000"/>
              </a:lnSpc>
              <a:spcBef>
                <a:spcPts val="0"/>
              </a:spcBef>
            </a:pPr>
            <a:r>
              <a:rPr lang="en-US" altLang="zh-CN" sz="2000" dirty="0">
                <a:solidFill>
                  <a:srgbClr val="0000CC"/>
                </a:solidFill>
                <a:ea typeface="微软雅黑" panose="020B0503020204020204" pitchFamily="34" charset="-122"/>
              </a:rPr>
              <a:t>64</a:t>
            </a:r>
            <a:r>
              <a:rPr lang="zh-CN" altLang="en-US" sz="2000" dirty="0">
                <a:solidFill>
                  <a:srgbClr val="0000CC"/>
                </a:solidFill>
                <a:ea typeface="微软雅黑" panose="020B0503020204020204" pitchFamily="34" charset="-122"/>
              </a:rPr>
              <a:t>位的</a:t>
            </a:r>
            <a:r>
              <a:rPr lang="en-US" altLang="zh-CN" sz="2000" dirty="0">
                <a:solidFill>
                  <a:srgbClr val="0000CC"/>
                </a:solidFill>
                <a:ea typeface="微软雅黑" panose="020B0503020204020204" pitchFamily="34" charset="-122"/>
              </a:rPr>
              <a:t>PCI</a:t>
            </a:r>
            <a:r>
              <a:rPr lang="zh-CN" altLang="en-US" sz="2000" dirty="0">
                <a:solidFill>
                  <a:srgbClr val="0000CC"/>
                </a:solidFill>
                <a:ea typeface="微软雅黑" panose="020B0503020204020204" pitchFamily="34" charset="-122"/>
              </a:rPr>
              <a:t>总线扩展槽是在</a:t>
            </a:r>
            <a:r>
              <a:rPr lang="en-US" altLang="zh-CN" sz="2000" dirty="0">
                <a:solidFill>
                  <a:srgbClr val="0000CC"/>
                </a:solidFill>
                <a:ea typeface="微软雅黑" panose="020B0503020204020204" pitchFamily="34" charset="-122"/>
              </a:rPr>
              <a:t>32</a:t>
            </a:r>
            <a:r>
              <a:rPr lang="zh-CN" altLang="en-US" sz="2000" dirty="0">
                <a:solidFill>
                  <a:srgbClr val="0000CC"/>
                </a:solidFill>
                <a:ea typeface="微软雅黑" panose="020B0503020204020204" pitchFamily="34" charset="-122"/>
              </a:rPr>
              <a:t>位</a:t>
            </a:r>
            <a:r>
              <a:rPr lang="en-US" altLang="zh-CN" sz="2000" dirty="0">
                <a:solidFill>
                  <a:srgbClr val="0000CC"/>
                </a:solidFill>
                <a:ea typeface="微软雅黑" panose="020B0503020204020204" pitchFamily="34" charset="-122"/>
              </a:rPr>
              <a:t>PCI</a:t>
            </a:r>
            <a:r>
              <a:rPr lang="zh-CN" altLang="en-US" sz="2000" dirty="0">
                <a:solidFill>
                  <a:srgbClr val="0000CC"/>
                </a:solidFill>
                <a:ea typeface="微软雅黑" panose="020B0503020204020204" pitchFamily="34" charset="-122"/>
              </a:rPr>
              <a:t>插槽上延长，每边增加</a:t>
            </a:r>
            <a:r>
              <a:rPr lang="en-US" altLang="zh-CN" sz="2000" dirty="0">
                <a:solidFill>
                  <a:srgbClr val="0000CC"/>
                </a:solidFill>
                <a:ea typeface="微软雅黑" panose="020B0503020204020204" pitchFamily="34" charset="-122"/>
              </a:rPr>
              <a:t>32</a:t>
            </a:r>
            <a:r>
              <a:rPr lang="zh-CN" altLang="en-US" sz="2000" dirty="0">
                <a:solidFill>
                  <a:srgbClr val="0000CC"/>
                </a:solidFill>
                <a:ea typeface="微软雅黑" panose="020B0503020204020204" pitchFamily="34" charset="-122"/>
              </a:rPr>
              <a:t>线而成</a:t>
            </a:r>
            <a:endParaRPr lang="zh-CN" altLang="en-US" sz="2000" dirty="0">
              <a:solidFill>
                <a:srgbClr val="0000CC"/>
              </a:solidFill>
              <a:ea typeface="微软雅黑" panose="020B0503020204020204" pitchFamily="34" charset="-122"/>
            </a:endParaRPr>
          </a:p>
          <a:p>
            <a:pPr lvl="1" eaLnBrk="1" latinLnBrk="0" hangingPunct="1">
              <a:lnSpc>
                <a:spcPct val="130000"/>
              </a:lnSpc>
              <a:spcBef>
                <a:spcPts val="0"/>
              </a:spcBef>
            </a:pPr>
            <a:r>
              <a:rPr lang="zh-CN" altLang="en-US" sz="2000" dirty="0">
                <a:solidFill>
                  <a:srgbClr val="000000"/>
                </a:solidFill>
                <a:latin typeface="+mn-lt"/>
              </a:rPr>
              <a:t>独立结构，与</a:t>
            </a:r>
            <a:r>
              <a:rPr lang="en-US" altLang="zh-CN" sz="2000" dirty="0">
                <a:solidFill>
                  <a:srgbClr val="000000"/>
                </a:solidFill>
                <a:latin typeface="+mn-lt"/>
              </a:rPr>
              <a:t>ISA</a:t>
            </a:r>
            <a:r>
              <a:rPr lang="zh-CN" altLang="en-US" sz="2000" dirty="0">
                <a:solidFill>
                  <a:srgbClr val="000000"/>
                </a:solidFill>
                <a:latin typeface="+mn-lt"/>
              </a:rPr>
              <a:t>扩展卡不兼容。</a:t>
            </a:r>
            <a:endParaRPr lang="zh-CN" altLang="en-US" sz="2000" dirty="0">
              <a:solidFill>
                <a:srgbClr val="000000"/>
              </a:solidFill>
              <a:latin typeface="+mn-lt"/>
            </a:endParaRPr>
          </a:p>
          <a:p>
            <a:pPr lvl="2" eaLnBrk="1" hangingPunct="1">
              <a:lnSpc>
                <a:spcPct val="130000"/>
              </a:lnSpc>
              <a:spcBef>
                <a:spcPts val="0"/>
              </a:spcBef>
            </a:pPr>
            <a:r>
              <a:rPr lang="zh-CN" altLang="en-US" sz="2000" dirty="0">
                <a:solidFill>
                  <a:srgbClr val="0000CC"/>
                </a:solidFill>
              </a:rPr>
              <a:t>插槽每边</a:t>
            </a:r>
            <a:r>
              <a:rPr lang="en-US" altLang="zh-CN" sz="2000" dirty="0">
                <a:solidFill>
                  <a:srgbClr val="0000CC"/>
                </a:solidFill>
              </a:rPr>
              <a:t>62</a:t>
            </a:r>
            <a:r>
              <a:rPr lang="zh-CN" altLang="en-US" sz="2000" dirty="0">
                <a:solidFill>
                  <a:srgbClr val="0000CC"/>
                </a:solidFill>
              </a:rPr>
              <a:t>线，共</a:t>
            </a:r>
            <a:r>
              <a:rPr lang="en-US" altLang="zh-CN" sz="2000" dirty="0">
                <a:solidFill>
                  <a:srgbClr val="0000CC"/>
                </a:solidFill>
              </a:rPr>
              <a:t>124</a:t>
            </a:r>
            <a:r>
              <a:rPr lang="zh-CN" altLang="en-US" sz="2000" dirty="0">
                <a:solidFill>
                  <a:srgbClr val="0000CC"/>
                </a:solidFill>
                <a:ea typeface="微软雅黑" panose="020B0503020204020204" pitchFamily="34" charset="-122"/>
              </a:rPr>
              <a:t>线。</a:t>
            </a:r>
            <a:endParaRPr lang="zh-CN" altLang="en-US" sz="2000" dirty="0">
              <a:solidFill>
                <a:srgbClr val="0000CC"/>
              </a:solidFill>
              <a:ea typeface="微软雅黑" panose="020B0503020204020204" pitchFamily="34" charset="-122"/>
            </a:endParaRPr>
          </a:p>
          <a:p>
            <a:pPr lvl="2" eaLnBrk="1" hangingPunct="1">
              <a:lnSpc>
                <a:spcPct val="130000"/>
              </a:lnSpc>
              <a:spcBef>
                <a:spcPts val="0"/>
              </a:spcBef>
            </a:pPr>
            <a:r>
              <a:rPr lang="zh-CN" altLang="en-US" sz="2000" dirty="0">
                <a:solidFill>
                  <a:srgbClr val="0000CC"/>
                </a:solidFill>
                <a:ea typeface="微软雅黑" panose="020B0503020204020204" pitchFamily="34" charset="-122"/>
              </a:rPr>
              <a:t>总线插槽分为</a:t>
            </a:r>
            <a:r>
              <a:rPr lang="en-US" altLang="zh-CN" sz="2000" dirty="0">
                <a:solidFill>
                  <a:srgbClr val="0000CC"/>
                </a:solidFill>
                <a:ea typeface="微软雅黑" panose="020B0503020204020204" pitchFamily="34" charset="-122"/>
              </a:rPr>
              <a:t>5V</a:t>
            </a:r>
            <a:r>
              <a:rPr lang="zh-CN" altLang="en-US" sz="2000" dirty="0">
                <a:solidFill>
                  <a:srgbClr val="0000CC"/>
                </a:solidFill>
                <a:ea typeface="微软雅黑" panose="020B0503020204020204" pitchFamily="34" charset="-122"/>
              </a:rPr>
              <a:t>供电电源和</a:t>
            </a:r>
            <a:r>
              <a:rPr lang="en-US" altLang="zh-CN" sz="2000" dirty="0">
                <a:solidFill>
                  <a:srgbClr val="0000CC"/>
                </a:solidFill>
                <a:ea typeface="微软雅黑" panose="020B0503020204020204" pitchFamily="34" charset="-122"/>
              </a:rPr>
              <a:t>3.3V</a:t>
            </a:r>
            <a:r>
              <a:rPr lang="zh-CN" altLang="en-US" sz="2000" dirty="0">
                <a:solidFill>
                  <a:srgbClr val="0000CC"/>
                </a:solidFill>
                <a:ea typeface="微软雅黑" panose="020B0503020204020204" pitchFamily="34" charset="-122"/>
              </a:rPr>
              <a:t>供电电源两种，为避免这两种不同的扩展卡插错，</a:t>
            </a:r>
            <a:r>
              <a:rPr lang="en-US" altLang="zh-CN" sz="2000" dirty="0">
                <a:solidFill>
                  <a:srgbClr val="0000CC"/>
                </a:solidFill>
                <a:ea typeface="微软雅黑" panose="020B0503020204020204" pitchFamily="34" charset="-122"/>
              </a:rPr>
              <a:t>3.3V</a:t>
            </a:r>
            <a:r>
              <a:rPr lang="zh-CN" altLang="en-US" sz="2000" dirty="0">
                <a:solidFill>
                  <a:srgbClr val="0000CC"/>
                </a:solidFill>
                <a:ea typeface="微软雅黑" panose="020B0503020204020204" pitchFamily="34" charset="-122"/>
              </a:rPr>
              <a:t>的插槽的定位挡片</a:t>
            </a:r>
            <a:r>
              <a:rPr lang="en-US" altLang="zh-CN" sz="2000" dirty="0">
                <a:solidFill>
                  <a:srgbClr val="0000CC"/>
                </a:solidFill>
                <a:ea typeface="微软雅黑" panose="020B0503020204020204" pitchFamily="34" charset="-122"/>
              </a:rPr>
              <a:t>Key</a:t>
            </a:r>
            <a:r>
              <a:rPr lang="zh-CN" altLang="en-US" sz="2000" dirty="0">
                <a:solidFill>
                  <a:srgbClr val="0000CC"/>
                </a:solidFill>
                <a:ea typeface="微软雅黑" panose="020B0503020204020204" pitchFamily="34" charset="-122"/>
              </a:rPr>
              <a:t>的位置改设在</a:t>
            </a:r>
            <a:r>
              <a:rPr lang="en-US" altLang="zh-CN" sz="2000" dirty="0">
                <a:solidFill>
                  <a:srgbClr val="0000CC"/>
                </a:solidFill>
                <a:ea typeface="微软雅黑" panose="020B0503020204020204" pitchFamily="34" charset="-122"/>
              </a:rPr>
              <a:t>12</a:t>
            </a:r>
            <a:r>
              <a:rPr lang="zh-CN" altLang="en-US" sz="2000" dirty="0">
                <a:solidFill>
                  <a:srgbClr val="0000CC"/>
                </a:solidFill>
                <a:ea typeface="微软雅黑" panose="020B0503020204020204" pitchFamily="34" charset="-122"/>
              </a:rPr>
              <a:t>、</a:t>
            </a:r>
            <a:r>
              <a:rPr lang="en-US" altLang="zh-CN" sz="2000" dirty="0">
                <a:solidFill>
                  <a:srgbClr val="0000CC"/>
                </a:solidFill>
                <a:ea typeface="微软雅黑" panose="020B0503020204020204" pitchFamily="34" charset="-122"/>
              </a:rPr>
              <a:t>13</a:t>
            </a:r>
            <a:r>
              <a:rPr lang="zh-CN" altLang="en-US" sz="2000" dirty="0">
                <a:solidFill>
                  <a:srgbClr val="0000CC"/>
                </a:solidFill>
                <a:ea typeface="微软雅黑" panose="020B0503020204020204" pitchFamily="34" charset="-122"/>
              </a:rPr>
              <a:t>引脚处。</a:t>
            </a:r>
            <a:endParaRPr lang="zh-CN" altLang="en-US" sz="2000" dirty="0">
              <a:solidFill>
                <a:srgbClr val="0000CC"/>
              </a:solidFill>
              <a:ea typeface="微软雅黑" panose="020B0503020204020204" pitchFamily="34" charset="-122"/>
            </a:endParaRPr>
          </a:p>
          <a:p>
            <a:pPr lvl="1" eaLnBrk="1" latinLnBrk="0" hangingPunct="1">
              <a:lnSpc>
                <a:spcPct val="130000"/>
              </a:lnSpc>
              <a:spcBef>
                <a:spcPts val="0"/>
              </a:spcBef>
            </a:pPr>
            <a:r>
              <a:rPr lang="zh-CN" altLang="en-US" sz="2000" dirty="0">
                <a:solidFill>
                  <a:srgbClr val="000000"/>
                </a:solidFill>
                <a:latin typeface="+mn-lt"/>
              </a:rPr>
              <a:t>电源为</a:t>
            </a:r>
            <a:r>
              <a:rPr lang="en-US" altLang="zh-CN" sz="2000" dirty="0">
                <a:solidFill>
                  <a:srgbClr val="000000"/>
                </a:solidFill>
                <a:latin typeface="+mn-lt"/>
              </a:rPr>
              <a:t>3.3V</a:t>
            </a:r>
            <a:r>
              <a:rPr lang="zh-CN" altLang="en-US" sz="2000" dirty="0">
                <a:solidFill>
                  <a:srgbClr val="000000"/>
                </a:solidFill>
                <a:latin typeface="+mn-lt"/>
              </a:rPr>
              <a:t>和</a:t>
            </a:r>
            <a:r>
              <a:rPr lang="en-US" altLang="zh-CN" sz="2000" dirty="0">
                <a:solidFill>
                  <a:srgbClr val="000000"/>
                </a:solidFill>
                <a:latin typeface="+mn-lt"/>
              </a:rPr>
              <a:t>5V</a:t>
            </a:r>
            <a:r>
              <a:rPr lang="zh-CN" altLang="en-US" sz="2000" dirty="0">
                <a:solidFill>
                  <a:srgbClr val="000000"/>
                </a:solidFill>
                <a:latin typeface="+mn-lt"/>
              </a:rPr>
              <a:t>的</a:t>
            </a:r>
            <a:r>
              <a:rPr lang="en-US" altLang="zh-CN" sz="2000" dirty="0">
                <a:solidFill>
                  <a:srgbClr val="000000"/>
                </a:solidFill>
                <a:latin typeface="+mn-lt"/>
              </a:rPr>
              <a:t>32</a:t>
            </a:r>
            <a:r>
              <a:rPr lang="zh-CN" altLang="en-US" sz="2000" dirty="0">
                <a:solidFill>
                  <a:srgbClr val="000000"/>
                </a:solidFill>
                <a:latin typeface="+mn-lt"/>
              </a:rPr>
              <a:t>位</a:t>
            </a:r>
            <a:r>
              <a:rPr lang="en-US" altLang="zh-CN" sz="2000" dirty="0">
                <a:solidFill>
                  <a:srgbClr val="000000"/>
                </a:solidFill>
                <a:latin typeface="+mn-lt"/>
              </a:rPr>
              <a:t>PCI</a:t>
            </a:r>
            <a:r>
              <a:rPr lang="zh-CN" altLang="en-US" sz="2000" dirty="0">
                <a:solidFill>
                  <a:srgbClr val="000000"/>
                </a:solidFill>
                <a:latin typeface="+mn-lt"/>
              </a:rPr>
              <a:t>总线扩展插槽的引脚配置</a:t>
            </a:r>
            <a:endParaRPr lang="zh-CN" altLang="en-US" sz="2000" dirty="0">
              <a:solidFill>
                <a:srgbClr val="000000"/>
              </a:solidFill>
              <a:latin typeface="+mn-lt"/>
            </a:endParaRPr>
          </a:p>
        </p:txBody>
      </p:sp>
      <p:graphicFrame>
        <p:nvGraphicFramePr>
          <p:cNvPr id="7" name="Object 3"/>
          <p:cNvGraphicFramePr>
            <a:graphicFrameLocks noChangeAspect="1"/>
          </p:cNvGraphicFramePr>
          <p:nvPr/>
        </p:nvGraphicFramePr>
        <p:xfrm>
          <a:off x="2289470" y="4378895"/>
          <a:ext cx="6135070" cy="2082547"/>
        </p:xfrm>
        <a:graphic>
          <a:graphicData uri="http://schemas.openxmlformats.org/presentationml/2006/ole">
            <mc:AlternateContent xmlns:mc="http://schemas.openxmlformats.org/markup-compatibility/2006">
              <mc:Choice xmlns:v="urn:schemas-microsoft-com:vml" Requires="v">
                <p:oleObj spid="_x0000_s3" name="文档" r:id="rId6" imgW="2466975" imgH="571500" progId="Word.Document.8">
                  <p:embed/>
                </p:oleObj>
              </mc:Choice>
              <mc:Fallback>
                <p:oleObj name="文档" r:id="rId6" imgW="2466975" imgH="571500" progId="Word.Document.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470" y="4378895"/>
                        <a:ext cx="6135070" cy="2082547"/>
                      </a:xfrm>
                      <a:prstGeom prst="rect">
                        <a:avLst/>
                      </a:prstGeom>
                      <a:noFill/>
                      <a:ln>
                        <a:noFill/>
                      </a:ln>
                      <a:effectLst/>
                    </p:spPr>
                  </p:pic>
                </p:oleObj>
              </mc:Fallback>
            </mc:AlternateContent>
          </a:graphicData>
        </a:graphic>
      </p:graphicFrame>
    </p:spTree>
    <p:custDataLst>
      <p:tags r:id="rId8"/>
    </p:custData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pic>
        <p:nvPicPr>
          <p:cNvPr id="2" name="图片 1" descr="微信截图_20240112211134"/>
          <p:cNvPicPr>
            <a:picLocks noChangeAspect="1"/>
          </p:cNvPicPr>
          <p:nvPr>
            <p:custDataLst>
              <p:tags r:id="rId2"/>
            </p:custDataLst>
          </p:nvPr>
        </p:nvPicPr>
        <p:blipFill>
          <a:blip r:embed="rId3"/>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4"/>
            </p:custDataLst>
          </p:nvPr>
        </p:nvSpPr>
        <p:spPr>
          <a:xfrm>
            <a:off x="359476" y="1080241"/>
            <a:ext cx="10945384" cy="2291862"/>
          </a:xfrm>
        </p:spPr>
        <p:txBody>
          <a:bodyPr vert="horz" wrap="square" lIns="91440" tIns="45720" rIns="91440" bIns="45720" anchor="t" anchorCtr="0"/>
          <a:lstStyle/>
          <a:p>
            <a:pPr lvl="1" eaLnBrk="1" latinLnBrk="0" hangingPunct="1">
              <a:lnSpc>
                <a:spcPct val="130000"/>
              </a:lnSpc>
              <a:spcBef>
                <a:spcPts val="0"/>
              </a:spcBef>
            </a:pPr>
            <a:r>
              <a:rPr lang="en-US" altLang="zh-CN" sz="2000" kern="1200" dirty="0">
                <a:solidFill>
                  <a:srgbClr val="000000"/>
                </a:solidFill>
                <a:latin typeface="+mn-lt"/>
                <a:cs typeface="+mn-cs"/>
              </a:rPr>
              <a:t>PCI</a:t>
            </a:r>
            <a:r>
              <a:rPr lang="zh-CN" altLang="en-US" sz="2000" kern="1200" dirty="0">
                <a:solidFill>
                  <a:srgbClr val="000000"/>
                </a:solidFill>
                <a:latin typeface="+mn-lt"/>
                <a:cs typeface="+mn-cs"/>
              </a:rPr>
              <a:t>总线渐渐地取代了</a:t>
            </a:r>
            <a:r>
              <a:rPr lang="en-US" altLang="zh-CN" sz="2000" kern="1200" dirty="0">
                <a:solidFill>
                  <a:srgbClr val="000000"/>
                </a:solidFill>
                <a:latin typeface="+mn-lt"/>
                <a:cs typeface="+mn-cs"/>
              </a:rPr>
              <a:t>ISA</a:t>
            </a:r>
            <a:r>
              <a:rPr lang="zh-CN" altLang="en-US" sz="2000" kern="1200" dirty="0">
                <a:solidFill>
                  <a:srgbClr val="000000"/>
                </a:solidFill>
                <a:latin typeface="+mn-lt"/>
                <a:cs typeface="+mn-cs"/>
              </a:rPr>
              <a:t>总线。</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zh-CN" altLang="en-US" sz="2000" kern="1200" dirty="0">
                <a:solidFill>
                  <a:srgbClr val="000000"/>
                </a:solidFill>
                <a:latin typeface="+mn-lt"/>
                <a:cs typeface="+mn-cs"/>
              </a:rPr>
              <a:t>从数据宽度上看，</a:t>
            </a:r>
            <a:r>
              <a:rPr lang="en-US" altLang="zh-CN" sz="2000" kern="1200" dirty="0">
                <a:solidFill>
                  <a:srgbClr val="000000"/>
                </a:solidFill>
                <a:latin typeface="+mn-lt"/>
                <a:cs typeface="+mn-cs"/>
              </a:rPr>
              <a:t>PCI</a:t>
            </a:r>
            <a:r>
              <a:rPr lang="zh-CN" altLang="en-US" sz="2000" kern="1200" dirty="0">
                <a:solidFill>
                  <a:srgbClr val="000000"/>
                </a:solidFill>
                <a:latin typeface="+mn-lt"/>
                <a:cs typeface="+mn-cs"/>
              </a:rPr>
              <a:t>总线有</a:t>
            </a:r>
            <a:r>
              <a:rPr lang="en-US" altLang="zh-CN" sz="2000" kern="1200" dirty="0">
                <a:solidFill>
                  <a:srgbClr val="000000"/>
                </a:solidFill>
                <a:latin typeface="+mn-lt"/>
                <a:cs typeface="+mn-cs"/>
              </a:rPr>
              <a:t>32bit</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64bit</a:t>
            </a:r>
            <a:r>
              <a:rPr lang="zh-CN" altLang="en-US" sz="2000" kern="1200" dirty="0">
                <a:solidFill>
                  <a:srgbClr val="000000"/>
                </a:solidFill>
                <a:latin typeface="+mn-lt"/>
                <a:cs typeface="+mn-cs"/>
              </a:rPr>
              <a:t>之分；从总线工作频率上分，有</a:t>
            </a:r>
            <a:r>
              <a:rPr lang="en-US" altLang="zh-CN" sz="2000" kern="1200" dirty="0">
                <a:solidFill>
                  <a:srgbClr val="000000"/>
                </a:solidFill>
                <a:latin typeface="+mn-lt"/>
                <a:cs typeface="+mn-cs"/>
              </a:rPr>
              <a:t>33MHz</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66MHz</a:t>
            </a:r>
            <a:r>
              <a:rPr lang="zh-CN" altLang="en-US" sz="2000" kern="1200" dirty="0">
                <a:solidFill>
                  <a:srgbClr val="000000"/>
                </a:solidFill>
                <a:latin typeface="+mn-lt"/>
                <a:cs typeface="+mn-cs"/>
              </a:rPr>
              <a:t>两种。</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1800" kern="1200" dirty="0">
                <a:solidFill>
                  <a:srgbClr val="000000"/>
                </a:solidFill>
                <a:cs typeface="+mn-cs"/>
              </a:rPr>
              <a:t>目前流行的是</a:t>
            </a:r>
            <a:r>
              <a:rPr lang="en-US" altLang="zh-CN" sz="1800" kern="1200" dirty="0">
                <a:solidFill>
                  <a:srgbClr val="000000"/>
                </a:solidFill>
                <a:cs typeface="+mn-cs"/>
              </a:rPr>
              <a:t>32bit </a:t>
            </a:r>
            <a:r>
              <a:rPr lang="zh-CN" altLang="en-US" sz="1800" kern="1200" dirty="0">
                <a:solidFill>
                  <a:srgbClr val="000000"/>
                </a:solidFill>
                <a:cs typeface="+mn-cs"/>
              </a:rPr>
              <a:t>、 </a:t>
            </a:r>
            <a:r>
              <a:rPr lang="en-US" altLang="zh-CN" sz="1800" kern="1200" dirty="0">
                <a:solidFill>
                  <a:srgbClr val="000000"/>
                </a:solidFill>
                <a:cs typeface="+mn-cs"/>
              </a:rPr>
              <a:t>33MHz</a:t>
            </a:r>
            <a:r>
              <a:rPr lang="zh-CN" altLang="en-US" sz="1800" kern="1200" dirty="0">
                <a:solidFill>
                  <a:srgbClr val="000000"/>
                </a:solidFill>
                <a:cs typeface="+mn-cs"/>
              </a:rPr>
              <a:t>，而</a:t>
            </a:r>
            <a:r>
              <a:rPr lang="en-US" altLang="zh-CN" sz="1800" kern="1200" dirty="0">
                <a:solidFill>
                  <a:srgbClr val="000000"/>
                </a:solidFill>
                <a:cs typeface="+mn-cs"/>
              </a:rPr>
              <a:t>64bit</a:t>
            </a:r>
            <a:r>
              <a:rPr lang="zh-CN" altLang="en-US" sz="1800" kern="1200" dirty="0">
                <a:solidFill>
                  <a:srgbClr val="000000"/>
                </a:solidFill>
                <a:cs typeface="+mn-cs"/>
              </a:rPr>
              <a:t>系统正在普及中</a:t>
            </a:r>
            <a:endParaRPr lang="zh-CN" altLang="en-US" sz="1800" kern="1200" dirty="0">
              <a:solidFill>
                <a:srgbClr val="000000"/>
              </a:solidFill>
              <a:cs typeface="+mn-cs"/>
            </a:endParaRPr>
          </a:p>
          <a:p>
            <a:pPr lvl="2" eaLnBrk="1" hangingPunct="1">
              <a:lnSpc>
                <a:spcPct val="130000"/>
              </a:lnSpc>
              <a:spcBef>
                <a:spcPts val="0"/>
              </a:spcBef>
            </a:pPr>
            <a:r>
              <a:rPr lang="zh-CN" altLang="en-US" sz="1800" kern="1200" dirty="0">
                <a:solidFill>
                  <a:srgbClr val="000000"/>
                </a:solidFill>
                <a:cs typeface="+mn-cs"/>
              </a:rPr>
              <a:t>改良的</a:t>
            </a:r>
            <a:r>
              <a:rPr lang="en-US" altLang="zh-CN" sz="1800" kern="1200" dirty="0">
                <a:solidFill>
                  <a:srgbClr val="000000"/>
                </a:solidFill>
                <a:cs typeface="+mn-cs"/>
              </a:rPr>
              <a:t>PCI</a:t>
            </a:r>
            <a:r>
              <a:rPr lang="zh-CN" altLang="en-US" sz="1800" kern="1200" dirty="0">
                <a:solidFill>
                  <a:srgbClr val="000000"/>
                </a:solidFill>
                <a:cs typeface="+mn-cs"/>
              </a:rPr>
              <a:t>系统，</a:t>
            </a:r>
            <a:r>
              <a:rPr lang="en-US" altLang="zh-CN" sz="1800" kern="1200" dirty="0">
                <a:solidFill>
                  <a:srgbClr val="000000"/>
                </a:solidFill>
                <a:cs typeface="+mn-cs"/>
              </a:rPr>
              <a:t>PCI-X</a:t>
            </a:r>
            <a:r>
              <a:rPr lang="zh-CN" altLang="en-US" sz="1800" kern="1200" dirty="0">
                <a:solidFill>
                  <a:srgbClr val="000000"/>
                </a:solidFill>
                <a:cs typeface="+mn-cs"/>
              </a:rPr>
              <a:t>，最高可以达到</a:t>
            </a:r>
            <a:r>
              <a:rPr lang="en-US" altLang="zh-CN" sz="1800" kern="1200" dirty="0">
                <a:solidFill>
                  <a:srgbClr val="000000"/>
                </a:solidFill>
                <a:cs typeface="+mn-cs"/>
              </a:rPr>
              <a:t>64bit </a:t>
            </a:r>
            <a:r>
              <a:rPr lang="zh-CN" altLang="en-US" sz="1800" kern="1200" dirty="0">
                <a:solidFill>
                  <a:srgbClr val="000000"/>
                </a:solidFill>
                <a:cs typeface="+mn-cs"/>
              </a:rPr>
              <a:t>、 </a:t>
            </a:r>
            <a:r>
              <a:rPr lang="en-US" altLang="zh-CN" sz="1800" kern="1200" dirty="0">
                <a:solidFill>
                  <a:srgbClr val="000000"/>
                </a:solidFill>
                <a:cs typeface="+mn-cs"/>
              </a:rPr>
              <a:t>133MHz</a:t>
            </a:r>
            <a:r>
              <a:rPr lang="zh-CN" altLang="en-US" sz="1800" kern="1200" dirty="0">
                <a:solidFill>
                  <a:srgbClr val="000000"/>
                </a:solidFill>
                <a:cs typeface="+mn-cs"/>
              </a:rPr>
              <a:t>，可以得到超过</a:t>
            </a:r>
            <a:r>
              <a:rPr lang="en-US" altLang="zh-CN" sz="1800" kern="1200" dirty="0">
                <a:solidFill>
                  <a:srgbClr val="000000"/>
                </a:solidFill>
                <a:cs typeface="+mn-cs"/>
              </a:rPr>
              <a:t>1GB/s</a:t>
            </a:r>
            <a:r>
              <a:rPr lang="zh-CN" altLang="en-US" sz="1800" kern="1200" dirty="0">
                <a:solidFill>
                  <a:srgbClr val="000000"/>
                </a:solidFill>
                <a:cs typeface="+mn-cs"/>
              </a:rPr>
              <a:t>的数据传输速率。</a:t>
            </a:r>
            <a:endParaRPr lang="zh-CN" altLang="en-US" sz="1800" kern="1200" dirty="0">
              <a:solidFill>
                <a:srgbClr val="000000"/>
              </a:solidFill>
              <a:cs typeface="+mn-cs"/>
            </a:endParaRPr>
          </a:p>
          <a:p>
            <a:pPr lvl="1" eaLnBrk="1" latinLnBrk="0"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pic>
        <p:nvPicPr>
          <p:cNvPr id="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8016" y="3181374"/>
            <a:ext cx="4908304" cy="134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4"/>
          <p:cNvGrpSpPr/>
          <p:nvPr/>
        </p:nvGrpSpPr>
        <p:grpSpPr bwMode="auto">
          <a:xfrm>
            <a:off x="1932787" y="4675517"/>
            <a:ext cx="8223250" cy="1595437"/>
            <a:chOff x="0" y="0"/>
            <a:chExt cx="5180" cy="1496"/>
          </a:xfrm>
        </p:grpSpPr>
        <p:grpSp>
          <p:nvGrpSpPr>
            <p:cNvPr id="5" name="Group 5"/>
            <p:cNvGrpSpPr/>
            <p:nvPr/>
          </p:nvGrpSpPr>
          <p:grpSpPr bwMode="auto">
            <a:xfrm>
              <a:off x="0" y="0"/>
              <a:ext cx="832" cy="374"/>
              <a:chOff x="0" y="0"/>
              <a:chExt cx="832" cy="374"/>
            </a:xfrm>
          </p:grpSpPr>
          <p:sp>
            <p:nvSpPr>
              <p:cNvPr id="78" name="Rectangle 6"/>
              <p:cNvSpPr>
                <a:spLocks noChangeArrowheads="1"/>
              </p:cNvSpPr>
              <p:nvPr/>
            </p:nvSpPr>
            <p:spPr bwMode="auto">
              <a:xfrm>
                <a:off x="0" y="0"/>
                <a:ext cx="832"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zh-CN" altLang="en-US" sz="1600" b="0" i="0" u="none" strike="noStrike" kern="0" cap="none" spc="0" normalizeH="0" baseline="0" noProof="0" dirty="0">
                    <a:ln>
                      <a:noFill/>
                    </a:ln>
                    <a:solidFill>
                      <a:srgbClr val="000000"/>
                    </a:solidFill>
                    <a:effectLst/>
                    <a:uLnTx/>
                    <a:uFillTx/>
                    <a:latin typeface="+mn-ea"/>
                    <a:ea typeface="+mn-ea"/>
                  </a:rPr>
                  <a:t>性能选项</a:t>
                </a:r>
                <a:endParaRPr kumimoji="1" lang="zh-CN" altLang="en-US" sz="1600" b="0" i="0" u="none" strike="noStrike" kern="0" cap="none" spc="0" normalizeH="0" baseline="0" noProof="0" dirty="0">
                  <a:ln>
                    <a:noFill/>
                  </a:ln>
                  <a:solidFill>
                    <a:srgbClr val="000000"/>
                  </a:solidFill>
                  <a:effectLst/>
                  <a:uLnTx/>
                  <a:uFillTx/>
                  <a:latin typeface="+mn-ea"/>
                  <a:ea typeface="+mn-ea"/>
                </a:endParaRPr>
              </a:p>
            </p:txBody>
          </p:sp>
          <p:sp>
            <p:nvSpPr>
              <p:cNvPr id="79" name="Rectangle 7"/>
              <p:cNvSpPr>
                <a:spLocks noChangeArrowheads="1"/>
              </p:cNvSpPr>
              <p:nvPr/>
            </p:nvSpPr>
            <p:spPr bwMode="auto">
              <a:xfrm>
                <a:off x="0" y="0"/>
                <a:ext cx="832"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dirty="0">
                  <a:ln>
                    <a:noFill/>
                  </a:ln>
                  <a:solidFill>
                    <a:srgbClr val="294A5A"/>
                  </a:solidFill>
                  <a:effectLst/>
                  <a:uLnTx/>
                  <a:uFillTx/>
                  <a:latin typeface="Times New Roman" panose="02020603050405020304" pitchFamily="18" charset="0"/>
                </a:endParaRPr>
              </a:p>
            </p:txBody>
          </p:sp>
        </p:grpSp>
        <p:grpSp>
          <p:nvGrpSpPr>
            <p:cNvPr id="7" name="Group 8"/>
            <p:cNvGrpSpPr/>
            <p:nvPr/>
          </p:nvGrpSpPr>
          <p:grpSpPr bwMode="auto">
            <a:xfrm>
              <a:off x="832" y="0"/>
              <a:ext cx="864" cy="374"/>
              <a:chOff x="832" y="0"/>
              <a:chExt cx="864" cy="374"/>
            </a:xfrm>
          </p:grpSpPr>
          <p:sp>
            <p:nvSpPr>
              <p:cNvPr id="76" name="Rectangle 9"/>
              <p:cNvSpPr>
                <a:spLocks noChangeArrowheads="1"/>
              </p:cNvSpPr>
              <p:nvPr/>
            </p:nvSpPr>
            <p:spPr bwMode="auto">
              <a:xfrm>
                <a:off x="832" y="0"/>
                <a:ext cx="864"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PCI 2.2</a:t>
                </a:r>
                <a:endPar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7" name="Rectangle 10"/>
              <p:cNvSpPr>
                <a:spLocks noChangeArrowheads="1"/>
              </p:cNvSpPr>
              <p:nvPr/>
            </p:nvSpPr>
            <p:spPr bwMode="auto">
              <a:xfrm>
                <a:off x="832" y="0"/>
                <a:ext cx="864"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8" name="Group 11"/>
            <p:cNvGrpSpPr/>
            <p:nvPr/>
          </p:nvGrpSpPr>
          <p:grpSpPr bwMode="auto">
            <a:xfrm>
              <a:off x="1696" y="0"/>
              <a:ext cx="878" cy="1122"/>
              <a:chOff x="1696" y="0"/>
              <a:chExt cx="878" cy="1122"/>
            </a:xfrm>
          </p:grpSpPr>
          <p:sp>
            <p:nvSpPr>
              <p:cNvPr id="74" name="Rectangle 12"/>
              <p:cNvSpPr>
                <a:spLocks noChangeArrowheads="1"/>
              </p:cNvSpPr>
              <p:nvPr/>
            </p:nvSpPr>
            <p:spPr bwMode="auto">
              <a:xfrm>
                <a:off x="1696" y="0"/>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just" fontAlgn="auto">
                  <a:lnSpc>
                    <a:spcPct val="130000"/>
                  </a:lnSpc>
                  <a:spcBef>
                    <a:spcPct val="0"/>
                  </a:spcBef>
                  <a:spcAft>
                    <a:spcPts val="0"/>
                  </a:spcAft>
                  <a:buClrTx/>
                  <a:buNone/>
                </a:pPr>
                <a:r>
                  <a:rPr kumimoji="1" lang="en-US" altLang="zh-CN" sz="1600" b="0" kern="0" dirty="0">
                    <a:latin typeface="Times New Roman" panose="02020603050405020304" pitchFamily="18" charset="0"/>
                    <a:cs typeface="Times New Roman" panose="02020603050405020304" pitchFamily="18" charset="0"/>
                  </a:rPr>
                  <a:t>AGP 1X</a:t>
                </a:r>
                <a:endParaRPr kumimoji="1" lang="en-US" altLang="zh-CN" sz="1600" b="0" kern="0" dirty="0">
                  <a:latin typeface="Times New Roman" panose="02020603050405020304" pitchFamily="18" charset="0"/>
                  <a:cs typeface="Times New Roman" panose="02020603050405020304" pitchFamily="18" charset="0"/>
                </a:endParaRPr>
              </a:p>
            </p:txBody>
          </p:sp>
          <p:sp>
            <p:nvSpPr>
              <p:cNvPr id="75" name="Rectangle 13"/>
              <p:cNvSpPr>
                <a:spLocks noChangeArrowheads="1"/>
              </p:cNvSpPr>
              <p:nvPr/>
            </p:nvSpPr>
            <p:spPr bwMode="auto">
              <a:xfrm>
                <a:off x="1703" y="748"/>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9" name="Group 14"/>
            <p:cNvGrpSpPr/>
            <p:nvPr/>
          </p:nvGrpSpPr>
          <p:grpSpPr bwMode="auto">
            <a:xfrm>
              <a:off x="2567" y="0"/>
              <a:ext cx="871" cy="374"/>
              <a:chOff x="2567" y="0"/>
              <a:chExt cx="871" cy="374"/>
            </a:xfrm>
          </p:grpSpPr>
          <p:sp>
            <p:nvSpPr>
              <p:cNvPr id="72" name="Rectangle 15"/>
              <p:cNvSpPr>
                <a:spLocks noChangeArrowheads="1"/>
              </p:cNvSpPr>
              <p:nvPr/>
            </p:nvSpPr>
            <p:spPr bwMode="auto">
              <a:xfrm>
                <a:off x="2567" y="0"/>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None/>
                  <a:defRPr/>
                </a:pPr>
                <a:r>
                  <a:rPr kumimoji="1" lang="en-US" altLang="zh-CN" sz="1600" b="0" kern="0" dirty="0">
                    <a:latin typeface="Times New Roman" panose="02020603050405020304" pitchFamily="18" charset="0"/>
                    <a:cs typeface="Times New Roman" panose="02020603050405020304" pitchFamily="18" charset="0"/>
                  </a:rPr>
                  <a:t>AGP 2X</a:t>
                </a:r>
                <a:endParaRPr kumimoji="1" lang="en-US" altLang="zh-CN" sz="1600" b="0" kern="0" dirty="0">
                  <a:latin typeface="Times New Roman" panose="02020603050405020304" pitchFamily="18" charset="0"/>
                  <a:cs typeface="Times New Roman" panose="02020603050405020304" pitchFamily="18" charset="0"/>
                </a:endParaRPr>
              </a:p>
            </p:txBody>
          </p:sp>
          <p:sp>
            <p:nvSpPr>
              <p:cNvPr id="73" name="Rectangle 16"/>
              <p:cNvSpPr>
                <a:spLocks noChangeArrowheads="1"/>
              </p:cNvSpPr>
              <p:nvPr/>
            </p:nvSpPr>
            <p:spPr bwMode="auto">
              <a:xfrm>
                <a:off x="2567" y="0"/>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12" name="Group 17"/>
            <p:cNvGrpSpPr/>
            <p:nvPr/>
          </p:nvGrpSpPr>
          <p:grpSpPr bwMode="auto">
            <a:xfrm>
              <a:off x="3438" y="0"/>
              <a:ext cx="871" cy="374"/>
              <a:chOff x="3438" y="0"/>
              <a:chExt cx="871" cy="374"/>
            </a:xfrm>
          </p:grpSpPr>
          <p:sp>
            <p:nvSpPr>
              <p:cNvPr id="70" name="Rectangle 18"/>
              <p:cNvSpPr>
                <a:spLocks noChangeArrowheads="1"/>
              </p:cNvSpPr>
              <p:nvPr/>
            </p:nvSpPr>
            <p:spPr bwMode="auto">
              <a:xfrm>
                <a:off x="3438" y="0"/>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just" fontAlgn="auto">
                  <a:lnSpc>
                    <a:spcPct val="130000"/>
                  </a:lnSpc>
                  <a:spcBef>
                    <a:spcPct val="0"/>
                  </a:spcBef>
                  <a:spcAft>
                    <a:spcPts val="0"/>
                  </a:spcAft>
                  <a:buClrTx/>
                  <a:buNone/>
                </a:pPr>
                <a:r>
                  <a:rPr kumimoji="1" lang="en-US" altLang="zh-CN" sz="1600" b="0" kern="0" dirty="0">
                    <a:latin typeface="Times New Roman" panose="02020603050405020304" pitchFamily="18" charset="0"/>
                    <a:cs typeface="Times New Roman" panose="02020603050405020304" pitchFamily="18" charset="0"/>
                  </a:rPr>
                  <a:t>AGP 4X</a:t>
                </a:r>
                <a:endParaRPr kumimoji="1" lang="en-US" altLang="zh-CN" sz="1600" b="0" kern="0" dirty="0">
                  <a:latin typeface="Times New Roman" panose="02020603050405020304" pitchFamily="18" charset="0"/>
                  <a:cs typeface="Times New Roman" panose="02020603050405020304" pitchFamily="18" charset="0"/>
                </a:endParaRPr>
              </a:p>
            </p:txBody>
          </p:sp>
          <p:sp>
            <p:nvSpPr>
              <p:cNvPr id="71" name="Rectangle 19"/>
              <p:cNvSpPr>
                <a:spLocks noChangeArrowheads="1"/>
              </p:cNvSpPr>
              <p:nvPr/>
            </p:nvSpPr>
            <p:spPr bwMode="auto">
              <a:xfrm>
                <a:off x="3438" y="0"/>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13" name="Group 20"/>
            <p:cNvGrpSpPr/>
            <p:nvPr/>
          </p:nvGrpSpPr>
          <p:grpSpPr bwMode="auto">
            <a:xfrm>
              <a:off x="4309" y="0"/>
              <a:ext cx="871" cy="374"/>
              <a:chOff x="4309" y="0"/>
              <a:chExt cx="871" cy="374"/>
            </a:xfrm>
          </p:grpSpPr>
          <p:sp>
            <p:nvSpPr>
              <p:cNvPr id="68" name="Rectangle 21"/>
              <p:cNvSpPr>
                <a:spLocks noChangeArrowheads="1"/>
              </p:cNvSpPr>
              <p:nvPr/>
            </p:nvSpPr>
            <p:spPr bwMode="auto">
              <a:xfrm>
                <a:off x="4309" y="0"/>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None/>
                  <a:defRPr/>
                </a:pPr>
                <a:r>
                  <a:rPr kumimoji="1" lang="en-US" altLang="zh-CN" sz="1600" b="0" kern="0" dirty="0">
                    <a:latin typeface="Times New Roman" panose="02020603050405020304" pitchFamily="18" charset="0"/>
                    <a:cs typeface="Times New Roman" panose="02020603050405020304" pitchFamily="18" charset="0"/>
                  </a:rPr>
                  <a:t>AGP 8X</a:t>
                </a:r>
                <a:endParaRPr kumimoji="1" lang="en-US" altLang="zh-CN" sz="1600" b="0" kern="0" dirty="0">
                  <a:latin typeface="Times New Roman" panose="02020603050405020304" pitchFamily="18" charset="0"/>
                  <a:cs typeface="Times New Roman" panose="02020603050405020304" pitchFamily="18" charset="0"/>
                </a:endParaRPr>
              </a:p>
            </p:txBody>
          </p:sp>
          <p:sp>
            <p:nvSpPr>
              <p:cNvPr id="69" name="Rectangle 22"/>
              <p:cNvSpPr>
                <a:spLocks noChangeArrowheads="1"/>
              </p:cNvSpPr>
              <p:nvPr/>
            </p:nvSpPr>
            <p:spPr bwMode="auto">
              <a:xfrm>
                <a:off x="4309" y="0"/>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14" name="Group 23"/>
            <p:cNvGrpSpPr/>
            <p:nvPr/>
          </p:nvGrpSpPr>
          <p:grpSpPr bwMode="auto">
            <a:xfrm>
              <a:off x="0" y="374"/>
              <a:ext cx="832" cy="374"/>
              <a:chOff x="0" y="374"/>
              <a:chExt cx="832" cy="374"/>
            </a:xfrm>
          </p:grpSpPr>
          <p:sp>
            <p:nvSpPr>
              <p:cNvPr id="66" name="Rectangle 24"/>
              <p:cNvSpPr>
                <a:spLocks noChangeArrowheads="1"/>
              </p:cNvSpPr>
              <p:nvPr/>
            </p:nvSpPr>
            <p:spPr bwMode="auto">
              <a:xfrm>
                <a:off x="0" y="374"/>
                <a:ext cx="832"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just" fontAlgn="auto">
                  <a:lnSpc>
                    <a:spcPct val="130000"/>
                  </a:lnSpc>
                  <a:spcBef>
                    <a:spcPct val="0"/>
                  </a:spcBef>
                  <a:spcAft>
                    <a:spcPts val="0"/>
                  </a:spcAft>
                  <a:buClrTx/>
                  <a:buNone/>
                </a:pPr>
                <a:r>
                  <a:rPr kumimoji="1" lang="zh-CN" altLang="en-US" sz="1600" b="0" kern="0" dirty="0">
                    <a:latin typeface="+mn-ea"/>
                    <a:ea typeface="+mn-ea"/>
                  </a:rPr>
                  <a:t>数据宽度</a:t>
                </a:r>
                <a:endParaRPr kumimoji="1" lang="zh-CN" altLang="en-US" sz="1600" b="0" kern="0" dirty="0">
                  <a:latin typeface="+mn-ea"/>
                  <a:ea typeface="+mn-ea"/>
                </a:endParaRPr>
              </a:p>
            </p:txBody>
          </p:sp>
          <p:sp>
            <p:nvSpPr>
              <p:cNvPr id="67" name="Rectangle 25"/>
              <p:cNvSpPr>
                <a:spLocks noChangeArrowheads="1"/>
              </p:cNvSpPr>
              <p:nvPr/>
            </p:nvSpPr>
            <p:spPr bwMode="auto">
              <a:xfrm>
                <a:off x="0" y="374"/>
                <a:ext cx="832"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15" name="Group 26"/>
            <p:cNvGrpSpPr/>
            <p:nvPr/>
          </p:nvGrpSpPr>
          <p:grpSpPr bwMode="auto">
            <a:xfrm>
              <a:off x="832" y="374"/>
              <a:ext cx="864" cy="374"/>
              <a:chOff x="832" y="374"/>
              <a:chExt cx="864" cy="374"/>
            </a:xfrm>
          </p:grpSpPr>
          <p:sp>
            <p:nvSpPr>
              <p:cNvPr id="64" name="Rectangle 27"/>
              <p:cNvSpPr>
                <a:spLocks noChangeArrowheads="1"/>
              </p:cNvSpPr>
              <p:nvPr/>
            </p:nvSpPr>
            <p:spPr bwMode="auto">
              <a:xfrm>
                <a:off x="832" y="374"/>
                <a:ext cx="864"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just" fontAlgn="auto">
                  <a:lnSpc>
                    <a:spcPct val="130000"/>
                  </a:lnSpc>
                  <a:spcBef>
                    <a:spcPct val="0"/>
                  </a:spcBef>
                  <a:spcAft>
                    <a:spcPts val="0"/>
                  </a:spcAft>
                  <a:buClrTx/>
                  <a:buNone/>
                </a:pPr>
                <a:r>
                  <a:rPr kumimoji="1" lang="en-US" altLang="zh-CN" sz="1600" b="0" kern="0" dirty="0">
                    <a:latin typeface="Times New Roman" panose="02020603050405020304" pitchFamily="18" charset="0"/>
                    <a:cs typeface="Times New Roman" panose="02020603050405020304" pitchFamily="18" charset="0"/>
                  </a:rPr>
                  <a:t>32</a:t>
                </a:r>
                <a:r>
                  <a:rPr kumimoji="1" lang="zh-CN" altLang="en-US" sz="1600" b="0" kern="0" dirty="0">
                    <a:latin typeface="+mn-ea"/>
                    <a:ea typeface="+mn-ea"/>
                  </a:rPr>
                  <a:t>位</a:t>
                </a:r>
                <a:endParaRPr kumimoji="1" lang="zh-CN" altLang="en-US" sz="1600" b="0" kern="0" dirty="0">
                  <a:latin typeface="+mn-ea"/>
                  <a:ea typeface="+mn-ea"/>
                </a:endParaRPr>
              </a:p>
            </p:txBody>
          </p:sp>
          <p:sp>
            <p:nvSpPr>
              <p:cNvPr id="65" name="Rectangle 28"/>
              <p:cNvSpPr>
                <a:spLocks noChangeArrowheads="1"/>
              </p:cNvSpPr>
              <p:nvPr/>
            </p:nvSpPr>
            <p:spPr bwMode="auto">
              <a:xfrm>
                <a:off x="832" y="374"/>
                <a:ext cx="864"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16" name="Group 29"/>
            <p:cNvGrpSpPr/>
            <p:nvPr/>
          </p:nvGrpSpPr>
          <p:grpSpPr bwMode="auto">
            <a:xfrm>
              <a:off x="1696" y="374"/>
              <a:ext cx="871" cy="374"/>
              <a:chOff x="1696" y="374"/>
              <a:chExt cx="871" cy="374"/>
            </a:xfrm>
          </p:grpSpPr>
          <p:sp>
            <p:nvSpPr>
              <p:cNvPr id="62" name="Rectangle 30"/>
              <p:cNvSpPr>
                <a:spLocks noChangeArrowheads="1"/>
              </p:cNvSpPr>
              <p:nvPr/>
            </p:nvSpPr>
            <p:spPr bwMode="auto">
              <a:xfrm>
                <a:off x="1696" y="374"/>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楷体_GB2312"/>
                  </a:rPr>
                  <a:t>32</a:t>
                </a:r>
                <a:r>
                  <a:rPr kumimoji="1" lang="zh-CN" altLang="en-US" sz="1600" b="0" kern="0" dirty="0">
                    <a:latin typeface="+mn-ea"/>
                    <a:ea typeface="+mn-ea"/>
                  </a:rPr>
                  <a:t>位</a:t>
                </a:r>
                <a:endParaRPr kumimoji="1" lang="zh-CN" altLang="en-US" sz="1600" b="0" kern="0" dirty="0">
                  <a:latin typeface="+mn-ea"/>
                  <a:ea typeface="+mn-ea"/>
                </a:endParaRPr>
              </a:p>
            </p:txBody>
          </p:sp>
          <p:sp>
            <p:nvSpPr>
              <p:cNvPr id="63" name="Rectangle 31"/>
              <p:cNvSpPr>
                <a:spLocks noChangeArrowheads="1"/>
              </p:cNvSpPr>
              <p:nvPr/>
            </p:nvSpPr>
            <p:spPr bwMode="auto">
              <a:xfrm>
                <a:off x="1696" y="374"/>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17" name="Group 32"/>
            <p:cNvGrpSpPr/>
            <p:nvPr/>
          </p:nvGrpSpPr>
          <p:grpSpPr bwMode="auto">
            <a:xfrm>
              <a:off x="2567" y="374"/>
              <a:ext cx="871" cy="374"/>
              <a:chOff x="2567" y="374"/>
              <a:chExt cx="871" cy="374"/>
            </a:xfrm>
          </p:grpSpPr>
          <p:sp>
            <p:nvSpPr>
              <p:cNvPr id="60" name="Rectangle 33"/>
              <p:cNvSpPr>
                <a:spLocks noChangeArrowheads="1"/>
              </p:cNvSpPr>
              <p:nvPr/>
            </p:nvSpPr>
            <p:spPr bwMode="auto">
              <a:xfrm>
                <a:off x="2567" y="374"/>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kern="0" dirty="0">
                    <a:latin typeface="Times New Roman" panose="02020603050405020304" pitchFamily="18" charset="0"/>
                    <a:cs typeface="Times New Roman" panose="02020603050405020304" pitchFamily="18" charset="0"/>
                  </a:rPr>
                  <a:t>32</a:t>
                </a:r>
                <a:r>
                  <a:rPr kumimoji="1" lang="zh-CN" altLang="en-US" sz="1600" b="0" kern="0" dirty="0">
                    <a:latin typeface="+mn-ea"/>
                    <a:ea typeface="+mn-ea"/>
                  </a:rPr>
                  <a:t>位</a:t>
                </a:r>
                <a:endParaRPr kumimoji="1" lang="zh-CN" altLang="en-US" sz="1600" b="0" kern="0" dirty="0">
                  <a:latin typeface="+mn-ea"/>
                  <a:ea typeface="+mn-ea"/>
                </a:endParaRPr>
              </a:p>
            </p:txBody>
          </p:sp>
          <p:sp>
            <p:nvSpPr>
              <p:cNvPr id="61" name="Rectangle 34"/>
              <p:cNvSpPr>
                <a:spLocks noChangeArrowheads="1"/>
              </p:cNvSpPr>
              <p:nvPr/>
            </p:nvSpPr>
            <p:spPr bwMode="auto">
              <a:xfrm>
                <a:off x="2567" y="374"/>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18" name="Group 35"/>
            <p:cNvGrpSpPr/>
            <p:nvPr/>
          </p:nvGrpSpPr>
          <p:grpSpPr bwMode="auto">
            <a:xfrm>
              <a:off x="3438" y="374"/>
              <a:ext cx="871" cy="374"/>
              <a:chOff x="3438" y="374"/>
              <a:chExt cx="871" cy="374"/>
            </a:xfrm>
          </p:grpSpPr>
          <p:sp>
            <p:nvSpPr>
              <p:cNvPr id="58" name="Rectangle 36"/>
              <p:cNvSpPr>
                <a:spLocks noChangeArrowheads="1"/>
              </p:cNvSpPr>
              <p:nvPr/>
            </p:nvSpPr>
            <p:spPr bwMode="auto">
              <a:xfrm>
                <a:off x="3438" y="374"/>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kern="0" dirty="0">
                    <a:latin typeface="Times New Roman" panose="02020603050405020304" pitchFamily="18" charset="0"/>
                    <a:cs typeface="Times New Roman" panose="02020603050405020304" pitchFamily="18" charset="0"/>
                  </a:rPr>
                  <a:t>32</a:t>
                </a:r>
                <a:r>
                  <a:rPr kumimoji="1" lang="zh-CN" altLang="en-US" sz="1600" b="0" kern="0" dirty="0">
                    <a:latin typeface="+mn-ea"/>
                    <a:ea typeface="+mn-ea"/>
                  </a:rPr>
                  <a:t>位</a:t>
                </a:r>
                <a:endParaRPr kumimoji="1" lang="zh-CN" altLang="en-US" sz="1600" b="0" kern="0" dirty="0">
                  <a:latin typeface="+mn-ea"/>
                  <a:ea typeface="+mn-ea"/>
                </a:endParaRPr>
              </a:p>
            </p:txBody>
          </p:sp>
          <p:sp>
            <p:nvSpPr>
              <p:cNvPr id="59" name="Rectangle 37"/>
              <p:cNvSpPr>
                <a:spLocks noChangeArrowheads="1"/>
              </p:cNvSpPr>
              <p:nvPr/>
            </p:nvSpPr>
            <p:spPr bwMode="auto">
              <a:xfrm>
                <a:off x="3438" y="374"/>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19" name="Group 38"/>
            <p:cNvGrpSpPr/>
            <p:nvPr/>
          </p:nvGrpSpPr>
          <p:grpSpPr bwMode="auto">
            <a:xfrm>
              <a:off x="4309" y="374"/>
              <a:ext cx="871" cy="374"/>
              <a:chOff x="4309" y="374"/>
              <a:chExt cx="871" cy="374"/>
            </a:xfrm>
          </p:grpSpPr>
          <p:sp>
            <p:nvSpPr>
              <p:cNvPr id="56" name="Rectangle 39"/>
              <p:cNvSpPr>
                <a:spLocks noChangeArrowheads="1"/>
              </p:cNvSpPr>
              <p:nvPr/>
            </p:nvSpPr>
            <p:spPr bwMode="auto">
              <a:xfrm>
                <a:off x="4309" y="374"/>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kern="0" dirty="0">
                    <a:latin typeface="Times New Roman" panose="02020603050405020304" pitchFamily="18" charset="0"/>
                    <a:cs typeface="Times New Roman" panose="02020603050405020304" pitchFamily="18" charset="0"/>
                  </a:rPr>
                  <a:t>32</a:t>
                </a:r>
                <a:r>
                  <a:rPr kumimoji="1" lang="zh-CN" altLang="en-US" sz="1600" b="0" kern="0" dirty="0">
                    <a:latin typeface="+mn-ea"/>
                    <a:ea typeface="+mn-ea"/>
                  </a:rPr>
                  <a:t>位</a:t>
                </a:r>
                <a:endParaRPr kumimoji="1" lang="zh-CN" altLang="en-US" sz="1600" b="0" kern="0" dirty="0">
                  <a:latin typeface="+mn-ea"/>
                  <a:ea typeface="+mn-ea"/>
                </a:endParaRPr>
              </a:p>
            </p:txBody>
          </p:sp>
          <p:sp>
            <p:nvSpPr>
              <p:cNvPr id="57" name="Rectangle 40"/>
              <p:cNvSpPr>
                <a:spLocks noChangeArrowheads="1"/>
              </p:cNvSpPr>
              <p:nvPr/>
            </p:nvSpPr>
            <p:spPr bwMode="auto">
              <a:xfrm>
                <a:off x="4309" y="374"/>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0" name="Group 41"/>
            <p:cNvGrpSpPr/>
            <p:nvPr/>
          </p:nvGrpSpPr>
          <p:grpSpPr bwMode="auto">
            <a:xfrm>
              <a:off x="0" y="748"/>
              <a:ext cx="832" cy="374"/>
              <a:chOff x="0" y="748"/>
              <a:chExt cx="832" cy="374"/>
            </a:xfrm>
          </p:grpSpPr>
          <p:sp>
            <p:nvSpPr>
              <p:cNvPr id="54" name="Rectangle 42"/>
              <p:cNvSpPr>
                <a:spLocks noChangeArrowheads="1"/>
              </p:cNvSpPr>
              <p:nvPr/>
            </p:nvSpPr>
            <p:spPr bwMode="auto">
              <a:xfrm>
                <a:off x="0" y="748"/>
                <a:ext cx="832"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None/>
                  <a:defRPr/>
                </a:pPr>
                <a:r>
                  <a:rPr kumimoji="1" lang="zh-CN" altLang="en-US" sz="1600" b="0" kern="0" dirty="0">
                    <a:latin typeface="+mn-ea"/>
                    <a:ea typeface="+mn-ea"/>
                  </a:rPr>
                  <a:t>工作频率</a:t>
                </a:r>
                <a:endParaRPr kumimoji="1" lang="zh-CN" altLang="en-US" sz="1600" b="0" kern="0" dirty="0">
                  <a:latin typeface="+mn-ea"/>
                  <a:ea typeface="+mn-ea"/>
                </a:endParaRPr>
              </a:p>
            </p:txBody>
          </p:sp>
          <p:sp>
            <p:nvSpPr>
              <p:cNvPr id="55" name="Rectangle 43"/>
              <p:cNvSpPr>
                <a:spLocks noChangeArrowheads="1"/>
              </p:cNvSpPr>
              <p:nvPr/>
            </p:nvSpPr>
            <p:spPr bwMode="auto">
              <a:xfrm>
                <a:off x="0" y="748"/>
                <a:ext cx="832"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1" name="Group 44"/>
            <p:cNvGrpSpPr/>
            <p:nvPr/>
          </p:nvGrpSpPr>
          <p:grpSpPr bwMode="auto">
            <a:xfrm>
              <a:off x="832" y="748"/>
              <a:ext cx="864" cy="374"/>
              <a:chOff x="832" y="748"/>
              <a:chExt cx="864" cy="374"/>
            </a:xfrm>
          </p:grpSpPr>
          <p:sp>
            <p:nvSpPr>
              <p:cNvPr id="52" name="Rectangle 45"/>
              <p:cNvSpPr>
                <a:spLocks noChangeArrowheads="1"/>
              </p:cNvSpPr>
              <p:nvPr/>
            </p:nvSpPr>
            <p:spPr bwMode="auto">
              <a:xfrm>
                <a:off x="832" y="748"/>
                <a:ext cx="864"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kern="0" dirty="0">
                    <a:latin typeface="Times New Roman" panose="02020603050405020304" pitchFamily="18" charset="0"/>
                    <a:ea typeface="+mn-ea"/>
                    <a:cs typeface="Times New Roman" panose="02020603050405020304" pitchFamily="18" charset="0"/>
                  </a:rPr>
                  <a:t>33MHz</a:t>
                </a:r>
                <a:endParaRPr kumimoji="1" lang="en-US" altLang="zh-CN" sz="1600" b="0" kern="0" dirty="0">
                  <a:latin typeface="Times New Roman" panose="02020603050405020304" pitchFamily="18" charset="0"/>
                  <a:ea typeface="+mn-ea"/>
                  <a:cs typeface="Times New Roman" panose="02020603050405020304" pitchFamily="18" charset="0"/>
                </a:endParaRPr>
              </a:p>
            </p:txBody>
          </p:sp>
          <p:sp>
            <p:nvSpPr>
              <p:cNvPr id="53" name="Rectangle 46"/>
              <p:cNvSpPr>
                <a:spLocks noChangeArrowheads="1"/>
              </p:cNvSpPr>
              <p:nvPr/>
            </p:nvSpPr>
            <p:spPr bwMode="auto">
              <a:xfrm>
                <a:off x="832" y="748"/>
                <a:ext cx="864"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2" name="Group 47"/>
            <p:cNvGrpSpPr/>
            <p:nvPr/>
          </p:nvGrpSpPr>
          <p:grpSpPr bwMode="auto">
            <a:xfrm>
              <a:off x="1696" y="748"/>
              <a:ext cx="871" cy="374"/>
              <a:chOff x="1696" y="748"/>
              <a:chExt cx="871" cy="374"/>
            </a:xfrm>
          </p:grpSpPr>
          <p:sp>
            <p:nvSpPr>
              <p:cNvPr id="50" name="Rectangle 48"/>
              <p:cNvSpPr>
                <a:spLocks noChangeArrowheads="1"/>
              </p:cNvSpPr>
              <p:nvPr/>
            </p:nvSpPr>
            <p:spPr bwMode="auto">
              <a:xfrm>
                <a:off x="1696" y="748"/>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66MHz</a:t>
                </a:r>
                <a:endPar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1" name="Rectangle 49"/>
              <p:cNvSpPr>
                <a:spLocks noChangeArrowheads="1"/>
              </p:cNvSpPr>
              <p:nvPr/>
            </p:nvSpPr>
            <p:spPr bwMode="auto">
              <a:xfrm>
                <a:off x="1696" y="748"/>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3" name="Group 50"/>
            <p:cNvGrpSpPr/>
            <p:nvPr/>
          </p:nvGrpSpPr>
          <p:grpSpPr bwMode="auto">
            <a:xfrm>
              <a:off x="2567" y="748"/>
              <a:ext cx="871" cy="374"/>
              <a:chOff x="2567" y="748"/>
              <a:chExt cx="871" cy="374"/>
            </a:xfrm>
          </p:grpSpPr>
          <p:sp>
            <p:nvSpPr>
              <p:cNvPr id="48" name="Rectangle 51"/>
              <p:cNvSpPr>
                <a:spLocks noChangeArrowheads="1"/>
              </p:cNvSpPr>
              <p:nvPr/>
            </p:nvSpPr>
            <p:spPr bwMode="auto">
              <a:xfrm>
                <a:off x="2567" y="748"/>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66MHz</a:t>
                </a:r>
                <a:endPar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9" name="Rectangle 52"/>
              <p:cNvSpPr>
                <a:spLocks noChangeArrowheads="1"/>
              </p:cNvSpPr>
              <p:nvPr/>
            </p:nvSpPr>
            <p:spPr bwMode="auto">
              <a:xfrm>
                <a:off x="2567" y="748"/>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4" name="Group 53"/>
            <p:cNvGrpSpPr/>
            <p:nvPr/>
          </p:nvGrpSpPr>
          <p:grpSpPr bwMode="auto">
            <a:xfrm>
              <a:off x="3438" y="748"/>
              <a:ext cx="871" cy="374"/>
              <a:chOff x="3438" y="748"/>
              <a:chExt cx="871" cy="374"/>
            </a:xfrm>
          </p:grpSpPr>
          <p:sp>
            <p:nvSpPr>
              <p:cNvPr id="46" name="Rectangle 54"/>
              <p:cNvSpPr>
                <a:spLocks noChangeArrowheads="1"/>
              </p:cNvSpPr>
              <p:nvPr/>
            </p:nvSpPr>
            <p:spPr bwMode="auto">
              <a:xfrm>
                <a:off x="3438" y="748"/>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66MHz</a:t>
                </a:r>
                <a:endPar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7" name="Rectangle 55"/>
              <p:cNvSpPr>
                <a:spLocks noChangeArrowheads="1"/>
              </p:cNvSpPr>
              <p:nvPr/>
            </p:nvSpPr>
            <p:spPr bwMode="auto">
              <a:xfrm>
                <a:off x="3438" y="748"/>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5" name="Group 56"/>
            <p:cNvGrpSpPr/>
            <p:nvPr/>
          </p:nvGrpSpPr>
          <p:grpSpPr bwMode="auto">
            <a:xfrm>
              <a:off x="4309" y="748"/>
              <a:ext cx="871" cy="374"/>
              <a:chOff x="4309" y="748"/>
              <a:chExt cx="871" cy="374"/>
            </a:xfrm>
          </p:grpSpPr>
          <p:sp>
            <p:nvSpPr>
              <p:cNvPr id="44" name="Rectangle 57"/>
              <p:cNvSpPr>
                <a:spLocks noChangeArrowheads="1"/>
              </p:cNvSpPr>
              <p:nvPr/>
            </p:nvSpPr>
            <p:spPr bwMode="auto">
              <a:xfrm>
                <a:off x="4309" y="748"/>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533MHz</a:t>
                </a:r>
                <a:endPar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5" name="Rectangle 58"/>
              <p:cNvSpPr>
                <a:spLocks noChangeArrowheads="1"/>
              </p:cNvSpPr>
              <p:nvPr/>
            </p:nvSpPr>
            <p:spPr bwMode="auto">
              <a:xfrm>
                <a:off x="4309" y="748"/>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6" name="Group 59"/>
            <p:cNvGrpSpPr/>
            <p:nvPr/>
          </p:nvGrpSpPr>
          <p:grpSpPr bwMode="auto">
            <a:xfrm>
              <a:off x="0" y="1122"/>
              <a:ext cx="832" cy="374"/>
              <a:chOff x="0" y="1122"/>
              <a:chExt cx="832" cy="374"/>
            </a:xfrm>
          </p:grpSpPr>
          <p:sp>
            <p:nvSpPr>
              <p:cNvPr id="42" name="Rectangle 60"/>
              <p:cNvSpPr>
                <a:spLocks noChangeArrowheads="1"/>
              </p:cNvSpPr>
              <p:nvPr/>
            </p:nvSpPr>
            <p:spPr bwMode="auto">
              <a:xfrm>
                <a:off x="0" y="1122"/>
                <a:ext cx="832"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just" fontAlgn="auto">
                  <a:lnSpc>
                    <a:spcPct val="130000"/>
                  </a:lnSpc>
                  <a:spcBef>
                    <a:spcPct val="0"/>
                  </a:spcBef>
                  <a:spcAft>
                    <a:spcPts val="0"/>
                  </a:spcAft>
                  <a:buClrTx/>
                  <a:buNone/>
                </a:pPr>
                <a:r>
                  <a:rPr kumimoji="1" lang="zh-CN" altLang="en-US" sz="1600" b="0" kern="0" dirty="0">
                    <a:latin typeface="+mn-ea"/>
                    <a:ea typeface="+mn-ea"/>
                  </a:rPr>
                  <a:t>传输速率</a:t>
                </a:r>
                <a:endParaRPr kumimoji="1" lang="zh-CN" altLang="en-US" sz="1600" b="0" kern="0" dirty="0">
                  <a:latin typeface="+mn-ea"/>
                  <a:ea typeface="+mn-ea"/>
                </a:endParaRPr>
              </a:p>
            </p:txBody>
          </p:sp>
          <p:sp>
            <p:nvSpPr>
              <p:cNvPr id="43" name="Rectangle 61"/>
              <p:cNvSpPr>
                <a:spLocks noChangeArrowheads="1"/>
              </p:cNvSpPr>
              <p:nvPr/>
            </p:nvSpPr>
            <p:spPr bwMode="auto">
              <a:xfrm>
                <a:off x="0" y="1122"/>
                <a:ext cx="832"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7" name="Group 62"/>
            <p:cNvGrpSpPr/>
            <p:nvPr/>
          </p:nvGrpSpPr>
          <p:grpSpPr bwMode="auto">
            <a:xfrm>
              <a:off x="832" y="1122"/>
              <a:ext cx="864" cy="374"/>
              <a:chOff x="832" y="1122"/>
              <a:chExt cx="864" cy="374"/>
            </a:xfrm>
          </p:grpSpPr>
          <p:sp>
            <p:nvSpPr>
              <p:cNvPr id="40" name="Rectangle 63"/>
              <p:cNvSpPr>
                <a:spLocks noChangeArrowheads="1"/>
              </p:cNvSpPr>
              <p:nvPr/>
            </p:nvSpPr>
            <p:spPr bwMode="auto">
              <a:xfrm>
                <a:off x="832" y="1122"/>
                <a:ext cx="864"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just" fontAlgn="auto">
                  <a:lnSpc>
                    <a:spcPct val="130000"/>
                  </a:lnSpc>
                  <a:spcBef>
                    <a:spcPct val="0"/>
                  </a:spcBef>
                  <a:spcAft>
                    <a:spcPts val="0"/>
                  </a:spcAft>
                  <a:buClrTx/>
                  <a:buNone/>
                </a:pPr>
                <a:r>
                  <a:rPr kumimoji="1" lang="en-US" altLang="zh-CN" sz="1600" b="0" kern="0" dirty="0">
                    <a:latin typeface="Times New Roman" panose="02020603050405020304" pitchFamily="18" charset="0"/>
                    <a:ea typeface="+mn-ea"/>
                    <a:cs typeface="Times New Roman" panose="02020603050405020304" pitchFamily="18" charset="0"/>
                  </a:rPr>
                  <a:t>133MB/s</a:t>
                </a:r>
                <a:endParaRPr kumimoji="1" lang="en-US" altLang="zh-CN" sz="1600" b="0" kern="0" dirty="0">
                  <a:latin typeface="Times New Roman" panose="02020603050405020304" pitchFamily="18" charset="0"/>
                  <a:ea typeface="+mn-ea"/>
                  <a:cs typeface="Times New Roman" panose="02020603050405020304" pitchFamily="18" charset="0"/>
                </a:endParaRPr>
              </a:p>
            </p:txBody>
          </p:sp>
          <p:sp>
            <p:nvSpPr>
              <p:cNvPr id="41" name="Rectangle 64"/>
              <p:cNvSpPr>
                <a:spLocks noChangeArrowheads="1"/>
              </p:cNvSpPr>
              <p:nvPr/>
            </p:nvSpPr>
            <p:spPr bwMode="auto">
              <a:xfrm>
                <a:off x="832" y="1122"/>
                <a:ext cx="864"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8" name="Group 65"/>
            <p:cNvGrpSpPr/>
            <p:nvPr/>
          </p:nvGrpSpPr>
          <p:grpSpPr bwMode="auto">
            <a:xfrm>
              <a:off x="1696" y="1122"/>
              <a:ext cx="871" cy="374"/>
              <a:chOff x="1696" y="1122"/>
              <a:chExt cx="871" cy="374"/>
            </a:xfrm>
          </p:grpSpPr>
          <p:sp>
            <p:nvSpPr>
              <p:cNvPr id="38" name="Rectangle 66"/>
              <p:cNvSpPr>
                <a:spLocks noChangeArrowheads="1"/>
              </p:cNvSpPr>
              <p:nvPr/>
            </p:nvSpPr>
            <p:spPr bwMode="auto">
              <a:xfrm>
                <a:off x="1696" y="1122"/>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266MB/s</a:t>
                </a:r>
                <a:endPar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9" name="Rectangle 67"/>
              <p:cNvSpPr>
                <a:spLocks noChangeArrowheads="1"/>
              </p:cNvSpPr>
              <p:nvPr/>
            </p:nvSpPr>
            <p:spPr bwMode="auto">
              <a:xfrm>
                <a:off x="1696" y="1122"/>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29" name="Group 68"/>
            <p:cNvGrpSpPr/>
            <p:nvPr/>
          </p:nvGrpSpPr>
          <p:grpSpPr bwMode="auto">
            <a:xfrm>
              <a:off x="2567" y="1122"/>
              <a:ext cx="871" cy="374"/>
              <a:chOff x="2567" y="1122"/>
              <a:chExt cx="871" cy="374"/>
            </a:xfrm>
          </p:grpSpPr>
          <p:sp>
            <p:nvSpPr>
              <p:cNvPr id="36" name="Rectangle 69"/>
              <p:cNvSpPr>
                <a:spLocks noChangeArrowheads="1"/>
              </p:cNvSpPr>
              <p:nvPr/>
            </p:nvSpPr>
            <p:spPr bwMode="auto">
              <a:xfrm>
                <a:off x="2567" y="1122"/>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533MB/s</a:t>
                </a:r>
                <a:endPar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7" name="Rectangle 70"/>
              <p:cNvSpPr>
                <a:spLocks noChangeArrowheads="1"/>
              </p:cNvSpPr>
              <p:nvPr/>
            </p:nvSpPr>
            <p:spPr bwMode="auto">
              <a:xfrm>
                <a:off x="2567" y="1122"/>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30" name="Group 71"/>
            <p:cNvGrpSpPr/>
            <p:nvPr/>
          </p:nvGrpSpPr>
          <p:grpSpPr bwMode="auto">
            <a:xfrm>
              <a:off x="3438" y="1122"/>
              <a:ext cx="871" cy="374"/>
              <a:chOff x="3438" y="1122"/>
              <a:chExt cx="871" cy="374"/>
            </a:xfrm>
          </p:grpSpPr>
          <p:sp>
            <p:nvSpPr>
              <p:cNvPr id="34" name="Rectangle 72"/>
              <p:cNvSpPr>
                <a:spLocks noChangeArrowheads="1"/>
              </p:cNvSpPr>
              <p:nvPr/>
            </p:nvSpPr>
            <p:spPr bwMode="auto">
              <a:xfrm>
                <a:off x="3438" y="1122"/>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1.06GB/s</a:t>
                </a:r>
                <a:endPar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5" name="Rectangle 73"/>
              <p:cNvSpPr>
                <a:spLocks noChangeArrowheads="1"/>
              </p:cNvSpPr>
              <p:nvPr/>
            </p:nvSpPr>
            <p:spPr bwMode="auto">
              <a:xfrm>
                <a:off x="3438" y="1122"/>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nvGrpSpPr>
            <p:cNvPr id="31" name="Group 74"/>
            <p:cNvGrpSpPr/>
            <p:nvPr/>
          </p:nvGrpSpPr>
          <p:grpSpPr bwMode="auto">
            <a:xfrm>
              <a:off x="4309" y="1122"/>
              <a:ext cx="871" cy="374"/>
              <a:chOff x="4309" y="1122"/>
              <a:chExt cx="871" cy="374"/>
            </a:xfrm>
          </p:grpSpPr>
          <p:sp>
            <p:nvSpPr>
              <p:cNvPr id="32" name="Rectangle 75"/>
              <p:cNvSpPr>
                <a:spLocks noChangeArrowheads="1"/>
              </p:cNvSpPr>
              <p:nvPr/>
            </p:nvSpPr>
            <p:spPr bwMode="auto">
              <a:xfrm>
                <a:off x="4309" y="1122"/>
                <a:ext cx="871" cy="374"/>
              </a:xfrm>
              <a:prstGeom prst="rect">
                <a:avLst/>
              </a:prstGeom>
              <a:noFill/>
              <a:ln w="9525">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just" defTabSz="914400" eaLnBrk="1" fontAlgn="auto" latinLnBrk="0" hangingPunct="1">
                  <a:lnSpc>
                    <a:spcPct val="130000"/>
                  </a:lnSpc>
                  <a:spcBef>
                    <a:spcPct val="0"/>
                  </a:spcBef>
                  <a:spcAft>
                    <a:spcPts val="0"/>
                  </a:spcAft>
                  <a:buClrTx/>
                  <a:buSzTx/>
                  <a:buFontTx/>
                  <a:buNone/>
                  <a:defRPr/>
                </a:pPr>
                <a:r>
                  <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2.1GB/s</a:t>
                </a:r>
                <a:endParaRPr kumimoji="1"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3" name="Rectangle 76"/>
              <p:cNvSpPr>
                <a:spLocks noChangeArrowheads="1"/>
              </p:cNvSpPr>
              <p:nvPr/>
            </p:nvSpPr>
            <p:spPr bwMode="auto">
              <a:xfrm>
                <a:off x="4309" y="1122"/>
                <a:ext cx="871" cy="374"/>
              </a:xfrm>
              <a:prstGeom prst="rect">
                <a:avLst/>
              </a:prstGeom>
              <a:noFill/>
              <a:ln w="7">
                <a:solidFill>
                  <a:srgbClr val="294A5A"/>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294A5A"/>
                  </a:solidFill>
                  <a:effectLst/>
                  <a:uLnTx/>
                  <a:uFillTx/>
                  <a:latin typeface="Times New Roman" panose="02020603050405020304" pitchFamily="18" charset="0"/>
                </a:endParaRPr>
              </a:p>
            </p:txBody>
          </p:sp>
        </p:grpSp>
      </p:grpSp>
      <p:sp>
        <p:nvSpPr>
          <p:cNvPr id="80" name="文本框 6"/>
          <p:cNvSpPr txBox="1"/>
          <p:nvPr>
            <p:custDataLst>
              <p:tags r:id="rId6"/>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r>
              <a:rPr lang="en-US" altLang="zh-CN" sz="3400" dirty="0">
                <a:solidFill>
                  <a:schemeClr val="dk1">
                    <a:lumMod val="75000"/>
                  </a:schemeClr>
                </a:solidFill>
                <a:latin typeface="Arial" panose="020B0604020202020204" pitchFamily="34" charset="0"/>
                <a:sym typeface="+mn-ea"/>
              </a:rPr>
              <a:t>——PCI</a:t>
            </a:r>
            <a:r>
              <a:rPr lang="zh-CN" altLang="en-US" sz="3400" dirty="0">
                <a:solidFill>
                  <a:schemeClr val="dk1">
                    <a:lumMod val="75000"/>
                  </a:schemeClr>
                </a:solidFill>
                <a:latin typeface="Arial" panose="020B0604020202020204" pitchFamily="34" charset="0"/>
                <a:sym typeface="+mn-ea"/>
              </a:rPr>
              <a:t>总线</a:t>
            </a:r>
            <a:endParaRPr lang="zh-CN" altLang="en-US" sz="3400" dirty="0">
              <a:solidFill>
                <a:schemeClr val="dk1">
                  <a:lumMod val="75000"/>
                </a:schemeClr>
              </a:solidFill>
              <a:latin typeface="Arial" panose="020B0604020202020204" pitchFamily="34" charset="0"/>
              <a:sym typeface="+mn-ea"/>
            </a:endParaRPr>
          </a:p>
        </p:txBody>
      </p:sp>
    </p:spTree>
    <p:custDataLst>
      <p:tags r:id="rId7"/>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r>
              <a:rPr lang="en-US" altLang="zh-CN" sz="3400" dirty="0">
                <a:solidFill>
                  <a:schemeClr val="dk1">
                    <a:lumMod val="75000"/>
                  </a:schemeClr>
                </a:solidFill>
                <a:latin typeface="Arial" panose="020B0604020202020204" pitchFamily="34" charset="0"/>
                <a:sym typeface="+mn-ea"/>
              </a:rPr>
              <a:t>——PCI</a:t>
            </a:r>
            <a:r>
              <a:rPr lang="zh-CN" altLang="en-US" sz="3400" dirty="0">
                <a:solidFill>
                  <a:schemeClr val="dk1">
                    <a:lumMod val="75000"/>
                  </a:schemeClr>
                </a:solidFill>
                <a:latin typeface="Arial" panose="020B0604020202020204" pitchFamily="34" charset="0"/>
                <a:sym typeface="+mn-ea"/>
              </a:rPr>
              <a:t>总线</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3" name="图片 2"/>
          <p:cNvPicPr>
            <a:picLocks noChangeAspect="1"/>
          </p:cNvPicPr>
          <p:nvPr/>
        </p:nvPicPr>
        <p:blipFill>
          <a:blip r:embed="rId5"/>
          <a:stretch>
            <a:fillRect/>
          </a:stretch>
        </p:blipFill>
        <p:spPr>
          <a:xfrm>
            <a:off x="2134536" y="1151855"/>
            <a:ext cx="7251189" cy="4614952"/>
          </a:xfrm>
          <a:prstGeom prst="rect">
            <a:avLst/>
          </a:prstGeom>
        </p:spPr>
      </p:pic>
    </p:spTree>
    <p:custDataLst>
      <p:tags r:id="rId6"/>
    </p:custData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p:custDataLst>
              <p:tags r:id="rId5"/>
            </p:custDataLst>
          </p:nvPr>
        </p:nvSpPr>
        <p:spPr>
          <a:xfrm>
            <a:off x="359476" y="1080241"/>
            <a:ext cx="10656242"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2</a:t>
            </a:r>
            <a:r>
              <a:rPr lang="zh-CN" altLang="en-US" sz="2400" b="1" dirty="0">
                <a:solidFill>
                  <a:schemeClr val="accent1">
                    <a:lumMod val="50000"/>
                  </a:schemeClr>
                </a:solidFill>
              </a:rPr>
              <a:t>．</a:t>
            </a:r>
            <a:r>
              <a:rPr lang="en-US" altLang="zh-CN" sz="2400" b="1" dirty="0">
                <a:solidFill>
                  <a:schemeClr val="accent1">
                    <a:lumMod val="50000"/>
                  </a:schemeClr>
                </a:solidFill>
              </a:rPr>
              <a:t>AGP</a:t>
            </a:r>
            <a:r>
              <a:rPr lang="zh-CN" altLang="en-US" sz="2400" b="1" dirty="0">
                <a:solidFill>
                  <a:schemeClr val="accent1">
                    <a:lumMod val="50000"/>
                  </a:schemeClr>
                </a:solidFill>
              </a:rPr>
              <a:t>总线</a:t>
            </a:r>
            <a:endParaRPr lang="zh-CN" altLang="en-US" sz="2400" b="1" dirty="0">
              <a:solidFill>
                <a:schemeClr val="accent1">
                  <a:lumMod val="50000"/>
                </a:schemeClr>
              </a:solidFill>
            </a:endParaRPr>
          </a:p>
          <a:p>
            <a:pPr lvl="2" eaLnBrk="1" hangingPunct="1">
              <a:lnSpc>
                <a:spcPct val="130000"/>
              </a:lnSpc>
              <a:spcBef>
                <a:spcPts val="0"/>
              </a:spcBef>
            </a:pPr>
            <a:r>
              <a:rPr lang="en-US" altLang="zh-CN" sz="2000" dirty="0">
                <a:solidFill>
                  <a:srgbClr val="000000"/>
                </a:solidFill>
              </a:rPr>
              <a:t>PCI</a:t>
            </a:r>
            <a:r>
              <a:rPr lang="zh-CN" altLang="en-US" sz="2000" dirty="0">
                <a:solidFill>
                  <a:srgbClr val="000000"/>
                </a:solidFill>
              </a:rPr>
              <a:t>对于胃口越来越大的</a:t>
            </a:r>
            <a:r>
              <a:rPr lang="en-US" altLang="zh-CN" sz="2000" dirty="0">
                <a:solidFill>
                  <a:srgbClr val="000000"/>
                </a:solidFill>
              </a:rPr>
              <a:t>3D </a:t>
            </a:r>
            <a:r>
              <a:rPr lang="zh-CN" altLang="en-US" sz="2000" dirty="0">
                <a:solidFill>
                  <a:srgbClr val="000000"/>
                </a:solidFill>
              </a:rPr>
              <a:t>显卡力不从心，并成为了制约显示子系统和整机性能的瓶颈。</a:t>
            </a:r>
            <a:r>
              <a:rPr lang="en-US" altLang="zh-CN" sz="2000" dirty="0">
                <a:solidFill>
                  <a:srgbClr val="000000"/>
                </a:solidFill>
              </a:rPr>
              <a:t>Intel </a:t>
            </a:r>
            <a:r>
              <a:rPr lang="zh-CN" altLang="en-US" sz="2000" dirty="0">
                <a:solidFill>
                  <a:srgbClr val="000000"/>
                </a:solidFill>
              </a:rPr>
              <a:t>于</a:t>
            </a:r>
            <a:r>
              <a:rPr lang="en-US" altLang="zh-CN" sz="2000" dirty="0">
                <a:solidFill>
                  <a:srgbClr val="000000"/>
                </a:solidFill>
              </a:rPr>
              <a:t>1996</a:t>
            </a:r>
            <a:r>
              <a:rPr lang="zh-CN" altLang="en-US" sz="2000" dirty="0">
                <a:solidFill>
                  <a:srgbClr val="000000"/>
                </a:solidFill>
              </a:rPr>
              <a:t>年</a:t>
            </a:r>
            <a:r>
              <a:rPr lang="en-US" altLang="zh-CN" sz="2000" dirty="0">
                <a:solidFill>
                  <a:srgbClr val="000000"/>
                </a:solidFill>
              </a:rPr>
              <a:t>7</a:t>
            </a:r>
            <a:r>
              <a:rPr lang="zh-CN" altLang="en-US" sz="2000" dirty="0">
                <a:solidFill>
                  <a:srgbClr val="000000"/>
                </a:solidFill>
              </a:rPr>
              <a:t>月正式推出了</a:t>
            </a:r>
            <a:r>
              <a:rPr lang="en-US" altLang="zh-CN" sz="2000" dirty="0">
                <a:solidFill>
                  <a:srgbClr val="000000"/>
                </a:solidFill>
              </a:rPr>
              <a:t>AGP</a:t>
            </a:r>
            <a:endParaRPr lang="en-US" altLang="zh-CN" sz="2000" dirty="0">
              <a:solidFill>
                <a:srgbClr val="000000"/>
              </a:solidFill>
            </a:endParaRPr>
          </a:p>
          <a:p>
            <a:pPr lvl="2" eaLnBrk="1" hangingPunct="1">
              <a:lnSpc>
                <a:spcPct val="130000"/>
              </a:lnSpc>
              <a:spcBef>
                <a:spcPts val="0"/>
              </a:spcBef>
            </a:pPr>
            <a:r>
              <a:rPr lang="en-US" altLang="zh-CN" sz="2000" dirty="0">
                <a:solidFill>
                  <a:srgbClr val="000000"/>
                </a:solidFill>
              </a:rPr>
              <a:t>AGP</a:t>
            </a:r>
            <a:r>
              <a:rPr lang="zh-CN" altLang="en-US" sz="2000" dirty="0">
                <a:solidFill>
                  <a:srgbClr val="000000"/>
                </a:solidFill>
              </a:rPr>
              <a:t>（</a:t>
            </a:r>
            <a:r>
              <a:rPr lang="en-US" altLang="zh-CN" sz="2000" dirty="0">
                <a:solidFill>
                  <a:srgbClr val="000000"/>
                </a:solidFill>
              </a:rPr>
              <a:t>Accelerate Graphic Port</a:t>
            </a:r>
            <a:r>
              <a:rPr lang="zh-CN" altLang="en-US" sz="2000" dirty="0">
                <a:solidFill>
                  <a:srgbClr val="000000"/>
                </a:solidFill>
              </a:rPr>
              <a:t>）即加速图形接口，是</a:t>
            </a:r>
            <a:r>
              <a:rPr lang="en-US" altLang="zh-CN" sz="2000" dirty="0">
                <a:solidFill>
                  <a:srgbClr val="000000"/>
                </a:solidFill>
              </a:rPr>
              <a:t>Intel</a:t>
            </a:r>
            <a:r>
              <a:rPr lang="zh-CN" altLang="en-US" sz="2000" dirty="0">
                <a:solidFill>
                  <a:srgbClr val="000000"/>
                </a:solidFill>
              </a:rPr>
              <a:t>专门为</a:t>
            </a:r>
            <a:r>
              <a:rPr lang="en-US" altLang="zh-CN" sz="2000" dirty="0">
                <a:solidFill>
                  <a:srgbClr val="000000"/>
                </a:solidFill>
              </a:rPr>
              <a:t>Pentium Ⅱ</a:t>
            </a:r>
            <a:r>
              <a:rPr lang="zh-CN" altLang="en-US" sz="2000" dirty="0">
                <a:solidFill>
                  <a:srgbClr val="000000"/>
                </a:solidFill>
              </a:rPr>
              <a:t>系统的图形控制器设计的系统总线结构，配合</a:t>
            </a:r>
            <a:r>
              <a:rPr lang="en-US" altLang="zh-CN" sz="2000" dirty="0">
                <a:solidFill>
                  <a:srgbClr val="000000"/>
                </a:solidFill>
              </a:rPr>
              <a:t>Pentium Ⅱ</a:t>
            </a:r>
            <a:r>
              <a:rPr lang="zh-CN" altLang="en-US" sz="2000" dirty="0">
                <a:solidFill>
                  <a:srgbClr val="000000"/>
                </a:solidFill>
              </a:rPr>
              <a:t>的高速浮点运算能力和</a:t>
            </a:r>
            <a:r>
              <a:rPr lang="en-US" altLang="zh-CN" sz="2000" dirty="0">
                <a:solidFill>
                  <a:srgbClr val="000000"/>
                </a:solidFill>
              </a:rPr>
              <a:t>MMX</a:t>
            </a:r>
            <a:r>
              <a:rPr lang="zh-CN" altLang="en-US" sz="2000" dirty="0">
                <a:solidFill>
                  <a:srgbClr val="000000"/>
                </a:solidFill>
              </a:rPr>
              <a:t>技术，目前几乎垄断了</a:t>
            </a:r>
            <a:r>
              <a:rPr lang="en-US" altLang="zh-CN" sz="2000" dirty="0">
                <a:solidFill>
                  <a:srgbClr val="000000"/>
                </a:solidFill>
              </a:rPr>
              <a:t>3D</a:t>
            </a:r>
            <a:r>
              <a:rPr lang="zh-CN" altLang="en-US" sz="2000" dirty="0">
                <a:solidFill>
                  <a:srgbClr val="000000"/>
                </a:solidFill>
              </a:rPr>
              <a:t>图形加速卡的接口</a:t>
            </a:r>
            <a:endParaRPr lang="zh-CN" altLang="en-US" sz="2000" dirty="0">
              <a:solidFill>
                <a:srgbClr val="000000"/>
              </a:solidFill>
            </a:endParaRPr>
          </a:p>
          <a:p>
            <a:pPr lvl="3" eaLnBrk="1" hangingPunct="1">
              <a:lnSpc>
                <a:spcPct val="130000"/>
              </a:lnSpc>
              <a:spcBef>
                <a:spcPts val="0"/>
              </a:spcBef>
              <a:buFont typeface="Wingdings" panose="05000000000000000000" pitchFamily="2" charset="2"/>
              <a:buChar char="ü"/>
            </a:pPr>
            <a:r>
              <a:rPr lang="zh-CN" altLang="en-US" sz="1800" dirty="0">
                <a:solidFill>
                  <a:srgbClr val="0000CC"/>
                </a:solidFill>
                <a:ea typeface="微软雅黑" panose="020B0503020204020204" pitchFamily="34" charset="-122"/>
              </a:rPr>
              <a:t>第一代</a:t>
            </a:r>
            <a:r>
              <a:rPr lang="en-US" altLang="zh-CN" sz="1800" dirty="0">
                <a:solidFill>
                  <a:srgbClr val="0000CC"/>
                </a:solidFill>
                <a:ea typeface="微软雅黑" panose="020B0503020204020204" pitchFamily="34" charset="-122"/>
              </a:rPr>
              <a:t>AGP 1×</a:t>
            </a:r>
            <a:r>
              <a:rPr lang="zh-CN" altLang="en-US" sz="1800" dirty="0">
                <a:solidFill>
                  <a:srgbClr val="0000CC"/>
                </a:solidFill>
                <a:ea typeface="微软雅黑" panose="020B0503020204020204" pitchFamily="34" charset="-122"/>
              </a:rPr>
              <a:t>的数据总线</a:t>
            </a:r>
            <a:r>
              <a:rPr lang="en-US" altLang="zh-CN" sz="1800" dirty="0">
                <a:solidFill>
                  <a:srgbClr val="0000CC"/>
                </a:solidFill>
                <a:ea typeface="微软雅黑" panose="020B0503020204020204" pitchFamily="34" charset="-122"/>
              </a:rPr>
              <a:t>32</a:t>
            </a:r>
            <a:r>
              <a:rPr lang="zh-CN" altLang="en-US" sz="1800" dirty="0">
                <a:solidFill>
                  <a:srgbClr val="0000CC"/>
                </a:solidFill>
                <a:ea typeface="微软雅黑" panose="020B0503020204020204" pitchFamily="34" charset="-122"/>
              </a:rPr>
              <a:t>位，工作时钟是</a:t>
            </a:r>
            <a:r>
              <a:rPr lang="en-US" altLang="zh-CN" sz="1800" dirty="0">
                <a:solidFill>
                  <a:srgbClr val="0000CC"/>
                </a:solidFill>
                <a:ea typeface="微软雅黑" panose="020B0503020204020204" pitchFamily="34" charset="-122"/>
              </a:rPr>
              <a:t>66MHz</a:t>
            </a:r>
            <a:r>
              <a:rPr lang="zh-CN" altLang="en-US" sz="1800" dirty="0">
                <a:solidFill>
                  <a:srgbClr val="0000CC"/>
                </a:solidFill>
                <a:ea typeface="微软雅黑" panose="020B0503020204020204" pitchFamily="34" charset="-122"/>
              </a:rPr>
              <a:t>，数据传输率为</a:t>
            </a:r>
            <a:r>
              <a:rPr lang="en-US" altLang="zh-CN" sz="1800" dirty="0">
                <a:solidFill>
                  <a:srgbClr val="0000CC"/>
                </a:solidFill>
                <a:ea typeface="微软雅黑" panose="020B0503020204020204" pitchFamily="34" charset="-122"/>
              </a:rPr>
              <a:t>264MB/S</a:t>
            </a:r>
            <a:r>
              <a:rPr lang="zh-CN" altLang="en-US" sz="1800" dirty="0">
                <a:solidFill>
                  <a:srgbClr val="0000CC"/>
                </a:solidFill>
                <a:ea typeface="微软雅黑" panose="020B0503020204020204" pitchFamily="34" charset="-122"/>
              </a:rPr>
              <a:t>，是</a:t>
            </a:r>
            <a:r>
              <a:rPr lang="en-US" altLang="zh-CN" sz="1800" dirty="0">
                <a:solidFill>
                  <a:srgbClr val="0000CC"/>
                </a:solidFill>
                <a:ea typeface="微软雅黑" panose="020B0503020204020204" pitchFamily="34" charset="-122"/>
              </a:rPr>
              <a:t>PCI</a:t>
            </a:r>
            <a:r>
              <a:rPr lang="zh-CN" altLang="en-US" sz="1800" dirty="0">
                <a:solidFill>
                  <a:srgbClr val="0000CC"/>
                </a:solidFill>
                <a:ea typeface="微软雅黑" panose="020B0503020204020204" pitchFamily="34" charset="-122"/>
              </a:rPr>
              <a:t>的二倍。</a:t>
            </a:r>
            <a:endParaRPr lang="zh-CN" altLang="en-US"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800" dirty="0">
                <a:solidFill>
                  <a:srgbClr val="0000CC"/>
                </a:solidFill>
                <a:ea typeface="微软雅黑" panose="020B0503020204020204" pitchFamily="34" charset="-122"/>
              </a:rPr>
              <a:t>第二代增强</a:t>
            </a:r>
            <a:r>
              <a:rPr lang="en-US" altLang="zh-CN" sz="1800" dirty="0">
                <a:solidFill>
                  <a:srgbClr val="0000CC"/>
                </a:solidFill>
                <a:ea typeface="微软雅黑" panose="020B0503020204020204" pitchFamily="34" charset="-122"/>
              </a:rPr>
              <a:t>AGP 2×</a:t>
            </a:r>
            <a:r>
              <a:rPr lang="zh-CN" altLang="en-US" sz="1800" dirty="0">
                <a:solidFill>
                  <a:srgbClr val="0000CC"/>
                </a:solidFill>
                <a:ea typeface="微软雅黑" panose="020B0503020204020204" pitchFamily="34" charset="-122"/>
              </a:rPr>
              <a:t>的工作时钟是</a:t>
            </a:r>
            <a:r>
              <a:rPr lang="en-US" altLang="zh-CN" sz="1800" dirty="0">
                <a:solidFill>
                  <a:srgbClr val="0000CC"/>
                </a:solidFill>
                <a:ea typeface="微软雅黑" panose="020B0503020204020204" pitchFamily="34" charset="-122"/>
              </a:rPr>
              <a:t>133MHz</a:t>
            </a:r>
            <a:r>
              <a:rPr lang="zh-CN" altLang="en-US" sz="1800" dirty="0">
                <a:solidFill>
                  <a:srgbClr val="0000CC"/>
                </a:solidFill>
                <a:ea typeface="微软雅黑" panose="020B0503020204020204" pitchFamily="34" charset="-122"/>
              </a:rPr>
              <a:t>，数据传输率达到</a:t>
            </a:r>
            <a:r>
              <a:rPr lang="en-US" altLang="zh-CN" sz="1800" dirty="0">
                <a:solidFill>
                  <a:srgbClr val="0000CC"/>
                </a:solidFill>
                <a:ea typeface="微软雅黑" panose="020B0503020204020204" pitchFamily="34" charset="-122"/>
              </a:rPr>
              <a:t>532MB/S</a:t>
            </a:r>
            <a:r>
              <a:rPr lang="zh-CN" altLang="en-US" sz="1800" dirty="0">
                <a:solidFill>
                  <a:srgbClr val="0000CC"/>
                </a:solidFill>
                <a:ea typeface="微软雅黑" panose="020B0503020204020204" pitchFamily="34" charset="-122"/>
              </a:rPr>
              <a:t>，是</a:t>
            </a:r>
            <a:r>
              <a:rPr lang="en-US" altLang="zh-CN" sz="1800" dirty="0">
                <a:solidFill>
                  <a:srgbClr val="0000CC"/>
                </a:solidFill>
                <a:ea typeface="微软雅黑" panose="020B0503020204020204" pitchFamily="34" charset="-122"/>
              </a:rPr>
              <a:t>PCI</a:t>
            </a:r>
            <a:r>
              <a:rPr lang="zh-CN" altLang="en-US" sz="1800" dirty="0">
                <a:solidFill>
                  <a:srgbClr val="0000CC"/>
                </a:solidFill>
                <a:ea typeface="微软雅黑" panose="020B0503020204020204" pitchFamily="34" charset="-122"/>
              </a:rPr>
              <a:t>的四倍。</a:t>
            </a:r>
            <a:endParaRPr lang="zh-CN" altLang="en-US"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800" dirty="0">
                <a:solidFill>
                  <a:srgbClr val="0000CC"/>
                </a:solidFill>
                <a:ea typeface="微软雅黑" panose="020B0503020204020204" pitchFamily="34" charset="-122"/>
              </a:rPr>
              <a:t>奔腾</a:t>
            </a:r>
            <a:r>
              <a:rPr lang="en-US" altLang="zh-CN" sz="1800" dirty="0">
                <a:solidFill>
                  <a:srgbClr val="0000CC"/>
                </a:solidFill>
                <a:ea typeface="微软雅黑" panose="020B0503020204020204" pitchFamily="34" charset="-122"/>
              </a:rPr>
              <a:t>III</a:t>
            </a:r>
            <a:r>
              <a:rPr lang="zh-CN" altLang="en-US" sz="1800" dirty="0">
                <a:solidFill>
                  <a:srgbClr val="0000CC"/>
                </a:solidFill>
                <a:ea typeface="微软雅黑" panose="020B0503020204020204" pitchFamily="34" charset="-122"/>
              </a:rPr>
              <a:t>主板已采用了</a:t>
            </a:r>
            <a:r>
              <a:rPr lang="en-US" altLang="zh-CN" sz="1800" dirty="0">
                <a:solidFill>
                  <a:srgbClr val="0000CC"/>
                </a:solidFill>
                <a:ea typeface="微软雅黑" panose="020B0503020204020204" pitchFamily="34" charset="-122"/>
              </a:rPr>
              <a:t>AGP 4×</a:t>
            </a:r>
            <a:r>
              <a:rPr lang="zh-CN" altLang="en-US" sz="1800" dirty="0">
                <a:solidFill>
                  <a:srgbClr val="0000CC"/>
                </a:solidFill>
                <a:ea typeface="微软雅黑" panose="020B0503020204020204" pitchFamily="34" charset="-122"/>
              </a:rPr>
              <a:t>，数据宽度扩展到</a:t>
            </a:r>
            <a:r>
              <a:rPr lang="en-US" altLang="zh-CN" sz="1800" dirty="0">
                <a:solidFill>
                  <a:srgbClr val="0000CC"/>
                </a:solidFill>
                <a:ea typeface="微软雅黑" panose="020B0503020204020204" pitchFamily="34" charset="-122"/>
              </a:rPr>
              <a:t>64</a:t>
            </a:r>
            <a:r>
              <a:rPr lang="zh-CN" altLang="en-US" sz="1800" dirty="0">
                <a:solidFill>
                  <a:srgbClr val="0000CC"/>
                </a:solidFill>
                <a:ea typeface="微软雅黑" panose="020B0503020204020204" pitchFamily="34" charset="-122"/>
              </a:rPr>
              <a:t>位，工作时钟</a:t>
            </a:r>
            <a:r>
              <a:rPr lang="en-US" altLang="zh-CN" sz="1800" dirty="0">
                <a:solidFill>
                  <a:srgbClr val="0000CC"/>
                </a:solidFill>
                <a:ea typeface="微软雅黑" panose="020B0503020204020204" pitchFamily="34" charset="-122"/>
              </a:rPr>
              <a:t>133MHz</a:t>
            </a:r>
            <a:r>
              <a:rPr lang="zh-CN" altLang="en-US" sz="1800" dirty="0">
                <a:solidFill>
                  <a:srgbClr val="0000CC"/>
                </a:solidFill>
                <a:ea typeface="微软雅黑" panose="020B0503020204020204" pitchFamily="34" charset="-122"/>
              </a:rPr>
              <a:t>，数据传输率高达</a:t>
            </a:r>
            <a:r>
              <a:rPr lang="en-US" altLang="zh-CN" sz="1800" dirty="0">
                <a:solidFill>
                  <a:srgbClr val="0000CC"/>
                </a:solidFill>
                <a:ea typeface="微软雅黑" panose="020B0503020204020204" pitchFamily="34" charset="-122"/>
              </a:rPr>
              <a:t>1GB/S</a:t>
            </a:r>
            <a:endParaRPr lang="en-US" altLang="zh-CN" sz="1800" dirty="0">
              <a:solidFill>
                <a:srgbClr val="0000CC"/>
              </a:solidFill>
              <a:ea typeface="微软雅黑" panose="020B0503020204020204" pitchFamily="34" charset="-122"/>
            </a:endParaRPr>
          </a:p>
          <a:p>
            <a:pPr lvl="3" eaLnBrk="1" hangingPunct="1">
              <a:lnSpc>
                <a:spcPct val="130000"/>
              </a:lnSpc>
              <a:spcBef>
                <a:spcPts val="0"/>
              </a:spcBef>
              <a:buFont typeface="Wingdings" panose="05000000000000000000" pitchFamily="2" charset="2"/>
              <a:buChar char="ü"/>
            </a:pPr>
            <a:r>
              <a:rPr lang="zh-CN" altLang="en-US" sz="1800" dirty="0">
                <a:solidFill>
                  <a:srgbClr val="0000CC"/>
                </a:solidFill>
                <a:ea typeface="微软雅黑" panose="020B0503020204020204" pitchFamily="34" charset="-122"/>
              </a:rPr>
              <a:t>现在则是</a:t>
            </a:r>
            <a:r>
              <a:rPr lang="en-US" altLang="zh-CN" sz="1800" dirty="0">
                <a:solidFill>
                  <a:srgbClr val="0000CC"/>
                </a:solidFill>
                <a:ea typeface="微软雅黑" panose="020B0503020204020204" pitchFamily="34" charset="-122"/>
              </a:rPr>
              <a:t>AGP8X </a:t>
            </a:r>
            <a:r>
              <a:rPr lang="zh-CN" altLang="en-US" sz="1800" dirty="0">
                <a:solidFill>
                  <a:srgbClr val="0000CC"/>
                </a:solidFill>
                <a:ea typeface="微软雅黑" panose="020B0503020204020204" pitchFamily="34" charset="-122"/>
              </a:rPr>
              <a:t>，传输速度达到了</a:t>
            </a:r>
            <a:r>
              <a:rPr lang="en-US" altLang="zh-CN" sz="1800" dirty="0">
                <a:solidFill>
                  <a:srgbClr val="0000CC"/>
                </a:solidFill>
                <a:ea typeface="微软雅黑" panose="020B0503020204020204" pitchFamily="34" charset="-122"/>
              </a:rPr>
              <a:t>2.1GB/S</a:t>
            </a:r>
            <a:endParaRPr lang="en-US" altLang="zh-CN" sz="1800" dirty="0">
              <a:solidFill>
                <a:srgbClr val="0000CC"/>
              </a:solidFill>
              <a:ea typeface="微软雅黑" panose="020B0503020204020204" pitchFamily="34" charset="-122"/>
            </a:endParaRPr>
          </a:p>
        </p:txBody>
      </p:sp>
    </p:spTree>
    <p:custDataLst>
      <p:tags r:id="rId6"/>
    </p:custData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r>
              <a:rPr lang="en-US" altLang="zh-CN" sz="3400" dirty="0">
                <a:solidFill>
                  <a:schemeClr val="dk1">
                    <a:lumMod val="75000"/>
                  </a:schemeClr>
                </a:solidFill>
                <a:latin typeface="Arial" panose="020B0604020202020204" pitchFamily="34" charset="0"/>
                <a:sym typeface="+mn-ea"/>
              </a:rPr>
              <a:t>——AGP</a:t>
            </a:r>
            <a:r>
              <a:rPr lang="zh-CN" altLang="en-US" sz="3400" dirty="0">
                <a:solidFill>
                  <a:schemeClr val="dk1">
                    <a:lumMod val="75000"/>
                  </a:schemeClr>
                </a:solidFill>
                <a:latin typeface="Arial" panose="020B0604020202020204" pitchFamily="34" charset="0"/>
                <a:sym typeface="+mn-ea"/>
              </a:rPr>
              <a:t>总线</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656242" cy="1151734"/>
          </a:xfrm>
        </p:spPr>
        <p:txBody>
          <a:bodyPr vert="horz" wrap="square" lIns="91440" tIns="45720" rIns="91440" bIns="45720" anchor="t" anchorCtr="0"/>
          <a:lstStyle/>
          <a:p>
            <a:pPr lvl="1" eaLnBrk="1" latinLnBrk="0" hangingPunct="1">
              <a:lnSpc>
                <a:spcPct val="130000"/>
              </a:lnSpc>
              <a:spcBef>
                <a:spcPts val="0"/>
              </a:spcBef>
            </a:pPr>
            <a:r>
              <a:rPr lang="en-US" altLang="zh-CN" sz="2000" dirty="0">
                <a:solidFill>
                  <a:srgbClr val="000000"/>
                </a:solidFill>
                <a:latin typeface="+mn-lt"/>
              </a:rPr>
              <a:t>AGP</a:t>
            </a:r>
            <a:r>
              <a:rPr lang="zh-CN" altLang="en-US" sz="2000" dirty="0">
                <a:solidFill>
                  <a:srgbClr val="000000"/>
                </a:solidFill>
                <a:latin typeface="+mn-lt"/>
              </a:rPr>
              <a:t>总线将显示卡与主板的芯片组直接相连，进行点对点传输，所以不是通用性的总线，只用于支持</a:t>
            </a:r>
            <a:r>
              <a:rPr lang="en-US" altLang="zh-CN" sz="2000" dirty="0">
                <a:solidFill>
                  <a:srgbClr val="000000"/>
                </a:solidFill>
                <a:latin typeface="+mn-lt"/>
              </a:rPr>
              <a:t>AGP</a:t>
            </a:r>
            <a:r>
              <a:rPr lang="zh-CN" altLang="en-US" sz="2000" dirty="0">
                <a:solidFill>
                  <a:srgbClr val="000000"/>
                </a:solidFill>
                <a:latin typeface="+mn-lt"/>
              </a:rPr>
              <a:t>图形加速卡。</a:t>
            </a:r>
            <a:endParaRPr lang="zh-CN" altLang="en-US" sz="2000" dirty="0">
              <a:solidFill>
                <a:srgbClr val="000000"/>
              </a:solidFill>
              <a:latin typeface="+mn-lt"/>
            </a:endParaRPr>
          </a:p>
        </p:txBody>
      </p:sp>
      <p:graphicFrame>
        <p:nvGraphicFramePr>
          <p:cNvPr id="5" name="Object 3"/>
          <p:cNvGraphicFramePr>
            <a:graphicFrameLocks noChangeAspect="1"/>
          </p:cNvGraphicFramePr>
          <p:nvPr/>
        </p:nvGraphicFramePr>
        <p:xfrm>
          <a:off x="6047037" y="1674365"/>
          <a:ext cx="4621325" cy="4604515"/>
        </p:xfrm>
        <a:graphic>
          <a:graphicData uri="http://schemas.openxmlformats.org/presentationml/2006/ole">
            <mc:AlternateContent xmlns:mc="http://schemas.openxmlformats.org/markup-compatibility/2006">
              <mc:Choice xmlns:v="urn:schemas-microsoft-com:vml" Requires="v">
                <p:oleObj spid="_x0000_s3" name="文档" r:id="rId6" imgW="1362075" imgH="1362075" progId="Word.Document.8">
                  <p:embed/>
                </p:oleObj>
              </mc:Choice>
              <mc:Fallback>
                <p:oleObj name="文档" r:id="rId6" imgW="1362075" imgH="1362075" progId="Word.Document.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7037" y="1674365"/>
                        <a:ext cx="4621325" cy="4604515"/>
                      </a:xfrm>
                      <a:prstGeom prst="rect">
                        <a:avLst/>
                      </a:prstGeom>
                      <a:noFill/>
                      <a:ln>
                        <a:noFill/>
                      </a:ln>
                      <a:effectLst/>
                    </p:spPr>
                  </p:pic>
                </p:oleObj>
              </mc:Fallback>
            </mc:AlternateContent>
          </a:graphicData>
        </a:graphic>
      </p:graphicFrame>
      <p:sp>
        <p:nvSpPr>
          <p:cNvPr id="8" name="矩形 7"/>
          <p:cNvSpPr/>
          <p:nvPr/>
        </p:nvSpPr>
        <p:spPr>
          <a:xfrm>
            <a:off x="647676" y="2659353"/>
            <a:ext cx="4825777" cy="1253677"/>
          </a:xfrm>
          <a:prstGeom prst="rect">
            <a:avLst/>
          </a:prstGeom>
        </p:spPr>
        <p:txBody>
          <a:bodyPr wrap="square">
            <a:spAutoFit/>
          </a:bodyPr>
          <a:lstStyle/>
          <a:p>
            <a:pPr lvl="1">
              <a:lnSpc>
                <a:spcPct val="130000"/>
              </a:lnSpc>
              <a:spcBef>
                <a:spcPts val="0"/>
              </a:spcBef>
              <a:buClr>
                <a:srgbClr val="02C4DE"/>
              </a:buClr>
            </a:pPr>
            <a:r>
              <a:rPr lang="en-US" altLang="zh-CN" sz="2000" dirty="0">
                <a:solidFill>
                  <a:srgbClr val="000000"/>
                </a:solidFill>
                <a:latin typeface="+mn-lt"/>
                <a:ea typeface="微软雅黑" panose="020B0503020204020204" pitchFamily="34" charset="-122"/>
              </a:rPr>
              <a:t>Intel</a:t>
            </a:r>
            <a:r>
              <a:rPr lang="zh-CN" altLang="en-US" sz="2000" dirty="0">
                <a:solidFill>
                  <a:srgbClr val="000000"/>
                </a:solidFill>
                <a:latin typeface="+mn-lt"/>
                <a:ea typeface="微软雅黑" panose="020B0503020204020204" pitchFamily="34" charset="-122"/>
              </a:rPr>
              <a:t>公司推出了支持</a:t>
            </a:r>
            <a:r>
              <a:rPr lang="en-US" altLang="zh-CN" sz="2000" dirty="0">
                <a:solidFill>
                  <a:srgbClr val="000000"/>
                </a:solidFill>
                <a:latin typeface="+mn-lt"/>
                <a:ea typeface="微软雅黑" panose="020B0503020204020204" pitchFamily="34" charset="-122"/>
              </a:rPr>
              <a:t>AGP</a:t>
            </a:r>
            <a:r>
              <a:rPr lang="zh-CN" altLang="en-US" sz="2000" dirty="0">
                <a:solidFill>
                  <a:srgbClr val="000000"/>
                </a:solidFill>
                <a:latin typeface="+mn-lt"/>
                <a:ea typeface="微软雅黑" panose="020B0503020204020204" pitchFamily="34" charset="-122"/>
              </a:rPr>
              <a:t>的</a:t>
            </a:r>
            <a:r>
              <a:rPr lang="en-US" altLang="zh-CN" sz="2000" dirty="0">
                <a:solidFill>
                  <a:srgbClr val="000000"/>
                </a:solidFill>
                <a:latin typeface="+mn-lt"/>
                <a:ea typeface="微软雅黑" panose="020B0503020204020204" pitchFamily="34" charset="-122"/>
              </a:rPr>
              <a:t>440LX</a:t>
            </a:r>
            <a:r>
              <a:rPr lang="zh-CN" altLang="en-US" sz="2000" dirty="0">
                <a:solidFill>
                  <a:srgbClr val="000000"/>
                </a:solidFill>
                <a:latin typeface="+mn-lt"/>
                <a:ea typeface="微软雅黑" panose="020B0503020204020204" pitchFamily="34" charset="-122"/>
              </a:rPr>
              <a:t>和</a:t>
            </a:r>
            <a:r>
              <a:rPr lang="en-US" altLang="zh-CN" sz="2000" dirty="0">
                <a:solidFill>
                  <a:srgbClr val="000000"/>
                </a:solidFill>
                <a:latin typeface="+mn-lt"/>
                <a:ea typeface="微软雅黑" panose="020B0503020204020204" pitchFamily="34" charset="-122"/>
              </a:rPr>
              <a:t>BX</a:t>
            </a:r>
            <a:r>
              <a:rPr lang="zh-CN" altLang="en-US" sz="2000" dirty="0">
                <a:solidFill>
                  <a:srgbClr val="000000"/>
                </a:solidFill>
                <a:latin typeface="+mn-lt"/>
                <a:ea typeface="微软雅黑" panose="020B0503020204020204" pitchFamily="34" charset="-122"/>
              </a:rPr>
              <a:t>等芯片组。</a:t>
            </a:r>
            <a:r>
              <a:rPr lang="en-US" altLang="zh-CN" sz="2000" dirty="0">
                <a:solidFill>
                  <a:srgbClr val="000000"/>
                </a:solidFill>
                <a:latin typeface="+mn-lt"/>
                <a:ea typeface="微软雅黑" panose="020B0503020204020204" pitchFamily="34" charset="-122"/>
              </a:rPr>
              <a:t>Pentium II CPU</a:t>
            </a:r>
            <a:r>
              <a:rPr lang="zh-CN" altLang="en-US" sz="2000" dirty="0">
                <a:solidFill>
                  <a:srgbClr val="000000"/>
                </a:solidFill>
                <a:latin typeface="+mn-lt"/>
                <a:ea typeface="微软雅黑" panose="020B0503020204020204" pitchFamily="34" charset="-122"/>
              </a:rPr>
              <a:t>、</a:t>
            </a:r>
            <a:r>
              <a:rPr lang="en-US" altLang="zh-CN" sz="2000" dirty="0">
                <a:solidFill>
                  <a:srgbClr val="000000"/>
                </a:solidFill>
                <a:latin typeface="+mn-lt"/>
                <a:ea typeface="微软雅黑" panose="020B0503020204020204" pitchFamily="34" charset="-122"/>
              </a:rPr>
              <a:t>440BX</a:t>
            </a:r>
            <a:r>
              <a:rPr lang="zh-CN" altLang="en-US" sz="2000" dirty="0">
                <a:solidFill>
                  <a:srgbClr val="000000"/>
                </a:solidFill>
                <a:latin typeface="+mn-lt"/>
                <a:ea typeface="微软雅黑" panose="020B0503020204020204" pitchFamily="34" charset="-122"/>
              </a:rPr>
              <a:t>和</a:t>
            </a:r>
            <a:r>
              <a:rPr lang="en-US" altLang="zh-CN" sz="2000" dirty="0">
                <a:solidFill>
                  <a:srgbClr val="000000"/>
                </a:solidFill>
                <a:latin typeface="+mn-lt"/>
                <a:ea typeface="微软雅黑" panose="020B0503020204020204" pitchFamily="34" charset="-122"/>
              </a:rPr>
              <a:t>AGP</a:t>
            </a:r>
            <a:r>
              <a:rPr lang="zh-CN" altLang="en-US" sz="2000" dirty="0">
                <a:solidFill>
                  <a:srgbClr val="000000"/>
                </a:solidFill>
                <a:latin typeface="+mn-lt"/>
                <a:ea typeface="微软雅黑" panose="020B0503020204020204" pitchFamily="34" charset="-122"/>
              </a:rPr>
              <a:t>的系统结构</a:t>
            </a:r>
            <a:endParaRPr lang="zh-CN" altLang="en-US" sz="2000" dirty="0">
              <a:solidFill>
                <a:srgbClr val="000000"/>
              </a:solidFill>
              <a:latin typeface="+mn-lt"/>
              <a:ea typeface="微软雅黑" panose="020B0503020204020204" pitchFamily="34" charset="-122"/>
            </a:endParaRPr>
          </a:p>
        </p:txBody>
      </p:sp>
    </p:spTree>
    <p:custDataLst>
      <p:tags r:id="rId8"/>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r>
              <a:rPr lang="en-US" altLang="zh-CN" sz="3400" dirty="0">
                <a:solidFill>
                  <a:schemeClr val="dk1">
                    <a:lumMod val="75000"/>
                  </a:schemeClr>
                </a:solidFill>
                <a:latin typeface="Arial" panose="020B0604020202020204" pitchFamily="34" charset="0"/>
                <a:sym typeface="+mn-ea"/>
              </a:rPr>
              <a:t>——AGP</a:t>
            </a:r>
            <a:r>
              <a:rPr lang="zh-CN" altLang="en-US" sz="3400" dirty="0">
                <a:solidFill>
                  <a:schemeClr val="dk1">
                    <a:lumMod val="75000"/>
                  </a:schemeClr>
                </a:solidFill>
                <a:latin typeface="Arial" panose="020B0604020202020204" pitchFamily="34" charset="0"/>
                <a:sym typeface="+mn-ea"/>
              </a:rPr>
              <a:t>总线</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5" y="1080241"/>
            <a:ext cx="10752389" cy="1151734"/>
          </a:xfrm>
        </p:spPr>
        <p:txBody>
          <a:bodyPr vert="horz" wrap="square" lIns="91440" tIns="45720" rIns="91440" bIns="45720" anchor="t" anchorCtr="0"/>
          <a:lstStyle/>
          <a:p>
            <a:pPr lvl="1" eaLnBrk="1" latinLnBrk="0" hangingPunct="1">
              <a:lnSpc>
                <a:spcPct val="130000"/>
              </a:lnSpc>
              <a:spcBef>
                <a:spcPts val="0"/>
              </a:spcBef>
            </a:pPr>
            <a:r>
              <a:rPr lang="en-US" altLang="zh-CN" sz="2000" kern="1200" dirty="0">
                <a:solidFill>
                  <a:srgbClr val="000000"/>
                </a:solidFill>
                <a:latin typeface="+mn-lt"/>
                <a:cs typeface="+mn-cs"/>
              </a:rPr>
              <a:t>AGP</a:t>
            </a:r>
            <a:r>
              <a:rPr lang="zh-CN" altLang="en-US" sz="2000" kern="1200" dirty="0">
                <a:solidFill>
                  <a:srgbClr val="000000"/>
                </a:solidFill>
                <a:latin typeface="+mn-lt"/>
                <a:cs typeface="+mn-cs"/>
              </a:rPr>
              <a:t>插槽完全独立于原系统总线，且与以前的图形控制芯片、</a:t>
            </a:r>
            <a:r>
              <a:rPr lang="en-US" altLang="zh-CN" sz="2000" kern="1200" dirty="0">
                <a:solidFill>
                  <a:srgbClr val="000000"/>
                </a:solidFill>
                <a:latin typeface="+mn-lt"/>
                <a:cs typeface="+mn-cs"/>
              </a:rPr>
              <a:t>PCI</a:t>
            </a:r>
            <a:r>
              <a:rPr lang="zh-CN" altLang="en-US" sz="2000" kern="1200" dirty="0">
                <a:solidFill>
                  <a:srgbClr val="000000"/>
                </a:solidFill>
                <a:latin typeface="+mn-lt"/>
                <a:cs typeface="+mn-cs"/>
              </a:rPr>
              <a:t>控制芯片和</a:t>
            </a:r>
            <a:r>
              <a:rPr lang="en-US" altLang="zh-CN" sz="2000" kern="1200" dirty="0">
                <a:solidFill>
                  <a:srgbClr val="000000"/>
                </a:solidFill>
                <a:latin typeface="+mn-lt"/>
                <a:cs typeface="+mn-cs"/>
              </a:rPr>
              <a:t>CPU</a:t>
            </a:r>
            <a:r>
              <a:rPr lang="zh-CN" altLang="en-US" sz="2000" kern="1200" dirty="0">
                <a:solidFill>
                  <a:srgbClr val="000000"/>
                </a:solidFill>
                <a:latin typeface="+mn-lt"/>
                <a:cs typeface="+mn-cs"/>
              </a:rPr>
              <a:t>不兼容。</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en-US" altLang="zh-CN" sz="2000" kern="1200" dirty="0">
                <a:solidFill>
                  <a:srgbClr val="000000"/>
                </a:solidFill>
                <a:latin typeface="+mn-lt"/>
                <a:cs typeface="+mn-cs"/>
              </a:rPr>
              <a:t>AGP</a:t>
            </a:r>
            <a:r>
              <a:rPr lang="zh-CN" altLang="en-US" sz="2000" kern="1200" dirty="0">
                <a:solidFill>
                  <a:srgbClr val="000000"/>
                </a:solidFill>
                <a:latin typeface="+mn-lt"/>
                <a:cs typeface="+mn-cs"/>
              </a:rPr>
              <a:t>插槽为棕色，</a:t>
            </a:r>
            <a:r>
              <a:rPr lang="en-US" altLang="zh-CN" sz="2000" kern="1200" dirty="0">
                <a:solidFill>
                  <a:srgbClr val="000000"/>
                </a:solidFill>
                <a:latin typeface="+mn-lt"/>
                <a:cs typeface="+mn-cs"/>
              </a:rPr>
              <a:t>124</a:t>
            </a:r>
            <a:r>
              <a:rPr lang="zh-CN" altLang="en-US" sz="2000" kern="1200" dirty="0">
                <a:solidFill>
                  <a:srgbClr val="000000"/>
                </a:solidFill>
                <a:latin typeface="+mn-lt"/>
                <a:cs typeface="+mn-cs"/>
              </a:rPr>
              <a:t>个触点分列两边和上下两排，结构较复杂。</a:t>
            </a:r>
            <a:endParaRPr lang="zh-CN" altLang="en-US" sz="2000" kern="1200" dirty="0">
              <a:solidFill>
                <a:srgbClr val="000000"/>
              </a:solidFill>
              <a:latin typeface="+mn-lt"/>
              <a:cs typeface="+mn-cs"/>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graphicFrame>
        <p:nvGraphicFramePr>
          <p:cNvPr id="3" name="Object 3"/>
          <p:cNvGraphicFramePr>
            <a:graphicFrameLocks noChangeAspect="1"/>
          </p:cNvGraphicFramePr>
          <p:nvPr/>
        </p:nvGraphicFramePr>
        <p:xfrm>
          <a:off x="2021847" y="2303983"/>
          <a:ext cx="7116585" cy="3377511"/>
        </p:xfrm>
        <a:graphic>
          <a:graphicData uri="http://schemas.openxmlformats.org/presentationml/2006/ole">
            <mc:AlternateContent xmlns:mc="http://schemas.openxmlformats.org/markup-compatibility/2006">
              <mc:Choice xmlns:v="urn:schemas-microsoft-com:vml" Requires="v">
                <p:oleObj spid="_x0000_s4" name="文档" r:id="rId6" imgW="1066800" imgH="504825" progId="Word.Document.8">
                  <p:embed/>
                </p:oleObj>
              </mc:Choice>
              <mc:Fallback>
                <p:oleObj name="文档" r:id="rId6" imgW="1066800" imgH="504825" progId="Word.Document.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1847" y="2303983"/>
                        <a:ext cx="7116585" cy="3377511"/>
                      </a:xfrm>
                      <a:prstGeom prst="rect">
                        <a:avLst/>
                      </a:prstGeom>
                      <a:noFill/>
                      <a:ln>
                        <a:noFill/>
                      </a:ln>
                      <a:effectLst/>
                    </p:spPr>
                  </p:pic>
                </p:oleObj>
              </mc:Fallback>
            </mc:AlternateContent>
          </a:graphicData>
        </a:graphic>
      </p:graphicFrame>
    </p:spTree>
    <p:custDataLst>
      <p:tags r:id="rId8"/>
    </p:custData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r>
              <a:rPr lang="en-US" altLang="zh-CN" sz="3400" dirty="0">
                <a:solidFill>
                  <a:schemeClr val="dk1">
                    <a:lumMod val="75000"/>
                  </a:schemeClr>
                </a:solidFill>
                <a:latin typeface="Arial" panose="020B0604020202020204" pitchFamily="34" charset="0"/>
                <a:sym typeface="+mn-ea"/>
              </a:rPr>
              <a:t>——AGP</a:t>
            </a:r>
            <a:r>
              <a:rPr lang="zh-CN" altLang="en-US" sz="3400" dirty="0">
                <a:solidFill>
                  <a:schemeClr val="dk1">
                    <a:lumMod val="75000"/>
                  </a:schemeClr>
                </a:solidFill>
                <a:latin typeface="Arial" panose="020B0604020202020204" pitchFamily="34" charset="0"/>
                <a:sym typeface="+mn-ea"/>
              </a:rPr>
              <a:t>总线</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441328" cy="1151734"/>
          </a:xfrm>
        </p:spPr>
        <p:txBody>
          <a:bodyPr vert="horz" wrap="square" lIns="91440" tIns="45720" rIns="91440" bIns="45720" anchor="t" anchorCtr="0"/>
          <a:lstStyle/>
          <a:p>
            <a:pPr lvl="1" eaLnBrk="1" latinLnBrk="0" hangingPunct="1">
              <a:lnSpc>
                <a:spcPct val="130000"/>
              </a:lnSpc>
              <a:spcBef>
                <a:spcPts val="0"/>
              </a:spcBef>
            </a:pPr>
            <a:r>
              <a:rPr lang="en-US" altLang="zh-CN" sz="2000" kern="1200" dirty="0">
                <a:solidFill>
                  <a:srgbClr val="000000"/>
                </a:solidFill>
                <a:latin typeface="+mn-lt"/>
                <a:cs typeface="+mn-cs"/>
              </a:rPr>
              <a:t>AGP</a:t>
            </a:r>
            <a:r>
              <a:rPr lang="zh-CN" altLang="en-US" sz="2000" kern="1200" dirty="0">
                <a:solidFill>
                  <a:srgbClr val="000000"/>
                </a:solidFill>
                <a:latin typeface="+mn-lt"/>
                <a:cs typeface="+mn-cs"/>
              </a:rPr>
              <a:t>加速图形接口在</a:t>
            </a:r>
            <a:r>
              <a:rPr lang="en-US" altLang="zh-CN" sz="2000" kern="1200" dirty="0">
                <a:solidFill>
                  <a:srgbClr val="000000"/>
                </a:solidFill>
                <a:latin typeface="+mn-lt"/>
                <a:cs typeface="+mn-cs"/>
              </a:rPr>
              <a:t>PC</a:t>
            </a:r>
            <a:r>
              <a:rPr lang="zh-CN" altLang="en-US" sz="2000" kern="1200" dirty="0">
                <a:solidFill>
                  <a:srgbClr val="000000"/>
                </a:solidFill>
                <a:latin typeface="+mn-lt"/>
                <a:cs typeface="+mn-cs"/>
              </a:rPr>
              <a:t>图形控制器和系统内存之间提供了高速通道</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cs typeface="+mn-cs"/>
              </a:rPr>
              <a:t>可使图形控制器直接从主内存执行纹理映射，而不必局限于少量的显示缓存中</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加速从</a:t>
            </a:r>
            <a:r>
              <a:rPr lang="en-US" altLang="zh-CN" sz="2000" kern="1200" dirty="0">
                <a:solidFill>
                  <a:srgbClr val="000000"/>
                </a:solidFill>
                <a:cs typeface="+mn-cs"/>
              </a:rPr>
              <a:t>CPU</a:t>
            </a:r>
            <a:r>
              <a:rPr lang="zh-CN" altLang="en-US" sz="2000" kern="1200" dirty="0">
                <a:solidFill>
                  <a:srgbClr val="000000"/>
                </a:solidFill>
                <a:cs typeface="+mn-cs"/>
              </a:rPr>
              <a:t>到图形控制器的解码视频流，不需要将预取的纹理缓存到显存中，使得</a:t>
            </a:r>
            <a:r>
              <a:rPr lang="en-US" altLang="zh-CN" sz="2000" kern="1200" dirty="0">
                <a:solidFill>
                  <a:srgbClr val="000000"/>
                </a:solidFill>
                <a:cs typeface="+mn-cs"/>
              </a:rPr>
              <a:t>3D</a:t>
            </a:r>
            <a:r>
              <a:rPr lang="zh-CN" altLang="en-US" sz="2000" kern="1200" dirty="0">
                <a:solidFill>
                  <a:srgbClr val="000000"/>
                </a:solidFill>
                <a:cs typeface="+mn-cs"/>
              </a:rPr>
              <a:t>程序运行更快</a:t>
            </a:r>
            <a:endParaRPr lang="zh-CN" altLang="en-US" sz="2000" kern="1200" dirty="0">
              <a:solidFill>
                <a:srgbClr val="000000"/>
              </a:solidFill>
              <a:cs typeface="+mn-cs"/>
            </a:endParaRPr>
          </a:p>
          <a:p>
            <a:pPr lvl="1" eaLnBrk="1" latinLnBrk="0" hangingPunct="1">
              <a:lnSpc>
                <a:spcPct val="130000"/>
              </a:lnSpc>
              <a:spcBef>
                <a:spcPts val="0"/>
              </a:spcBef>
            </a:pPr>
            <a:r>
              <a:rPr lang="en-US" altLang="zh-CN" sz="2000" kern="1200" dirty="0">
                <a:solidFill>
                  <a:srgbClr val="000000"/>
                </a:solidFill>
                <a:latin typeface="+mn-lt"/>
                <a:cs typeface="+mn-cs"/>
              </a:rPr>
              <a:t>Intel</a:t>
            </a:r>
            <a:r>
              <a:rPr lang="zh-CN" altLang="en-US" sz="2000" kern="1200" dirty="0">
                <a:solidFill>
                  <a:srgbClr val="000000"/>
                </a:solidFill>
                <a:latin typeface="+mn-lt"/>
                <a:cs typeface="+mn-cs"/>
              </a:rPr>
              <a:t>还推出了一种</a:t>
            </a:r>
            <a:r>
              <a:rPr lang="en-US" altLang="zh-CN" sz="2000" kern="1200" dirty="0">
                <a:solidFill>
                  <a:srgbClr val="000000"/>
                </a:solidFill>
                <a:latin typeface="+mn-lt"/>
                <a:cs typeface="+mn-cs"/>
              </a:rPr>
              <a:t>AGP Pro</a:t>
            </a:r>
            <a:r>
              <a:rPr lang="zh-CN" altLang="en-US" sz="2000" kern="1200" dirty="0">
                <a:solidFill>
                  <a:srgbClr val="000000"/>
                </a:solidFill>
                <a:latin typeface="+mn-lt"/>
                <a:cs typeface="+mn-cs"/>
              </a:rPr>
              <a:t>插槽，目的是解决显示卡的电源供应和散热问题。</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cs typeface="+mn-cs"/>
              </a:rPr>
              <a:t>它比原来的</a:t>
            </a:r>
            <a:r>
              <a:rPr lang="en-US" altLang="zh-CN" sz="2000" kern="1200" dirty="0">
                <a:solidFill>
                  <a:srgbClr val="000000"/>
                </a:solidFill>
                <a:cs typeface="+mn-cs"/>
              </a:rPr>
              <a:t>AGP</a:t>
            </a:r>
            <a:r>
              <a:rPr lang="zh-CN" altLang="en-US" sz="2000" kern="1200" dirty="0">
                <a:solidFill>
                  <a:srgbClr val="000000"/>
                </a:solidFill>
                <a:cs typeface="+mn-cs"/>
              </a:rPr>
              <a:t>插槽加长，并且要占用与其相邻的</a:t>
            </a:r>
            <a:r>
              <a:rPr lang="en-US" altLang="zh-CN" sz="2000" kern="1200" dirty="0">
                <a:solidFill>
                  <a:srgbClr val="000000"/>
                </a:solidFill>
                <a:cs typeface="+mn-cs"/>
              </a:rPr>
              <a:t>PCI</a:t>
            </a:r>
            <a:r>
              <a:rPr lang="zh-CN" altLang="en-US" sz="2000" kern="1200" dirty="0">
                <a:solidFill>
                  <a:srgbClr val="000000"/>
                </a:solidFill>
                <a:cs typeface="+mn-cs"/>
              </a:rPr>
              <a:t>插槽</a:t>
            </a:r>
            <a:r>
              <a:rPr lang="zh-CN" altLang="en-US" sz="2000" dirty="0">
                <a:ea typeface="微软雅黑" panose="020B0503020204020204" pitchFamily="34" charset="-122"/>
              </a:rPr>
              <a:t>。</a:t>
            </a:r>
            <a:endParaRPr lang="zh-CN" altLang="en-US" sz="2000"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pic>
        <p:nvPicPr>
          <p:cNvPr id="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3980" y="3620024"/>
            <a:ext cx="4283444" cy="240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7"/>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目前主流总线标准</a:t>
            </a:r>
            <a:r>
              <a:rPr lang="en-US" altLang="zh-CN" sz="3400" dirty="0">
                <a:solidFill>
                  <a:schemeClr val="dk1">
                    <a:lumMod val="75000"/>
                  </a:schemeClr>
                </a:solidFill>
                <a:latin typeface="Arial" panose="020B0604020202020204" pitchFamily="34" charset="0"/>
                <a:sym typeface="+mn-ea"/>
              </a:rPr>
              <a:t>——AGP</a:t>
            </a:r>
            <a:r>
              <a:rPr lang="zh-CN" altLang="en-US" sz="3400" dirty="0">
                <a:solidFill>
                  <a:schemeClr val="dk1">
                    <a:lumMod val="75000"/>
                  </a:schemeClr>
                </a:solidFill>
                <a:latin typeface="Arial" panose="020B0604020202020204" pitchFamily="34" charset="0"/>
                <a:sym typeface="+mn-ea"/>
              </a:rPr>
              <a:t>总线</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8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852" y="982614"/>
            <a:ext cx="6437808" cy="2200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9884" y="3289295"/>
            <a:ext cx="5934164" cy="308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7"/>
    </p:custData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513336" cy="4464102"/>
          </a:xfrm>
        </p:spPr>
        <p:txBody>
          <a:bodyPr vert="horz" wrap="square" lIns="91440" tIns="45720" rIns="91440" bIns="45720" anchor="t" anchorCtr="0"/>
          <a:lstStyle/>
          <a:p>
            <a:pPr lvl="1" eaLnBrk="1" latinLnBrk="0" hangingPunct="1">
              <a:lnSpc>
                <a:spcPct val="130000"/>
              </a:lnSpc>
              <a:spcBef>
                <a:spcPts val="0"/>
              </a:spcBef>
            </a:pPr>
            <a:r>
              <a:rPr lang="zh-CN" altLang="en-US" sz="2000" kern="1200" dirty="0">
                <a:solidFill>
                  <a:srgbClr val="000000"/>
                </a:solidFill>
                <a:latin typeface="+mn-lt"/>
                <a:cs typeface="+mn-cs"/>
              </a:rPr>
              <a:t>回想</a:t>
            </a:r>
            <a:r>
              <a:rPr lang="en-US" altLang="zh-CN" sz="2000" kern="1200" dirty="0">
                <a:solidFill>
                  <a:srgbClr val="000000"/>
                </a:solidFill>
                <a:latin typeface="+mn-lt"/>
                <a:cs typeface="+mn-cs"/>
              </a:rPr>
              <a:t>20</a:t>
            </a:r>
            <a:r>
              <a:rPr lang="zh-CN" altLang="en-US" sz="2000" kern="1200" dirty="0">
                <a:solidFill>
                  <a:srgbClr val="000000"/>
                </a:solidFill>
                <a:latin typeface="+mn-lt"/>
                <a:cs typeface="+mn-cs"/>
              </a:rPr>
              <a:t>世纪</a:t>
            </a:r>
            <a:r>
              <a:rPr lang="en-US" altLang="zh-CN" sz="2000" kern="1200" dirty="0">
                <a:solidFill>
                  <a:srgbClr val="000000"/>
                </a:solidFill>
                <a:latin typeface="+mn-lt"/>
                <a:cs typeface="+mn-cs"/>
              </a:rPr>
              <a:t>80</a:t>
            </a:r>
            <a:r>
              <a:rPr lang="zh-CN" altLang="en-US" sz="2000" kern="1200" dirty="0">
                <a:solidFill>
                  <a:srgbClr val="000000"/>
                </a:solidFill>
                <a:latin typeface="+mn-lt"/>
                <a:cs typeface="+mn-cs"/>
              </a:rPr>
              <a:t>年代</a:t>
            </a:r>
            <a:r>
              <a:rPr lang="en-US" altLang="zh-CN" sz="2000" kern="1200" dirty="0">
                <a:solidFill>
                  <a:srgbClr val="000000"/>
                </a:solidFill>
                <a:latin typeface="+mn-lt"/>
                <a:cs typeface="+mn-cs"/>
              </a:rPr>
              <a:t>IBM</a:t>
            </a:r>
            <a:r>
              <a:rPr lang="zh-CN" altLang="en-US" sz="2000" kern="1200" dirty="0">
                <a:solidFill>
                  <a:srgbClr val="000000"/>
                </a:solidFill>
                <a:latin typeface="+mn-lt"/>
                <a:cs typeface="+mn-cs"/>
              </a:rPr>
              <a:t>试图为</a:t>
            </a:r>
            <a:r>
              <a:rPr lang="en-US" altLang="zh-CN" sz="2000" kern="1200" dirty="0">
                <a:solidFill>
                  <a:srgbClr val="000000"/>
                </a:solidFill>
                <a:latin typeface="+mn-lt"/>
                <a:cs typeface="+mn-cs"/>
              </a:rPr>
              <a:t>ISA</a:t>
            </a:r>
            <a:r>
              <a:rPr lang="zh-CN" altLang="en-US" sz="2000" kern="1200" dirty="0">
                <a:solidFill>
                  <a:srgbClr val="000000"/>
                </a:solidFill>
                <a:latin typeface="+mn-lt"/>
                <a:cs typeface="+mn-cs"/>
              </a:rPr>
              <a:t>总线引入微通道</a:t>
            </a:r>
            <a:r>
              <a:rPr lang="en-US" altLang="zh-CN" sz="2000" kern="1200" dirty="0">
                <a:solidFill>
                  <a:srgbClr val="000000"/>
                </a:solidFill>
                <a:latin typeface="+mn-lt"/>
                <a:cs typeface="+mn-cs"/>
              </a:rPr>
              <a:t>(MCA)</a:t>
            </a:r>
            <a:r>
              <a:rPr lang="zh-CN" altLang="en-US" sz="2000" kern="1200" dirty="0">
                <a:solidFill>
                  <a:srgbClr val="000000"/>
                </a:solidFill>
                <a:latin typeface="+mn-lt"/>
                <a:cs typeface="+mn-cs"/>
              </a:rPr>
              <a:t>以及</a:t>
            </a:r>
            <a:r>
              <a:rPr lang="en-US" altLang="zh-CN" sz="2000" kern="1200" dirty="0">
                <a:solidFill>
                  <a:srgbClr val="000000"/>
                </a:solidFill>
                <a:latin typeface="+mn-lt"/>
                <a:cs typeface="+mn-cs"/>
              </a:rPr>
              <a:t>90</a:t>
            </a:r>
            <a:r>
              <a:rPr lang="zh-CN" altLang="en-US" sz="2000" kern="1200" dirty="0">
                <a:solidFill>
                  <a:srgbClr val="000000"/>
                </a:solidFill>
                <a:latin typeface="+mn-lt"/>
                <a:cs typeface="+mn-cs"/>
              </a:rPr>
              <a:t>年代</a:t>
            </a:r>
            <a:r>
              <a:rPr lang="en-US" altLang="zh-CN" sz="2000" kern="1200" dirty="0">
                <a:solidFill>
                  <a:srgbClr val="000000"/>
                </a:solidFill>
                <a:latin typeface="+mn-lt"/>
                <a:cs typeface="+mn-cs"/>
              </a:rPr>
              <a:t>VL-Bus</a:t>
            </a:r>
            <a:r>
              <a:rPr lang="zh-CN" altLang="en-US" sz="2000" kern="1200" dirty="0">
                <a:solidFill>
                  <a:srgbClr val="000000"/>
                </a:solidFill>
                <a:latin typeface="+mn-lt"/>
                <a:cs typeface="+mn-cs"/>
              </a:rPr>
              <a:t>与</a:t>
            </a:r>
            <a:r>
              <a:rPr lang="en-US" altLang="zh-CN" sz="2000" kern="1200" dirty="0">
                <a:solidFill>
                  <a:srgbClr val="000000"/>
                </a:solidFill>
                <a:latin typeface="+mn-lt"/>
                <a:cs typeface="+mn-cs"/>
              </a:rPr>
              <a:t>PCI</a:t>
            </a:r>
            <a:r>
              <a:rPr lang="zh-CN" altLang="en-US" sz="2000" kern="1200" dirty="0">
                <a:solidFill>
                  <a:srgbClr val="000000"/>
                </a:solidFill>
                <a:latin typeface="+mn-lt"/>
                <a:cs typeface="+mn-cs"/>
              </a:rPr>
              <a:t>之间的争斗，现在，新一轮的总线战争又要爆发了。 </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zh-CN" altLang="en-US" sz="2000" kern="1200" dirty="0">
                <a:solidFill>
                  <a:srgbClr val="000000"/>
                </a:solidFill>
                <a:latin typeface="+mn-lt"/>
                <a:cs typeface="+mn-cs"/>
              </a:rPr>
              <a:t>三个总线阵营： </a:t>
            </a:r>
            <a:endParaRPr lang="zh-CN" altLang="en-US" sz="2000" kern="1200" dirty="0">
              <a:solidFill>
                <a:srgbClr val="000000"/>
              </a:solidFill>
              <a:latin typeface="+mn-lt"/>
              <a:cs typeface="+mn-cs"/>
            </a:endParaRPr>
          </a:p>
          <a:p>
            <a:pPr lvl="2" eaLnBrk="1" hangingPunct="1">
              <a:lnSpc>
                <a:spcPct val="130000"/>
              </a:lnSpc>
              <a:spcBef>
                <a:spcPts val="0"/>
              </a:spcBef>
            </a:pPr>
            <a:r>
              <a:rPr lang="en-US" altLang="zh-CN" sz="1800" kern="1200" dirty="0">
                <a:solidFill>
                  <a:srgbClr val="000000"/>
                </a:solidFill>
                <a:cs typeface="+mn-cs"/>
              </a:rPr>
              <a:t>PCI Express</a:t>
            </a:r>
            <a:r>
              <a:rPr lang="zh-CN" altLang="en-US" sz="1800" dirty="0">
                <a:ea typeface="微软雅黑" panose="020B0503020204020204" pitchFamily="34" charset="-122"/>
              </a:rPr>
              <a:t>：</a:t>
            </a:r>
            <a:r>
              <a:rPr lang="zh-CN" altLang="en-US" sz="1800" dirty="0">
                <a:solidFill>
                  <a:srgbClr val="0000CC"/>
                </a:solidFill>
                <a:ea typeface="微软雅黑" panose="020B0503020204020204" pitchFamily="34" charset="-122"/>
              </a:rPr>
              <a:t>拥有</a:t>
            </a:r>
            <a:r>
              <a:rPr lang="en-US" altLang="zh-CN" sz="1800" dirty="0">
                <a:solidFill>
                  <a:srgbClr val="0000CC"/>
                </a:solidFill>
                <a:ea typeface="微软雅黑" panose="020B0503020204020204" pitchFamily="34" charset="-122"/>
              </a:rPr>
              <a:t>900</a:t>
            </a:r>
            <a:r>
              <a:rPr lang="zh-CN" altLang="en-US" sz="1800" dirty="0">
                <a:solidFill>
                  <a:srgbClr val="0000CC"/>
                </a:solidFill>
                <a:ea typeface="微软雅黑" panose="020B0503020204020204" pitchFamily="34" charset="-122"/>
              </a:rPr>
              <a:t>多个企业成员的</a:t>
            </a:r>
            <a:r>
              <a:rPr lang="en-US" altLang="zh-CN" sz="1800" dirty="0">
                <a:solidFill>
                  <a:srgbClr val="0000CC"/>
                </a:solidFill>
                <a:ea typeface="微软雅黑" panose="020B0503020204020204" pitchFamily="34" charset="-122"/>
              </a:rPr>
              <a:t>PCI-SIG</a:t>
            </a:r>
            <a:r>
              <a:rPr lang="zh-CN" altLang="en-US" sz="1800" dirty="0">
                <a:solidFill>
                  <a:srgbClr val="0000CC"/>
                </a:solidFill>
                <a:ea typeface="微软雅黑" panose="020B0503020204020204" pitchFamily="34" charset="-122"/>
              </a:rPr>
              <a:t>已经接受</a:t>
            </a:r>
            <a:r>
              <a:rPr lang="en-US" altLang="zh-CN" sz="1800" dirty="0">
                <a:solidFill>
                  <a:srgbClr val="0000CC"/>
                </a:solidFill>
                <a:ea typeface="微软雅黑" panose="020B0503020204020204" pitchFamily="34" charset="-122"/>
              </a:rPr>
              <a:t>Intel</a:t>
            </a:r>
            <a:r>
              <a:rPr lang="zh-CN" altLang="en-US" sz="1800" dirty="0">
                <a:solidFill>
                  <a:srgbClr val="0000CC"/>
                </a:solidFill>
                <a:ea typeface="微软雅黑" panose="020B0503020204020204" pitchFamily="34" charset="-122"/>
              </a:rPr>
              <a:t>提出的</a:t>
            </a:r>
            <a:r>
              <a:rPr lang="en-US" altLang="zh-CN" sz="1800" dirty="0">
                <a:solidFill>
                  <a:srgbClr val="0000CC"/>
                </a:solidFill>
                <a:ea typeface="微软雅黑" panose="020B0503020204020204" pitchFamily="34" charset="-122"/>
              </a:rPr>
              <a:t>3GIO</a:t>
            </a:r>
            <a:r>
              <a:rPr lang="zh-CN" altLang="en-US" sz="1800" dirty="0">
                <a:solidFill>
                  <a:srgbClr val="0000CC"/>
                </a:solidFill>
                <a:ea typeface="微软雅黑" panose="020B0503020204020204" pitchFamily="34" charset="-122"/>
              </a:rPr>
              <a:t>，将其作为下一代</a:t>
            </a:r>
            <a:r>
              <a:rPr lang="en-US" altLang="zh-CN" sz="1800" dirty="0">
                <a:solidFill>
                  <a:srgbClr val="0000CC"/>
                </a:solidFill>
                <a:ea typeface="微软雅黑" panose="020B0503020204020204" pitchFamily="34" charset="-122"/>
              </a:rPr>
              <a:t>I/O</a:t>
            </a:r>
            <a:r>
              <a:rPr lang="zh-CN" altLang="en-US" sz="1800" dirty="0">
                <a:solidFill>
                  <a:srgbClr val="0000CC"/>
                </a:solidFill>
                <a:ea typeface="微软雅黑" panose="020B0503020204020204" pitchFamily="34" charset="-122"/>
              </a:rPr>
              <a:t>标准，并于</a:t>
            </a:r>
            <a:r>
              <a:rPr lang="en-US" altLang="zh-CN" sz="1800" dirty="0">
                <a:solidFill>
                  <a:srgbClr val="0000CC"/>
                </a:solidFill>
                <a:ea typeface="微软雅黑" panose="020B0503020204020204" pitchFamily="34" charset="-122"/>
              </a:rPr>
              <a:t>2002</a:t>
            </a:r>
            <a:r>
              <a:rPr lang="zh-CN" altLang="en-US" sz="1800" dirty="0">
                <a:solidFill>
                  <a:srgbClr val="0000CC"/>
                </a:solidFill>
                <a:ea typeface="微软雅黑" panose="020B0503020204020204" pitchFamily="34" charset="-122"/>
              </a:rPr>
              <a:t>年</a:t>
            </a:r>
            <a:r>
              <a:rPr lang="en-US" altLang="zh-CN" sz="1800" dirty="0">
                <a:solidFill>
                  <a:srgbClr val="0000CC"/>
                </a:solidFill>
                <a:ea typeface="微软雅黑" panose="020B0503020204020204" pitchFamily="34" charset="-122"/>
              </a:rPr>
              <a:t>4</a:t>
            </a:r>
            <a:r>
              <a:rPr lang="zh-CN" altLang="en-US" sz="1800" dirty="0">
                <a:solidFill>
                  <a:srgbClr val="0000CC"/>
                </a:solidFill>
                <a:ea typeface="微软雅黑" panose="020B0503020204020204" pitchFamily="34" charset="-122"/>
              </a:rPr>
              <a:t>月更名为</a:t>
            </a:r>
            <a:r>
              <a:rPr lang="en-US" altLang="zh-CN" sz="1800" dirty="0">
                <a:solidFill>
                  <a:srgbClr val="0000CC"/>
                </a:solidFill>
                <a:ea typeface="微软雅黑" panose="020B0503020204020204" pitchFamily="34" charset="-122"/>
              </a:rPr>
              <a:t>PCI Express </a:t>
            </a:r>
            <a:endParaRPr lang="en-US" altLang="zh-CN" sz="1800" dirty="0">
              <a:solidFill>
                <a:srgbClr val="0000CC"/>
              </a:solidFill>
              <a:ea typeface="微软雅黑" panose="020B0503020204020204" pitchFamily="34" charset="-122"/>
            </a:endParaRPr>
          </a:p>
          <a:p>
            <a:pPr lvl="2" eaLnBrk="1" hangingPunct="1">
              <a:lnSpc>
                <a:spcPct val="130000"/>
              </a:lnSpc>
              <a:spcBef>
                <a:spcPts val="0"/>
              </a:spcBef>
            </a:pPr>
            <a:r>
              <a:rPr lang="en-US" altLang="zh-CN" sz="1800" kern="1200" dirty="0" err="1">
                <a:solidFill>
                  <a:srgbClr val="000000"/>
                </a:solidFill>
                <a:cs typeface="+mn-cs"/>
              </a:rPr>
              <a:t>Infiniband</a:t>
            </a:r>
            <a:r>
              <a:rPr lang="en-US" altLang="zh-CN" sz="1800" dirty="0">
                <a:ea typeface="微软雅黑" panose="020B0503020204020204" pitchFamily="34" charset="-122"/>
              </a:rPr>
              <a:t> </a:t>
            </a:r>
            <a:r>
              <a:rPr lang="zh-CN" altLang="en-US" sz="1800" dirty="0">
                <a:ea typeface="微软雅黑" panose="020B0503020204020204" pitchFamily="34" charset="-122"/>
              </a:rPr>
              <a:t>：</a:t>
            </a:r>
            <a:r>
              <a:rPr lang="en-US" altLang="zh-CN" sz="1800" dirty="0">
                <a:solidFill>
                  <a:srgbClr val="0000CC"/>
                </a:solidFill>
                <a:ea typeface="微软雅黑" panose="020B0503020204020204" pitchFamily="34" charset="-122"/>
              </a:rPr>
              <a:t>Dell</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HP</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IBM</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Intel</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Microsoft</a:t>
            </a:r>
            <a:r>
              <a:rPr lang="zh-CN" altLang="en-US" sz="1800" dirty="0">
                <a:solidFill>
                  <a:srgbClr val="0000CC"/>
                </a:solidFill>
                <a:ea typeface="微软雅黑" panose="020B0503020204020204" pitchFamily="34" charset="-122"/>
              </a:rPr>
              <a:t>和</a:t>
            </a:r>
            <a:r>
              <a:rPr lang="en-US" altLang="zh-CN" sz="1800" dirty="0">
                <a:solidFill>
                  <a:srgbClr val="0000CC"/>
                </a:solidFill>
                <a:ea typeface="微软雅黑" panose="020B0503020204020204" pitchFamily="34" charset="-122"/>
              </a:rPr>
              <a:t>Sun</a:t>
            </a:r>
            <a:r>
              <a:rPr lang="zh-CN" altLang="en-US" sz="1800" dirty="0">
                <a:solidFill>
                  <a:srgbClr val="0000CC"/>
                </a:solidFill>
                <a:ea typeface="微软雅黑" panose="020B0503020204020204" pitchFamily="34" charset="-122"/>
              </a:rPr>
              <a:t>创立了</a:t>
            </a:r>
            <a:r>
              <a:rPr lang="en-US" altLang="zh-CN" sz="1800" dirty="0">
                <a:solidFill>
                  <a:srgbClr val="0000CC"/>
                </a:solidFill>
                <a:ea typeface="微软雅黑" panose="020B0503020204020204" pitchFamily="34" charset="-122"/>
              </a:rPr>
              <a:t>InfiniBand Trade Association</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IBTA</a:t>
            </a:r>
            <a:r>
              <a:rPr lang="zh-CN" altLang="en-US" sz="1800" dirty="0">
                <a:solidFill>
                  <a:srgbClr val="0000CC"/>
                </a:solidFill>
                <a:ea typeface="微软雅黑" panose="020B0503020204020204" pitchFamily="34" charset="-122"/>
              </a:rPr>
              <a:t>），拥有</a:t>
            </a:r>
            <a:r>
              <a:rPr lang="en-US" altLang="zh-CN" sz="1800" dirty="0">
                <a:solidFill>
                  <a:srgbClr val="0000CC"/>
                </a:solidFill>
                <a:ea typeface="微软雅黑" panose="020B0503020204020204" pitchFamily="34" charset="-122"/>
              </a:rPr>
              <a:t>180</a:t>
            </a:r>
            <a:r>
              <a:rPr lang="zh-CN" altLang="en-US" sz="1800" dirty="0">
                <a:solidFill>
                  <a:srgbClr val="0000CC"/>
                </a:solidFill>
                <a:ea typeface="微软雅黑" panose="020B0503020204020204" pitchFamily="34" charset="-122"/>
              </a:rPr>
              <a:t>多个成员，旨在让</a:t>
            </a:r>
            <a:r>
              <a:rPr lang="en-US" altLang="zh-CN" sz="1800" dirty="0" err="1">
                <a:solidFill>
                  <a:srgbClr val="0000CC"/>
                </a:solidFill>
                <a:ea typeface="微软雅黑" panose="020B0503020204020204" pitchFamily="34" charset="-122"/>
              </a:rPr>
              <a:t>Infiniband</a:t>
            </a:r>
            <a:r>
              <a:rPr lang="zh-CN" altLang="en-US" sz="1800" dirty="0">
                <a:solidFill>
                  <a:srgbClr val="0000CC"/>
                </a:solidFill>
                <a:ea typeface="微软雅黑" panose="020B0503020204020204" pitchFamily="34" charset="-122"/>
              </a:rPr>
              <a:t>成为下一代</a:t>
            </a:r>
            <a:r>
              <a:rPr lang="en-US" altLang="zh-CN" sz="1800" dirty="0">
                <a:solidFill>
                  <a:srgbClr val="0000CC"/>
                </a:solidFill>
                <a:ea typeface="微软雅黑" panose="020B0503020204020204" pitchFamily="34" charset="-122"/>
              </a:rPr>
              <a:t>I/O</a:t>
            </a:r>
            <a:r>
              <a:rPr lang="zh-CN" altLang="en-US" sz="1800" dirty="0">
                <a:solidFill>
                  <a:srgbClr val="0000CC"/>
                </a:solidFill>
                <a:ea typeface="微软雅黑" panose="020B0503020204020204" pitchFamily="34" charset="-122"/>
              </a:rPr>
              <a:t>标准 </a:t>
            </a:r>
            <a:endParaRPr lang="zh-CN" altLang="en-US" sz="1800" dirty="0">
              <a:solidFill>
                <a:srgbClr val="0000CC"/>
              </a:solidFill>
              <a:ea typeface="微软雅黑" panose="020B0503020204020204" pitchFamily="34" charset="-122"/>
            </a:endParaRPr>
          </a:p>
          <a:p>
            <a:pPr lvl="2" eaLnBrk="1" hangingPunct="1">
              <a:lnSpc>
                <a:spcPct val="130000"/>
              </a:lnSpc>
              <a:spcBef>
                <a:spcPts val="0"/>
              </a:spcBef>
            </a:pPr>
            <a:r>
              <a:rPr lang="en-US" altLang="zh-CN" sz="1800" kern="1200" dirty="0" err="1">
                <a:solidFill>
                  <a:srgbClr val="000000"/>
                </a:solidFill>
                <a:cs typeface="+mn-cs"/>
              </a:rPr>
              <a:t>HyperTransport</a:t>
            </a:r>
            <a:r>
              <a:rPr lang="en-US" altLang="zh-CN" sz="1800" dirty="0">
                <a:ea typeface="微软雅黑" panose="020B0503020204020204" pitchFamily="34" charset="-122"/>
              </a:rPr>
              <a:t> </a:t>
            </a:r>
            <a:r>
              <a:rPr lang="zh-CN" altLang="en-US" sz="1800" dirty="0">
                <a:ea typeface="微软雅黑" panose="020B0503020204020204" pitchFamily="34" charset="-122"/>
              </a:rPr>
              <a:t>：</a:t>
            </a:r>
            <a:r>
              <a:rPr lang="en-US" altLang="zh-CN" sz="1800" dirty="0">
                <a:solidFill>
                  <a:srgbClr val="0000CC"/>
                </a:solidFill>
                <a:ea typeface="微软雅黑" panose="020B0503020204020204" pitchFamily="34" charset="-122"/>
              </a:rPr>
              <a:t>AMD</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Apple</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Broadcom</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Cisco</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NVIDIA</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PMC-Sierra</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SGI</a:t>
            </a:r>
            <a:r>
              <a:rPr lang="zh-CN" altLang="en-US" sz="1800" dirty="0">
                <a:solidFill>
                  <a:srgbClr val="0000CC"/>
                </a:solidFill>
                <a:ea typeface="微软雅黑" panose="020B0503020204020204" pitchFamily="34" charset="-122"/>
              </a:rPr>
              <a:t>、</a:t>
            </a:r>
            <a:r>
              <a:rPr lang="en-US" altLang="zh-CN" sz="1800" dirty="0" err="1">
                <a:solidFill>
                  <a:srgbClr val="0000CC"/>
                </a:solidFill>
                <a:ea typeface="微软雅黑" panose="020B0503020204020204" pitchFamily="34" charset="-122"/>
              </a:rPr>
              <a:t>SiPackets</a:t>
            </a:r>
            <a:r>
              <a:rPr lang="zh-CN" altLang="en-US" sz="1800" dirty="0">
                <a:solidFill>
                  <a:srgbClr val="0000CC"/>
                </a:solidFill>
                <a:ea typeface="微软雅黑" panose="020B0503020204020204" pitchFamily="34" charset="-122"/>
              </a:rPr>
              <a:t>、</a:t>
            </a:r>
            <a:r>
              <a:rPr lang="en-US" altLang="zh-CN" sz="1800" dirty="0">
                <a:solidFill>
                  <a:srgbClr val="0000CC"/>
                </a:solidFill>
                <a:ea typeface="微软雅黑" panose="020B0503020204020204" pitchFamily="34" charset="-122"/>
              </a:rPr>
              <a:t>Sun</a:t>
            </a:r>
            <a:r>
              <a:rPr lang="zh-CN" altLang="en-US" sz="1800" dirty="0">
                <a:solidFill>
                  <a:srgbClr val="0000CC"/>
                </a:solidFill>
                <a:ea typeface="微软雅黑" panose="020B0503020204020204" pitchFamily="34" charset="-122"/>
              </a:rPr>
              <a:t>和</a:t>
            </a:r>
            <a:r>
              <a:rPr lang="en-US" altLang="zh-CN" sz="1800" dirty="0" err="1">
                <a:solidFill>
                  <a:srgbClr val="0000CC"/>
                </a:solidFill>
                <a:ea typeface="微软雅黑" panose="020B0503020204020204" pitchFamily="34" charset="-122"/>
              </a:rPr>
              <a:t>Transmeta</a:t>
            </a:r>
            <a:r>
              <a:rPr lang="zh-CN" altLang="en-US" sz="1800" dirty="0">
                <a:solidFill>
                  <a:srgbClr val="0000CC"/>
                </a:solidFill>
                <a:ea typeface="微软雅黑" panose="020B0503020204020204" pitchFamily="34" charset="-122"/>
              </a:rPr>
              <a:t>等公司担任执行委员会的</a:t>
            </a:r>
            <a:r>
              <a:rPr lang="en-US" altLang="zh-CN" sz="1800" dirty="0" err="1">
                <a:solidFill>
                  <a:srgbClr val="0000CC"/>
                </a:solidFill>
                <a:ea typeface="微软雅黑" panose="020B0503020204020204" pitchFamily="34" charset="-122"/>
              </a:rPr>
              <a:t>HyperTransport</a:t>
            </a:r>
            <a:r>
              <a:rPr lang="en-US" altLang="zh-CN" sz="1800" dirty="0">
                <a:solidFill>
                  <a:srgbClr val="0000CC"/>
                </a:solidFill>
                <a:ea typeface="微软雅黑" panose="020B0503020204020204" pitchFamily="34" charset="-122"/>
              </a:rPr>
              <a:t> </a:t>
            </a:r>
            <a:r>
              <a:rPr lang="zh-CN" altLang="en-US" sz="1800" dirty="0">
                <a:solidFill>
                  <a:srgbClr val="0000CC"/>
                </a:solidFill>
                <a:ea typeface="微软雅黑" panose="020B0503020204020204" pitchFamily="34" charset="-122"/>
              </a:rPr>
              <a:t>技术联盟，拥有</a:t>
            </a:r>
            <a:r>
              <a:rPr lang="en-US" altLang="zh-CN" sz="1800" dirty="0">
                <a:solidFill>
                  <a:srgbClr val="0000CC"/>
                </a:solidFill>
                <a:ea typeface="微软雅黑" panose="020B0503020204020204" pitchFamily="34" charset="-122"/>
              </a:rPr>
              <a:t>50</a:t>
            </a:r>
            <a:r>
              <a:rPr lang="zh-CN" altLang="en-US" sz="1800" dirty="0">
                <a:solidFill>
                  <a:srgbClr val="0000CC"/>
                </a:solidFill>
                <a:ea typeface="微软雅黑" panose="020B0503020204020204" pitchFamily="34" charset="-122"/>
              </a:rPr>
              <a:t>多个成员，要把</a:t>
            </a:r>
            <a:r>
              <a:rPr lang="en-US" altLang="zh-CN" sz="1800" dirty="0" err="1">
                <a:solidFill>
                  <a:srgbClr val="0000CC"/>
                </a:solidFill>
                <a:ea typeface="微软雅黑" panose="020B0503020204020204" pitchFamily="34" charset="-122"/>
              </a:rPr>
              <a:t>HyperTransport</a:t>
            </a:r>
            <a:r>
              <a:rPr lang="zh-CN" altLang="en-US" sz="1800" dirty="0">
                <a:solidFill>
                  <a:srgbClr val="0000CC"/>
                </a:solidFill>
                <a:ea typeface="微软雅黑" panose="020B0503020204020204" pitchFamily="34" charset="-122"/>
              </a:rPr>
              <a:t>作为未来计算与通信设备的宽带通信</a:t>
            </a:r>
            <a:r>
              <a:rPr lang="en-US" altLang="zh-CN" sz="1800" dirty="0">
                <a:solidFill>
                  <a:srgbClr val="0000CC"/>
                </a:solidFill>
                <a:ea typeface="微软雅黑" panose="020B0503020204020204" pitchFamily="34" charset="-122"/>
              </a:rPr>
              <a:t>I/O</a:t>
            </a:r>
            <a:r>
              <a:rPr lang="zh-CN" altLang="en-US" sz="1800" dirty="0">
                <a:solidFill>
                  <a:srgbClr val="0000CC"/>
                </a:solidFill>
                <a:ea typeface="微软雅黑" panose="020B0503020204020204" pitchFamily="34" charset="-122"/>
              </a:rPr>
              <a:t>平台。</a:t>
            </a:r>
            <a:endParaRPr lang="zh-CN" altLang="en-US" sz="1800" dirty="0">
              <a:solidFill>
                <a:srgbClr val="0000CC"/>
              </a:solidFill>
              <a:ea typeface="微软雅黑" panose="020B0503020204020204" pitchFamily="34" charset="-122"/>
            </a:endParaRPr>
          </a:p>
          <a:p>
            <a:pPr lvl="1" eaLnBrk="1" latinLnBrk="0" hangingPunct="1">
              <a:lnSpc>
                <a:spcPct val="130000"/>
              </a:lnSpc>
              <a:spcBef>
                <a:spcPts val="0"/>
              </a:spcBef>
            </a:pPr>
            <a:r>
              <a:rPr lang="zh-CN" altLang="en-US" sz="2000" kern="1200" dirty="0">
                <a:solidFill>
                  <a:srgbClr val="000000"/>
                </a:solidFill>
                <a:latin typeface="+mn-lt"/>
                <a:cs typeface="+mn-cs"/>
              </a:rPr>
              <a:t>上述三个总线阵营，他们采用的技术原理都是相似的，其中有两个要点：串行、交换。也代表未来</a:t>
            </a:r>
            <a:r>
              <a:rPr lang="en-US" altLang="zh-CN" sz="2000" kern="1200" dirty="0">
                <a:solidFill>
                  <a:srgbClr val="000000"/>
                </a:solidFill>
                <a:latin typeface="+mn-lt"/>
                <a:cs typeface="+mn-cs"/>
              </a:rPr>
              <a:t>IO</a:t>
            </a:r>
            <a:r>
              <a:rPr lang="zh-CN" altLang="en-US" sz="2000" kern="1200" dirty="0">
                <a:solidFill>
                  <a:srgbClr val="000000"/>
                </a:solidFill>
                <a:latin typeface="+mn-lt"/>
                <a:cs typeface="+mn-cs"/>
              </a:rPr>
              <a:t>总线技术的发展趋势</a:t>
            </a:r>
            <a:endParaRPr lang="zh-CN" altLang="en-US" sz="2000" kern="1200" dirty="0">
              <a:solidFill>
                <a:srgbClr val="000000"/>
              </a:solidFill>
              <a:latin typeface="+mn-lt"/>
              <a:cs typeface="+mn-cs"/>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728776"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1</a:t>
            </a:r>
            <a:r>
              <a:rPr lang="zh-CN" altLang="en-US" sz="2400" b="1" dirty="0">
                <a:solidFill>
                  <a:schemeClr val="accent1">
                    <a:lumMod val="50000"/>
                  </a:schemeClr>
                </a:solidFill>
              </a:rPr>
              <a:t>．</a:t>
            </a:r>
            <a:r>
              <a:rPr lang="en-US" altLang="zh-CN" sz="2400" b="1" dirty="0">
                <a:solidFill>
                  <a:schemeClr val="accent1">
                    <a:lumMod val="50000"/>
                  </a:schemeClr>
                </a:solidFill>
              </a:rPr>
              <a:t>PCI Express</a:t>
            </a:r>
            <a:endParaRPr lang="en-US" altLang="zh-CN" sz="2400" b="1" dirty="0">
              <a:solidFill>
                <a:schemeClr val="accent1">
                  <a:lumMod val="50000"/>
                </a:schemeClr>
              </a:solidFill>
            </a:endParaRPr>
          </a:p>
          <a:p>
            <a:pPr lvl="2" eaLnBrk="1" hangingPunct="1">
              <a:lnSpc>
                <a:spcPct val="130000"/>
              </a:lnSpc>
              <a:spcBef>
                <a:spcPts val="0"/>
              </a:spcBef>
            </a:pPr>
            <a:r>
              <a:rPr lang="zh-CN" altLang="en-US" sz="2000" kern="1200" dirty="0">
                <a:solidFill>
                  <a:srgbClr val="000000"/>
                </a:solidFill>
                <a:cs typeface="+mn-cs"/>
              </a:rPr>
              <a:t>新的技术和设备层出不穷，特别是游戏和多媒体应用越来越广泛，</a:t>
            </a:r>
            <a:r>
              <a:rPr lang="en-US" altLang="zh-CN" sz="2000" kern="1200" dirty="0">
                <a:solidFill>
                  <a:srgbClr val="000000"/>
                </a:solidFill>
                <a:cs typeface="+mn-cs"/>
              </a:rPr>
              <a:t>PCI </a:t>
            </a:r>
            <a:r>
              <a:rPr lang="zh-CN" altLang="en-US" sz="2000" kern="1200" dirty="0">
                <a:solidFill>
                  <a:srgbClr val="000000"/>
                </a:solidFill>
                <a:cs typeface="+mn-cs"/>
              </a:rPr>
              <a:t>的工作频率和带宽都已经无法满足需求。</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在经历了长达</a:t>
            </a:r>
            <a:r>
              <a:rPr lang="en-US" altLang="zh-CN" sz="2000" kern="1200" dirty="0">
                <a:solidFill>
                  <a:srgbClr val="000000"/>
                </a:solidFill>
                <a:cs typeface="+mn-cs"/>
              </a:rPr>
              <a:t>10</a:t>
            </a:r>
            <a:r>
              <a:rPr lang="zh-CN" altLang="en-US" sz="2000" kern="1200" dirty="0">
                <a:solidFill>
                  <a:srgbClr val="000000"/>
                </a:solidFill>
                <a:cs typeface="+mn-cs"/>
              </a:rPr>
              <a:t>年的修修补补，</a:t>
            </a:r>
            <a:r>
              <a:rPr lang="en-US" altLang="zh-CN" sz="2000" kern="1200" dirty="0">
                <a:solidFill>
                  <a:srgbClr val="000000"/>
                </a:solidFill>
                <a:cs typeface="+mn-cs"/>
              </a:rPr>
              <a:t>PCI </a:t>
            </a:r>
            <a:r>
              <a:rPr lang="zh-CN" altLang="en-US" sz="2000" kern="1200" dirty="0">
                <a:solidFill>
                  <a:srgbClr val="000000"/>
                </a:solidFill>
                <a:cs typeface="+mn-cs"/>
              </a:rPr>
              <a:t>总线已经无法满足电脑性能提升的要求，必须由带宽更大、适应性更广、发展潜力更深的新一带总线取而代之，这就是</a:t>
            </a:r>
            <a:r>
              <a:rPr lang="en-US" altLang="zh-CN" sz="2000" kern="1200" dirty="0">
                <a:solidFill>
                  <a:srgbClr val="000000"/>
                </a:solidFill>
                <a:cs typeface="+mn-cs"/>
              </a:rPr>
              <a:t>PCI Express </a:t>
            </a:r>
            <a:r>
              <a:rPr lang="zh-CN" altLang="en-US" sz="2000" kern="1200" dirty="0">
                <a:solidFill>
                  <a:srgbClr val="000000"/>
                </a:solidFill>
                <a:cs typeface="+mn-cs"/>
              </a:rPr>
              <a:t>总线。</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由于是第三代输入</a:t>
            </a:r>
            <a:r>
              <a:rPr lang="en-US" altLang="zh-CN" sz="2000" kern="1200" dirty="0">
                <a:solidFill>
                  <a:srgbClr val="000000"/>
                </a:solidFill>
                <a:cs typeface="+mn-cs"/>
              </a:rPr>
              <a:t>/</a:t>
            </a:r>
            <a:r>
              <a:rPr lang="zh-CN" altLang="en-US" sz="2000" kern="1200" dirty="0">
                <a:solidFill>
                  <a:srgbClr val="000000"/>
                </a:solidFill>
                <a:cs typeface="+mn-cs"/>
              </a:rPr>
              <a:t>输出总线，所以简称</a:t>
            </a:r>
            <a:r>
              <a:rPr lang="en-US" altLang="zh-CN" sz="2000" kern="1200" dirty="0">
                <a:solidFill>
                  <a:srgbClr val="000000"/>
                </a:solidFill>
                <a:cs typeface="+mn-cs"/>
              </a:rPr>
              <a:t>3GIO</a:t>
            </a:r>
            <a:r>
              <a:rPr lang="zh-CN" altLang="en-US" sz="2000" kern="1200" dirty="0">
                <a:solidFill>
                  <a:srgbClr val="000000"/>
                </a:solidFill>
                <a:cs typeface="+mn-cs"/>
              </a:rPr>
              <a:t>（</a:t>
            </a:r>
            <a:r>
              <a:rPr lang="en-US" altLang="zh-CN" sz="2000" kern="1200" dirty="0">
                <a:solidFill>
                  <a:srgbClr val="000000"/>
                </a:solidFill>
                <a:cs typeface="+mn-cs"/>
              </a:rPr>
              <a:t>Third-Generation Input/Output</a:t>
            </a:r>
            <a:r>
              <a:rPr lang="zh-CN" altLang="en-US" sz="2000" kern="1200" dirty="0">
                <a:solidFill>
                  <a:srgbClr val="000000"/>
                </a:solidFill>
                <a:cs typeface="+mn-cs"/>
              </a:rPr>
              <a:t>），另外它的开发代号是</a:t>
            </a:r>
            <a:r>
              <a:rPr lang="en-US" altLang="zh-CN" sz="2000" kern="1200" dirty="0">
                <a:solidFill>
                  <a:srgbClr val="000000"/>
                </a:solidFill>
                <a:cs typeface="+mn-cs"/>
              </a:rPr>
              <a:t>Arapahoe </a:t>
            </a:r>
            <a:r>
              <a:rPr lang="zh-CN" altLang="en-US" sz="2000" kern="1200" dirty="0">
                <a:solidFill>
                  <a:srgbClr val="000000"/>
                </a:solidFill>
                <a:cs typeface="+mn-cs"/>
              </a:rPr>
              <a:t>，所以又称为</a:t>
            </a:r>
            <a:r>
              <a:rPr lang="en-US" altLang="zh-CN" sz="2000" kern="1200" dirty="0">
                <a:solidFill>
                  <a:srgbClr val="000000"/>
                </a:solidFill>
                <a:cs typeface="+mn-cs"/>
              </a:rPr>
              <a:t>Arapahoe </a:t>
            </a:r>
            <a:r>
              <a:rPr lang="zh-CN" altLang="en-US" sz="2000" kern="1200" dirty="0">
                <a:solidFill>
                  <a:srgbClr val="000000"/>
                </a:solidFill>
                <a:cs typeface="+mn-cs"/>
              </a:rPr>
              <a:t>总线。</a:t>
            </a:r>
            <a:endParaRPr lang="zh-CN" altLang="en-US" sz="2000" kern="1200" dirty="0">
              <a:solidFill>
                <a:srgbClr val="000000"/>
              </a:solidFill>
              <a:cs typeface="+mn-cs"/>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838329" y="1143377"/>
            <a:ext cx="9843829" cy="881380"/>
          </a:xfrm>
          <a:prstGeom prst="rect">
            <a:avLst/>
          </a:prstGeom>
          <a:noFill/>
        </p:spPr>
        <p:txBody>
          <a:bodyPr wrap="square" rtlCol="0">
            <a:spAutoFit/>
          </a:bodyPr>
          <a:lstStyle/>
          <a:p>
            <a:pPr marL="342900" indent="-342900">
              <a:spcBef>
                <a:spcPts val="200"/>
              </a:spcBef>
              <a:spcAft>
                <a:spcPts val="200"/>
              </a:spcAft>
              <a:buSzPct val="70000"/>
              <a:buFont typeface="Wingdings" panose="05000000000000000000" charset="0"/>
              <a:buChar char="Ø"/>
            </a:pP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单总线速度瓶颈</a:t>
            </a: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1639560" y="1329145"/>
            <a:ext cx="8288338" cy="4389438"/>
            <a:chOff x="1904" y="1641"/>
            <a:chExt cx="13053" cy="6913"/>
          </a:xfrm>
        </p:grpSpPr>
        <p:sp>
          <p:nvSpPr>
            <p:cNvPr id="8" name="Line 4"/>
            <p:cNvSpPr>
              <a:spLocks noChangeShapeType="1"/>
            </p:cNvSpPr>
            <p:nvPr/>
          </p:nvSpPr>
          <p:spPr bwMode="auto">
            <a:xfrm flipV="1">
              <a:off x="2614" y="2864"/>
              <a:ext cx="12343" cy="5690"/>
            </a:xfrm>
            <a:prstGeom prst="line">
              <a:avLst/>
            </a:prstGeom>
            <a:noFill/>
            <a:ln w="165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pic>
          <p:nvPicPr>
            <p:cNvPr id="9" name="Picture 5" descr="MCj0191847000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20466237" flipH="1">
              <a:off x="8604" y="2089"/>
              <a:ext cx="3753" cy="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j02168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132885" flipH="1">
              <a:off x="1904" y="5816"/>
              <a:ext cx="3993" cy="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MCj0168108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17590">
              <a:off x="5371" y="3189"/>
              <a:ext cx="3500" cy="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MCj028107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60421">
              <a:off x="11924" y="1641"/>
              <a:ext cx="2075" cy="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 name="直接连接符 3"/>
          <p:cNvCxnSpPr/>
          <p:nvPr>
            <p:custDataLst>
              <p:tags r:id="rId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3" name="TextBox 54"/>
          <p:cNvSpPr txBox="1"/>
          <p:nvPr>
            <p:custDataLst>
              <p:tags r:id="rId6"/>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r>
              <a:rPr lang="en-US" altLang="zh-CN" sz="3400" dirty="0">
                <a:solidFill>
                  <a:schemeClr val="dk1">
                    <a:lumMod val="75000"/>
                  </a:schemeClr>
                </a:solidFill>
                <a:latin typeface="Arial" panose="020B0604020202020204" pitchFamily="34" charset="0"/>
                <a:sym typeface="+mn-ea"/>
              </a:rPr>
              <a:t>——PCI Express</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656242" cy="1715798"/>
          </a:xfrm>
        </p:spPr>
        <p:txBody>
          <a:bodyPr vert="horz" wrap="square" lIns="91440" tIns="45720" rIns="91440" bIns="45720" anchor="t" anchorCtr="0"/>
          <a:lstStyle/>
          <a:p>
            <a:pPr lvl="1" eaLnBrk="1" latinLnBrk="0" hangingPunct="1">
              <a:lnSpc>
                <a:spcPct val="130000"/>
              </a:lnSpc>
              <a:spcBef>
                <a:spcPts val="0"/>
              </a:spcBef>
            </a:pPr>
            <a:r>
              <a:rPr lang="zh-CN" altLang="en-US" sz="2400" b="1" dirty="0">
                <a:solidFill>
                  <a:schemeClr val="accent1">
                    <a:lumMod val="50000"/>
                  </a:schemeClr>
                </a:solidFill>
              </a:rPr>
              <a:t>点对点连接</a:t>
            </a:r>
            <a:endParaRPr lang="en-US" altLang="zh-CN" sz="2400" b="1" dirty="0">
              <a:solidFill>
                <a:schemeClr val="accent1">
                  <a:lumMod val="50000"/>
                </a:schemeClr>
              </a:solidFill>
            </a:endParaRPr>
          </a:p>
          <a:p>
            <a:pPr lvl="2" eaLnBrk="1" hangingPunct="1">
              <a:lnSpc>
                <a:spcPct val="130000"/>
              </a:lnSpc>
              <a:spcBef>
                <a:spcPts val="0"/>
              </a:spcBef>
            </a:pPr>
            <a:r>
              <a:rPr lang="zh-CN" altLang="en-US" sz="2000" kern="1200" dirty="0">
                <a:solidFill>
                  <a:srgbClr val="000000"/>
                </a:solidFill>
                <a:cs typeface="+mn-cs"/>
              </a:rPr>
              <a:t>与</a:t>
            </a:r>
            <a:r>
              <a:rPr lang="en-US" altLang="zh-CN" sz="2000" kern="1200" dirty="0">
                <a:solidFill>
                  <a:srgbClr val="000000"/>
                </a:solidFill>
                <a:cs typeface="+mn-cs"/>
              </a:rPr>
              <a:t>PCI</a:t>
            </a:r>
            <a:r>
              <a:rPr lang="zh-CN" altLang="en-US" sz="2000" kern="1200" dirty="0">
                <a:solidFill>
                  <a:srgbClr val="000000"/>
                </a:solidFill>
                <a:cs typeface="+mn-cs"/>
              </a:rPr>
              <a:t>相比，</a:t>
            </a:r>
            <a:r>
              <a:rPr lang="en-US" altLang="zh-CN" sz="2000" kern="1200" dirty="0">
                <a:solidFill>
                  <a:srgbClr val="000000"/>
                </a:solidFill>
                <a:cs typeface="+mn-cs"/>
              </a:rPr>
              <a:t>PCI Express</a:t>
            </a:r>
            <a:r>
              <a:rPr lang="zh-CN" altLang="en-US" sz="2000" kern="1200" dirty="0">
                <a:solidFill>
                  <a:srgbClr val="000000"/>
                </a:solidFill>
                <a:cs typeface="+mn-cs"/>
              </a:rPr>
              <a:t>采用点对点技术，能够为每一设备分配独享通道，不需要在设备之间共享资源，这样充分保障了各设备的宽带资源，提高数据传输速率。而</a:t>
            </a:r>
            <a:r>
              <a:rPr lang="en-US" altLang="zh-CN" sz="2000" kern="1200" dirty="0">
                <a:solidFill>
                  <a:srgbClr val="000000"/>
                </a:solidFill>
                <a:cs typeface="+mn-cs"/>
              </a:rPr>
              <a:t>PCI</a:t>
            </a:r>
            <a:r>
              <a:rPr lang="zh-CN" altLang="en-US" sz="2000" kern="1200" dirty="0">
                <a:solidFill>
                  <a:srgbClr val="000000"/>
                </a:solidFill>
                <a:cs typeface="+mn-cs"/>
              </a:rPr>
              <a:t>是所有设备共享同一条总线资源。</a:t>
            </a:r>
            <a:endParaRPr lang="zh-CN" altLang="en-US" sz="2000" kern="1200" dirty="0">
              <a:solidFill>
                <a:srgbClr val="000000"/>
              </a:solidFill>
              <a:cs typeface="+mn-cs"/>
            </a:endParaRPr>
          </a:p>
          <a:p>
            <a:pPr lvl="2" eaLnBrk="1"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2887832" y="2984395"/>
            <a:ext cx="5757093" cy="3053399"/>
          </a:xfrm>
          <a:prstGeom prst="rect">
            <a:avLst/>
          </a:prstGeom>
        </p:spPr>
      </p:pic>
    </p:spTree>
    <p:custDataLst>
      <p:tags r:id="rId7"/>
    </p:custData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r>
              <a:rPr lang="en-US" altLang="zh-CN" sz="3400" dirty="0">
                <a:solidFill>
                  <a:schemeClr val="dk1">
                    <a:lumMod val="75000"/>
                  </a:schemeClr>
                </a:solidFill>
                <a:latin typeface="Arial" panose="020B0604020202020204" pitchFamily="34" charset="0"/>
                <a:sym typeface="+mn-ea"/>
              </a:rPr>
              <a:t>——PCI Express</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153296" cy="1715798"/>
          </a:xfrm>
        </p:spPr>
        <p:txBody>
          <a:bodyPr vert="horz" wrap="square" lIns="91440" tIns="45720" rIns="91440" bIns="45720" anchor="t" anchorCtr="0"/>
          <a:lstStyle/>
          <a:p>
            <a:pPr lvl="1" eaLnBrk="1" hangingPunct="1">
              <a:lnSpc>
                <a:spcPct val="130000"/>
              </a:lnSpc>
              <a:spcBef>
                <a:spcPts val="0"/>
              </a:spcBef>
            </a:pPr>
            <a:r>
              <a:rPr lang="zh-CN" altLang="en-US" sz="2400" b="1" dirty="0">
                <a:solidFill>
                  <a:schemeClr val="accent1">
                    <a:lumMod val="50000"/>
                  </a:schemeClr>
                </a:solidFill>
              </a:rPr>
              <a:t>易于布线、减少串扰，多方式连接</a:t>
            </a:r>
            <a:endParaRPr lang="zh-CN" altLang="en-US" sz="2400" b="1" dirty="0">
              <a:solidFill>
                <a:schemeClr val="accent1">
                  <a:lumMod val="50000"/>
                </a:schemeClr>
              </a:solidFill>
            </a:endParaRPr>
          </a:p>
          <a:p>
            <a:pPr lvl="2" eaLnBrk="1" hangingPunct="1">
              <a:lnSpc>
                <a:spcPct val="130000"/>
              </a:lnSpc>
              <a:spcBef>
                <a:spcPts val="0"/>
              </a:spcBef>
            </a:pPr>
            <a:r>
              <a:rPr lang="zh-CN" altLang="en-US" sz="2000" kern="1200" dirty="0">
                <a:solidFill>
                  <a:srgbClr val="000000"/>
                </a:solidFill>
                <a:cs typeface="+mn-cs"/>
              </a:rPr>
              <a:t>与</a:t>
            </a:r>
            <a:r>
              <a:rPr lang="en-US" altLang="zh-CN" sz="2000" kern="1200" dirty="0">
                <a:solidFill>
                  <a:srgbClr val="000000"/>
                </a:solidFill>
                <a:cs typeface="+mn-cs"/>
              </a:rPr>
              <a:t>PCI</a:t>
            </a:r>
            <a:r>
              <a:rPr lang="zh-CN" altLang="en-US" sz="2000" kern="1200" dirty="0">
                <a:solidFill>
                  <a:srgbClr val="000000"/>
                </a:solidFill>
                <a:cs typeface="+mn-cs"/>
              </a:rPr>
              <a:t>相比，</a:t>
            </a:r>
            <a:r>
              <a:rPr lang="en-US" altLang="zh-CN" sz="2000" kern="1200" dirty="0">
                <a:solidFill>
                  <a:srgbClr val="000000"/>
                </a:solidFill>
                <a:cs typeface="+mn-cs"/>
              </a:rPr>
              <a:t>PCI Express</a:t>
            </a:r>
            <a:r>
              <a:rPr lang="zh-CN" altLang="en-US" sz="2000" kern="1200" dirty="0">
                <a:solidFill>
                  <a:srgbClr val="000000"/>
                </a:solidFill>
                <a:cs typeface="+mn-cs"/>
              </a:rPr>
              <a:t>导线数量比</a:t>
            </a:r>
            <a:r>
              <a:rPr lang="en-US" altLang="zh-CN" sz="2000" kern="1200" dirty="0">
                <a:solidFill>
                  <a:srgbClr val="000000"/>
                </a:solidFill>
                <a:cs typeface="+mn-cs"/>
              </a:rPr>
              <a:t>PCI</a:t>
            </a:r>
            <a:r>
              <a:rPr lang="zh-CN" altLang="en-US" sz="2000" kern="1200" dirty="0">
                <a:solidFill>
                  <a:srgbClr val="000000"/>
                </a:solidFill>
                <a:cs typeface="+mn-cs"/>
              </a:rPr>
              <a:t>减少了将近</a:t>
            </a:r>
            <a:r>
              <a:rPr lang="en-US" altLang="zh-CN" sz="2000" kern="1200" dirty="0">
                <a:solidFill>
                  <a:srgbClr val="000000"/>
                </a:solidFill>
                <a:cs typeface="+mn-cs"/>
              </a:rPr>
              <a:t>75%</a:t>
            </a:r>
            <a:r>
              <a:rPr lang="zh-CN" altLang="en-US" sz="2000" kern="1200" dirty="0">
                <a:solidFill>
                  <a:srgbClr val="000000"/>
                </a:solidFill>
                <a:cs typeface="+mn-cs"/>
              </a:rPr>
              <a:t>，速度会加快</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数据不需要同步，在同一系统内能够以不同频率运行</a:t>
            </a:r>
            <a:r>
              <a:rPr lang="en-US" altLang="zh-CN" sz="2000" kern="1200" dirty="0">
                <a:solidFill>
                  <a:srgbClr val="000000"/>
                </a:solidFill>
                <a:cs typeface="+mn-cs"/>
              </a:rPr>
              <a:t>,</a:t>
            </a:r>
            <a:r>
              <a:rPr lang="zh-CN" altLang="en-US" sz="2000" kern="1200" dirty="0">
                <a:solidFill>
                  <a:srgbClr val="000000"/>
                </a:solidFill>
                <a:cs typeface="+mn-cs"/>
              </a:rPr>
              <a:t>而且能够延伸到系统之外，采用专用线缆可将各种外设直接与系统内的</a:t>
            </a:r>
            <a:r>
              <a:rPr lang="en-US" altLang="zh-CN" sz="2000" kern="1200" dirty="0">
                <a:solidFill>
                  <a:srgbClr val="000000"/>
                </a:solidFill>
                <a:cs typeface="+mn-cs"/>
              </a:rPr>
              <a:t>PCI Express</a:t>
            </a:r>
            <a:r>
              <a:rPr lang="zh-CN" altLang="en-US" sz="2000" kern="1200" dirty="0">
                <a:solidFill>
                  <a:srgbClr val="000000"/>
                </a:solidFill>
                <a:cs typeface="+mn-cs"/>
              </a:rPr>
              <a:t>总线连接在一起。这是</a:t>
            </a:r>
            <a:r>
              <a:rPr lang="en-US" altLang="zh-CN" sz="2000" kern="1200" dirty="0">
                <a:solidFill>
                  <a:srgbClr val="000000"/>
                </a:solidFill>
                <a:cs typeface="+mn-cs"/>
              </a:rPr>
              <a:t>PCI</a:t>
            </a:r>
            <a:r>
              <a:rPr lang="zh-CN" altLang="en-US" sz="2000" kern="1200" dirty="0">
                <a:solidFill>
                  <a:srgbClr val="000000"/>
                </a:solidFill>
                <a:cs typeface="+mn-cs"/>
              </a:rPr>
              <a:t>无法做到的。</a:t>
            </a:r>
            <a:endParaRPr lang="zh-CN" altLang="en-US" sz="2000" kern="1200" dirty="0">
              <a:solidFill>
                <a:srgbClr val="000000"/>
              </a:solidFill>
              <a:cs typeface="+mn-cs"/>
            </a:endParaRPr>
          </a:p>
          <a:p>
            <a:pPr lvl="1" eaLnBrk="1" latinLnBrk="0" hangingPunct="1">
              <a:lnSpc>
                <a:spcPct val="130000"/>
              </a:lnSpc>
              <a:spcBef>
                <a:spcPts val="0"/>
              </a:spcBef>
            </a:pPr>
            <a:endParaRPr lang="en-US" altLang="zh-CN" sz="2000" b="1" dirty="0">
              <a:ea typeface="微软雅黑" panose="020B0503020204020204" pitchFamily="34" charset="-122"/>
            </a:endParaRPr>
          </a:p>
          <a:p>
            <a:pPr lvl="2" eaLnBrk="1"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1677" y="3156224"/>
            <a:ext cx="4279776" cy="323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4380" y="2951663"/>
            <a:ext cx="3386677" cy="346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8"/>
    </p:custData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r>
              <a:rPr lang="en-US" altLang="zh-CN" sz="3400" dirty="0">
                <a:solidFill>
                  <a:schemeClr val="dk1">
                    <a:lumMod val="75000"/>
                  </a:schemeClr>
                </a:solidFill>
                <a:latin typeface="Arial" panose="020B0604020202020204" pitchFamily="34" charset="0"/>
                <a:sym typeface="+mn-ea"/>
              </a:rPr>
              <a:t>——PCI Express</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322" y="1223863"/>
            <a:ext cx="5257800"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265" y="1222745"/>
            <a:ext cx="4800600" cy="358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4"/>
          <p:cNvSpPr txBox="1">
            <a:spLocks noChangeArrowheads="1"/>
          </p:cNvSpPr>
          <p:nvPr/>
        </p:nvSpPr>
        <p:spPr bwMode="auto">
          <a:xfrm>
            <a:off x="6910358" y="5109954"/>
            <a:ext cx="42015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0"/>
              </a:spcBef>
              <a:buClrTx/>
              <a:buFontTx/>
              <a:buNone/>
            </a:pPr>
            <a:r>
              <a:rPr lang="zh-CN" altLang="en-US" sz="2000" b="0" dirty="0">
                <a:solidFill>
                  <a:schemeClr val="accent1"/>
                </a:solidFill>
                <a:latin typeface="+mn-lt"/>
                <a:ea typeface="微软雅黑" panose="020B0503020204020204" pitchFamily="34" charset="-122"/>
              </a:rPr>
              <a:t>支持不同工作速度设备之间的通信</a:t>
            </a:r>
            <a:endParaRPr lang="zh-CN" altLang="en-US" sz="2000" b="0" dirty="0">
              <a:solidFill>
                <a:schemeClr val="accent1"/>
              </a:solidFill>
              <a:latin typeface="+mn-lt"/>
              <a:ea typeface="微软雅黑" panose="020B0503020204020204" pitchFamily="34" charset="-122"/>
            </a:endParaRPr>
          </a:p>
        </p:txBody>
      </p:sp>
    </p:spTree>
    <p:custDataLst>
      <p:tags r:id="rId7"/>
    </p:custData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r>
              <a:rPr lang="en-US" altLang="zh-CN" sz="3400" dirty="0">
                <a:solidFill>
                  <a:schemeClr val="dk1">
                    <a:lumMod val="75000"/>
                  </a:schemeClr>
                </a:solidFill>
                <a:latin typeface="Arial" panose="020B0604020202020204" pitchFamily="34" charset="0"/>
                <a:sym typeface="+mn-ea"/>
              </a:rPr>
              <a:t>——PCI Express</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153296" cy="1715798"/>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PCI Express</a:t>
            </a:r>
            <a:r>
              <a:rPr lang="zh-CN" altLang="en-US" sz="2400" b="1" dirty="0">
                <a:solidFill>
                  <a:schemeClr val="accent1">
                    <a:lumMod val="50000"/>
                  </a:schemeClr>
                </a:solidFill>
              </a:rPr>
              <a:t>数据传输速率快</a:t>
            </a:r>
            <a:endParaRPr lang="zh-CN" altLang="en-US" sz="2400" b="1" dirty="0">
              <a:solidFill>
                <a:schemeClr val="accent1">
                  <a:lumMod val="50000"/>
                </a:schemeClr>
              </a:solidFill>
            </a:endParaRPr>
          </a:p>
          <a:p>
            <a:pPr lvl="2" eaLnBrk="1" hangingPunct="1">
              <a:lnSpc>
                <a:spcPct val="130000"/>
              </a:lnSpc>
              <a:spcBef>
                <a:spcPts val="0"/>
              </a:spcBef>
            </a:pPr>
            <a:r>
              <a:rPr lang="zh-CN" altLang="en-US" sz="2000" kern="1200" dirty="0">
                <a:solidFill>
                  <a:srgbClr val="000000"/>
                </a:solidFill>
                <a:cs typeface="+mn-cs"/>
              </a:rPr>
              <a:t>连接可以由</a:t>
            </a:r>
            <a:r>
              <a:rPr lang="en-US" altLang="zh-CN" sz="2000" kern="1200" dirty="0">
                <a:solidFill>
                  <a:srgbClr val="000000"/>
                </a:solidFill>
                <a:cs typeface="+mn-cs"/>
              </a:rPr>
              <a:t>x1</a:t>
            </a:r>
            <a:r>
              <a:rPr lang="zh-CN" altLang="en-US" sz="2000" kern="1200" dirty="0">
                <a:solidFill>
                  <a:srgbClr val="000000"/>
                </a:solidFill>
                <a:cs typeface="+mn-cs"/>
              </a:rPr>
              <a:t>、</a:t>
            </a:r>
            <a:r>
              <a:rPr lang="en-US" altLang="zh-CN" sz="2000" kern="1200" dirty="0">
                <a:solidFill>
                  <a:srgbClr val="000000"/>
                </a:solidFill>
                <a:cs typeface="+mn-cs"/>
              </a:rPr>
              <a:t>x2</a:t>
            </a:r>
            <a:r>
              <a:rPr lang="zh-CN" altLang="en-US" sz="2000" kern="1200" dirty="0">
                <a:solidFill>
                  <a:srgbClr val="000000"/>
                </a:solidFill>
                <a:cs typeface="+mn-cs"/>
              </a:rPr>
              <a:t>、</a:t>
            </a:r>
            <a:r>
              <a:rPr lang="en-US" altLang="zh-CN" sz="2000" kern="1200" dirty="0">
                <a:solidFill>
                  <a:srgbClr val="000000"/>
                </a:solidFill>
                <a:cs typeface="+mn-cs"/>
              </a:rPr>
              <a:t>x4</a:t>
            </a:r>
            <a:r>
              <a:rPr lang="zh-CN" altLang="en-US" sz="2000" kern="1200" dirty="0">
                <a:solidFill>
                  <a:srgbClr val="000000"/>
                </a:solidFill>
                <a:cs typeface="+mn-cs"/>
              </a:rPr>
              <a:t>、</a:t>
            </a:r>
            <a:r>
              <a:rPr lang="en-US" altLang="zh-CN" sz="2000" kern="1200" dirty="0">
                <a:solidFill>
                  <a:srgbClr val="000000"/>
                </a:solidFill>
                <a:cs typeface="+mn-cs"/>
              </a:rPr>
              <a:t>x8</a:t>
            </a:r>
            <a:r>
              <a:rPr lang="zh-CN" altLang="en-US" sz="2000" kern="1200" dirty="0">
                <a:solidFill>
                  <a:srgbClr val="000000"/>
                </a:solidFill>
                <a:cs typeface="+mn-cs"/>
              </a:rPr>
              <a:t>、</a:t>
            </a:r>
            <a:r>
              <a:rPr lang="en-US" altLang="zh-CN" sz="2000" kern="1200" dirty="0">
                <a:solidFill>
                  <a:srgbClr val="000000"/>
                </a:solidFill>
                <a:cs typeface="+mn-cs"/>
              </a:rPr>
              <a:t>x12</a:t>
            </a:r>
            <a:r>
              <a:rPr lang="zh-CN" altLang="en-US" sz="2000" kern="1200" dirty="0">
                <a:solidFill>
                  <a:srgbClr val="000000"/>
                </a:solidFill>
                <a:cs typeface="+mn-cs"/>
              </a:rPr>
              <a:t>、</a:t>
            </a:r>
            <a:r>
              <a:rPr lang="en-US" altLang="zh-CN" sz="2000" kern="1200" dirty="0">
                <a:solidFill>
                  <a:srgbClr val="000000"/>
                </a:solidFill>
                <a:cs typeface="+mn-cs"/>
              </a:rPr>
              <a:t>x16</a:t>
            </a:r>
            <a:r>
              <a:rPr lang="zh-CN" altLang="en-US" sz="2000" kern="1200" dirty="0">
                <a:solidFill>
                  <a:srgbClr val="000000"/>
                </a:solidFill>
                <a:cs typeface="+mn-cs"/>
              </a:rPr>
              <a:t>、</a:t>
            </a:r>
            <a:r>
              <a:rPr lang="en-US" altLang="zh-CN" sz="2000" kern="1200" dirty="0">
                <a:solidFill>
                  <a:srgbClr val="000000"/>
                </a:solidFill>
                <a:cs typeface="+mn-cs"/>
              </a:rPr>
              <a:t>x32</a:t>
            </a:r>
            <a:r>
              <a:rPr lang="zh-CN" altLang="en-US" sz="2000" kern="1200" dirty="0">
                <a:solidFill>
                  <a:srgbClr val="000000"/>
                </a:solidFill>
                <a:cs typeface="+mn-cs"/>
              </a:rPr>
              <a:t>组成</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每个通道带宽为</a:t>
            </a:r>
            <a:r>
              <a:rPr lang="en-US" altLang="zh-CN" sz="2000" kern="1200" dirty="0">
                <a:solidFill>
                  <a:srgbClr val="000000"/>
                </a:solidFill>
                <a:cs typeface="+mn-cs"/>
              </a:rPr>
              <a:t>2.5Gb/s</a:t>
            </a:r>
            <a:r>
              <a:rPr lang="zh-CN" altLang="en-US" sz="2000" kern="1200" dirty="0">
                <a:solidFill>
                  <a:srgbClr val="000000"/>
                </a:solidFill>
                <a:cs typeface="+mn-cs"/>
              </a:rPr>
              <a:t>（今年会提升到</a:t>
            </a:r>
            <a:r>
              <a:rPr lang="en-US" altLang="zh-CN" sz="2000" kern="1200" dirty="0">
                <a:solidFill>
                  <a:srgbClr val="000000"/>
                </a:solidFill>
                <a:cs typeface="+mn-cs"/>
              </a:rPr>
              <a:t>5Gb/s</a:t>
            </a:r>
            <a:r>
              <a:rPr lang="zh-CN" altLang="en-US" sz="2000" kern="1200" dirty="0">
                <a:solidFill>
                  <a:srgbClr val="000000"/>
                </a:solidFill>
                <a:cs typeface="+mn-cs"/>
              </a:rPr>
              <a:t>）</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理论上最高连接带宽可以达到</a:t>
            </a:r>
            <a:r>
              <a:rPr lang="en-US" altLang="zh-CN" sz="2000" kern="1200" dirty="0">
                <a:solidFill>
                  <a:srgbClr val="000000"/>
                </a:solidFill>
                <a:cs typeface="+mn-cs"/>
              </a:rPr>
              <a:t>8-10GB/s</a:t>
            </a:r>
            <a:r>
              <a:rPr lang="zh-CN" altLang="en-US" sz="2000" kern="1200" dirty="0">
                <a:solidFill>
                  <a:srgbClr val="000000"/>
                </a:solidFill>
                <a:cs typeface="+mn-cs"/>
              </a:rPr>
              <a:t>。 </a:t>
            </a:r>
            <a:endParaRPr lang="zh-CN" altLang="en-US" sz="2000" kern="1200" dirty="0">
              <a:solidFill>
                <a:srgbClr val="000000"/>
              </a:solidFill>
              <a:cs typeface="+mn-cs"/>
            </a:endParaRPr>
          </a:p>
          <a:p>
            <a:pPr lvl="1" eaLnBrk="1" latinLnBrk="0" hangingPunct="1">
              <a:lnSpc>
                <a:spcPct val="130000"/>
              </a:lnSpc>
              <a:spcBef>
                <a:spcPts val="0"/>
              </a:spcBef>
            </a:pPr>
            <a:endParaRPr lang="en-US" altLang="zh-CN" sz="2000" b="1" dirty="0">
              <a:ea typeface="微软雅黑" panose="020B0503020204020204" pitchFamily="34" charset="-122"/>
            </a:endParaRPr>
          </a:p>
          <a:p>
            <a:pPr lvl="2" eaLnBrk="1"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pic>
        <p:nvPicPr>
          <p:cNvPr id="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7756" y="2880047"/>
            <a:ext cx="39624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7"/>
          <a:stretch>
            <a:fillRect/>
          </a:stretch>
        </p:blipFill>
        <p:spPr>
          <a:xfrm>
            <a:off x="5934867" y="2871926"/>
            <a:ext cx="4237952" cy="3011020"/>
          </a:xfrm>
          <a:prstGeom prst="rect">
            <a:avLst/>
          </a:prstGeom>
        </p:spPr>
      </p:pic>
    </p:spTree>
    <p:custDataLst>
      <p:tags r:id="rId8"/>
    </p:custData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r>
              <a:rPr lang="en-US" altLang="zh-CN" sz="3400" dirty="0">
                <a:solidFill>
                  <a:schemeClr val="dk1">
                    <a:lumMod val="75000"/>
                  </a:schemeClr>
                </a:solidFill>
                <a:latin typeface="Arial" panose="020B0604020202020204" pitchFamily="34" charset="0"/>
                <a:sym typeface="+mn-ea"/>
              </a:rPr>
              <a:t>——PCI Express</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153296" cy="1715798"/>
          </a:xfrm>
        </p:spPr>
        <p:txBody>
          <a:bodyPr vert="horz" wrap="square" lIns="91440" tIns="45720" rIns="91440" bIns="45720" anchor="t" anchorCtr="0"/>
          <a:lstStyle/>
          <a:p>
            <a:pPr lvl="1" eaLnBrk="1" latinLnBrk="0" hangingPunct="1">
              <a:lnSpc>
                <a:spcPct val="130000"/>
              </a:lnSpc>
              <a:spcBef>
                <a:spcPts val="0"/>
              </a:spcBef>
            </a:pPr>
            <a:r>
              <a:rPr lang="zh-CN" altLang="en-US" sz="2400" b="1" dirty="0">
                <a:solidFill>
                  <a:schemeClr val="accent1">
                    <a:lumMod val="50000"/>
                  </a:schemeClr>
                </a:solidFill>
              </a:rPr>
              <a:t>兼容</a:t>
            </a:r>
            <a:r>
              <a:rPr lang="en-US" altLang="zh-CN" sz="2400" b="1" dirty="0">
                <a:solidFill>
                  <a:schemeClr val="accent1">
                    <a:lumMod val="50000"/>
                  </a:schemeClr>
                </a:solidFill>
              </a:rPr>
              <a:t>PCI</a:t>
            </a:r>
            <a:r>
              <a:rPr lang="zh-CN" altLang="en-US" sz="2400" b="1" dirty="0">
                <a:solidFill>
                  <a:schemeClr val="accent1">
                    <a:lumMod val="50000"/>
                  </a:schemeClr>
                </a:solidFill>
              </a:rPr>
              <a:t>和</a:t>
            </a:r>
            <a:r>
              <a:rPr lang="en-US" altLang="zh-CN" sz="2400" b="1" dirty="0">
                <a:solidFill>
                  <a:schemeClr val="accent1">
                    <a:lumMod val="50000"/>
                  </a:schemeClr>
                </a:solidFill>
              </a:rPr>
              <a:t>PCI-X</a:t>
            </a:r>
            <a:endParaRPr lang="en-US" altLang="zh-CN" sz="2400" b="1" dirty="0">
              <a:solidFill>
                <a:schemeClr val="accent1">
                  <a:lumMod val="50000"/>
                </a:schemeClr>
              </a:solidFill>
            </a:endParaRPr>
          </a:p>
          <a:p>
            <a:pPr lvl="2" eaLnBrk="1" hangingPunct="1">
              <a:lnSpc>
                <a:spcPct val="130000"/>
              </a:lnSpc>
              <a:spcBef>
                <a:spcPts val="0"/>
              </a:spcBef>
            </a:pPr>
            <a:r>
              <a:rPr lang="zh-CN" altLang="en-US" sz="2000" dirty="0">
                <a:solidFill>
                  <a:srgbClr val="0000CC"/>
                </a:solidFill>
                <a:ea typeface="微软雅黑" panose="020B0503020204020204" pitchFamily="34" charset="-122"/>
              </a:rPr>
              <a:t>跨平台兼容目前被广泛采用的</a:t>
            </a:r>
            <a:r>
              <a:rPr lang="en-US" altLang="zh-CN" sz="2000" dirty="0">
                <a:solidFill>
                  <a:srgbClr val="0000CC"/>
                </a:solidFill>
                <a:ea typeface="微软雅黑" panose="020B0503020204020204" pitchFamily="34" charset="-122"/>
              </a:rPr>
              <a:t>PCI 2.2</a:t>
            </a:r>
            <a:r>
              <a:rPr lang="zh-CN" altLang="en-US" sz="2000" dirty="0">
                <a:solidFill>
                  <a:srgbClr val="0000CC"/>
                </a:solidFill>
                <a:ea typeface="微软雅黑" panose="020B0503020204020204" pitchFamily="34" charset="-122"/>
              </a:rPr>
              <a:t>，但不兼容目前的</a:t>
            </a:r>
            <a:r>
              <a:rPr lang="en-US" altLang="zh-CN" sz="2000" dirty="0">
                <a:solidFill>
                  <a:srgbClr val="0000CC"/>
                </a:solidFill>
                <a:ea typeface="微软雅黑" panose="020B0503020204020204" pitchFamily="34" charset="-122"/>
              </a:rPr>
              <a:t>AGP</a:t>
            </a:r>
            <a:r>
              <a:rPr lang="zh-CN" altLang="en-US" sz="2000" dirty="0">
                <a:solidFill>
                  <a:srgbClr val="0000CC"/>
                </a:solidFill>
                <a:ea typeface="微软雅黑" panose="020B0503020204020204" pitchFamily="34" charset="-122"/>
              </a:rPr>
              <a:t>接口</a:t>
            </a:r>
            <a:br>
              <a:rPr lang="zh-CN" altLang="en-US" sz="2000" b="1" dirty="0">
                <a:solidFill>
                  <a:srgbClr val="5BCAFE"/>
                </a:solidFill>
                <a:ea typeface="微软雅黑" panose="020B0503020204020204" pitchFamily="34" charset="-122"/>
              </a:rPr>
            </a:br>
            <a:endParaRPr lang="zh-CN" altLang="en-US" sz="2000" b="1" dirty="0">
              <a:solidFill>
                <a:srgbClr val="5BCAFE"/>
              </a:solidFill>
              <a:ea typeface="微软雅黑" panose="020B0503020204020204" pitchFamily="34" charset="-122"/>
            </a:endParaRPr>
          </a:p>
          <a:p>
            <a:pPr lvl="1" eaLnBrk="1" latinLnBrk="0" hangingPunct="1">
              <a:lnSpc>
                <a:spcPct val="130000"/>
              </a:lnSpc>
              <a:spcBef>
                <a:spcPts val="0"/>
              </a:spcBef>
            </a:pPr>
            <a:r>
              <a:rPr lang="zh-CN" altLang="en-US" sz="2400" b="1" dirty="0">
                <a:solidFill>
                  <a:schemeClr val="accent1">
                    <a:lumMod val="50000"/>
                  </a:schemeClr>
                </a:solidFill>
              </a:rPr>
              <a:t>其它功能</a:t>
            </a:r>
            <a:endParaRPr lang="zh-CN" altLang="en-US" sz="2400" b="1" dirty="0">
              <a:solidFill>
                <a:schemeClr val="accent1">
                  <a:lumMod val="50000"/>
                </a:schemeClr>
              </a:solidFill>
            </a:endParaRPr>
          </a:p>
          <a:p>
            <a:pPr lvl="2" eaLnBrk="1" hangingPunct="1">
              <a:lnSpc>
                <a:spcPct val="130000"/>
              </a:lnSpc>
              <a:spcBef>
                <a:spcPts val="0"/>
              </a:spcBef>
            </a:pPr>
            <a:r>
              <a:rPr lang="en-US" altLang="zh-CN" sz="2000" dirty="0">
                <a:solidFill>
                  <a:srgbClr val="0000CC"/>
                </a:solidFill>
                <a:ea typeface="微软雅黑" panose="020B0503020204020204" pitchFamily="34" charset="-122"/>
              </a:rPr>
              <a:t>PCI Express</a:t>
            </a:r>
            <a:r>
              <a:rPr lang="zh-CN" altLang="en-US" sz="2000" dirty="0">
                <a:solidFill>
                  <a:srgbClr val="0000CC"/>
                </a:solidFill>
                <a:ea typeface="微软雅黑" panose="020B0503020204020204" pitchFamily="34" charset="-122"/>
              </a:rPr>
              <a:t>接口标准可以支持不同的信令协议</a:t>
            </a:r>
            <a:endParaRPr lang="zh-CN" altLang="en-US" sz="2000" dirty="0">
              <a:solidFill>
                <a:srgbClr val="0000CC"/>
              </a:solidFill>
              <a:ea typeface="微软雅黑" panose="020B0503020204020204" pitchFamily="34" charset="-122"/>
            </a:endParaRPr>
          </a:p>
          <a:p>
            <a:pPr lvl="2" eaLnBrk="1" hangingPunct="1">
              <a:lnSpc>
                <a:spcPct val="130000"/>
              </a:lnSpc>
              <a:spcBef>
                <a:spcPts val="0"/>
              </a:spcBef>
            </a:pPr>
            <a:r>
              <a:rPr lang="zh-CN" altLang="en-US" sz="2000" dirty="0">
                <a:solidFill>
                  <a:srgbClr val="0000CC"/>
                </a:solidFill>
                <a:ea typeface="微软雅黑" panose="020B0503020204020204" pitchFamily="34" charset="-122"/>
              </a:rPr>
              <a:t>采用先进的电源管理技术，支持热插拔功能</a:t>
            </a:r>
            <a:endParaRPr lang="zh-CN" altLang="en-US" sz="2000" dirty="0">
              <a:solidFill>
                <a:srgbClr val="0000CC"/>
              </a:solidFill>
              <a:ea typeface="微软雅黑" panose="020B0503020204020204" pitchFamily="34" charset="-122"/>
            </a:endParaRPr>
          </a:p>
          <a:p>
            <a:pPr lvl="2" eaLnBrk="1" hangingPunct="1">
              <a:lnSpc>
                <a:spcPct val="130000"/>
              </a:lnSpc>
              <a:spcBef>
                <a:spcPts val="0"/>
              </a:spcBef>
            </a:pPr>
            <a:r>
              <a:rPr lang="zh-CN" altLang="en-US" sz="2000" dirty="0">
                <a:solidFill>
                  <a:srgbClr val="0000CC"/>
                </a:solidFill>
                <a:ea typeface="微软雅黑" panose="020B0503020204020204" pitchFamily="34" charset="-122"/>
              </a:rPr>
              <a:t>可以对所有的接入设备进行实时监控</a:t>
            </a:r>
            <a:endParaRPr lang="zh-CN" altLang="en-US" sz="2000" dirty="0">
              <a:solidFill>
                <a:srgbClr val="0000CC"/>
              </a:solidFill>
              <a:ea typeface="微软雅黑" panose="020B0503020204020204" pitchFamily="34" charset="-122"/>
            </a:endParaRPr>
          </a:p>
          <a:p>
            <a:pPr lvl="2" eaLnBrk="1" hangingPunct="1">
              <a:lnSpc>
                <a:spcPct val="130000"/>
              </a:lnSpc>
              <a:spcBef>
                <a:spcPts val="0"/>
              </a:spcBef>
            </a:pPr>
            <a:r>
              <a:rPr lang="zh-CN" altLang="en-US" sz="2000" dirty="0">
                <a:solidFill>
                  <a:srgbClr val="0000CC"/>
                </a:solidFill>
                <a:ea typeface="微软雅黑" panose="020B0503020204020204" pitchFamily="34" charset="-122"/>
              </a:rPr>
              <a:t>同时采用独特的纠错机制保证整个系统的稳定运行</a:t>
            </a:r>
            <a:endParaRPr lang="zh-CN" altLang="en-US" sz="2000" dirty="0">
              <a:solidFill>
                <a:srgbClr val="0000CC"/>
              </a:solidFill>
              <a:ea typeface="微软雅黑" panose="020B0503020204020204" pitchFamily="34" charset="-122"/>
            </a:endParaRPr>
          </a:p>
          <a:p>
            <a:pPr lvl="1" eaLnBrk="1" latinLnBrk="0" hangingPunct="1">
              <a:lnSpc>
                <a:spcPct val="130000"/>
              </a:lnSpc>
              <a:spcBef>
                <a:spcPts val="0"/>
              </a:spcBef>
            </a:pPr>
            <a:endParaRPr lang="en-US" altLang="zh-CN" sz="2000" b="1" dirty="0">
              <a:ea typeface="微软雅黑" panose="020B0503020204020204" pitchFamily="34" charset="-122"/>
            </a:endParaRPr>
          </a:p>
          <a:p>
            <a:pPr lvl="2" eaLnBrk="1"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r>
              <a:rPr lang="en-US" altLang="zh-CN" sz="3400" dirty="0">
                <a:solidFill>
                  <a:schemeClr val="dk1">
                    <a:lumMod val="75000"/>
                  </a:schemeClr>
                </a:solidFill>
                <a:latin typeface="Arial" panose="020B0604020202020204" pitchFamily="34" charset="0"/>
                <a:sym typeface="+mn-ea"/>
              </a:rPr>
              <a:t>——PCI Express</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153296" cy="1715798"/>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PCI Express</a:t>
            </a:r>
            <a:r>
              <a:rPr lang="zh-CN" altLang="en-US" sz="2400" b="1" dirty="0">
                <a:solidFill>
                  <a:schemeClr val="accent1">
                    <a:lumMod val="50000"/>
                  </a:schemeClr>
                </a:solidFill>
              </a:rPr>
              <a:t>通信协议</a:t>
            </a:r>
            <a:endParaRPr lang="zh-CN" altLang="en-US" sz="2400" b="1" dirty="0">
              <a:solidFill>
                <a:schemeClr val="accent1">
                  <a:lumMod val="50000"/>
                </a:schemeClr>
              </a:solidFill>
            </a:endParaRPr>
          </a:p>
          <a:p>
            <a:pPr lvl="2" eaLnBrk="1" hangingPunct="1">
              <a:lnSpc>
                <a:spcPct val="130000"/>
              </a:lnSpc>
              <a:spcBef>
                <a:spcPts val="0"/>
              </a:spcBef>
            </a:pPr>
            <a:r>
              <a:rPr lang="zh-CN" altLang="en-US" sz="2000" kern="1200" dirty="0">
                <a:solidFill>
                  <a:srgbClr val="000000"/>
                </a:solidFill>
                <a:cs typeface="+mn-cs"/>
              </a:rPr>
              <a:t>包括处理层、数据连接层和物理层这三个协议层</a:t>
            </a:r>
            <a:endParaRPr lang="zh-CN" altLang="en-US" sz="2000" kern="1200" dirty="0">
              <a:solidFill>
                <a:srgbClr val="000000"/>
              </a:solidFill>
              <a:cs typeface="+mn-cs"/>
            </a:endParaRPr>
          </a:p>
          <a:p>
            <a:pPr lvl="3" eaLnBrk="1" hangingPunct="1">
              <a:lnSpc>
                <a:spcPct val="130000"/>
              </a:lnSpc>
              <a:spcBef>
                <a:spcPts val="0"/>
              </a:spcBef>
            </a:pPr>
            <a:r>
              <a:rPr lang="zh-CN" altLang="en-US" sz="1800" dirty="0">
                <a:solidFill>
                  <a:srgbClr val="0000CC"/>
                </a:solidFill>
                <a:ea typeface="微软雅黑" panose="020B0503020204020204" pitchFamily="34" charset="-122"/>
              </a:rPr>
              <a:t>处理层负责拆分和组装数据包、发送读写请求和处理连接设置和控制信号，使数据顺利的实现端到端的通信。</a:t>
            </a:r>
            <a:endParaRPr lang="zh-CN" altLang="en-US" sz="1800" dirty="0">
              <a:solidFill>
                <a:srgbClr val="0000CC"/>
              </a:solidFill>
              <a:ea typeface="微软雅黑" panose="020B0503020204020204" pitchFamily="34" charset="-122"/>
            </a:endParaRPr>
          </a:p>
          <a:p>
            <a:pPr lvl="3" eaLnBrk="1" hangingPunct="1">
              <a:lnSpc>
                <a:spcPct val="130000"/>
              </a:lnSpc>
              <a:spcBef>
                <a:spcPts val="0"/>
              </a:spcBef>
            </a:pPr>
            <a:r>
              <a:rPr lang="zh-CN" altLang="en-US" sz="1800" dirty="0">
                <a:solidFill>
                  <a:srgbClr val="0000CC"/>
                </a:solidFill>
                <a:ea typeface="微软雅黑" panose="020B0503020204020204" pitchFamily="34" charset="-122"/>
              </a:rPr>
              <a:t>数据连接层则用于保证数据完整的从一端传输到另外一端，通过命令应答校验协议技术检验错误并且进行修正。 </a:t>
            </a:r>
            <a:endParaRPr lang="zh-CN" altLang="en-US" sz="1800" dirty="0">
              <a:solidFill>
                <a:srgbClr val="0000CC"/>
              </a:solidFill>
              <a:ea typeface="微软雅黑" panose="020B0503020204020204" pitchFamily="34" charset="-122"/>
            </a:endParaRPr>
          </a:p>
          <a:p>
            <a:pPr marL="863600" lvl="2" indent="0" eaLnBrk="1" hangingPunct="1">
              <a:lnSpc>
                <a:spcPct val="130000"/>
              </a:lnSpc>
              <a:spcBef>
                <a:spcPts val="0"/>
              </a:spcBef>
              <a:buNone/>
            </a:pPr>
            <a:endParaRPr lang="en-US" altLang="zh-CN" sz="2000" b="1" dirty="0">
              <a:ea typeface="微软雅黑" panose="020B0503020204020204" pitchFamily="34" charset="-122"/>
            </a:endParaRPr>
          </a:p>
          <a:p>
            <a:pPr lvl="2" eaLnBrk="1"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pic>
        <p:nvPicPr>
          <p:cNvPr id="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748" y="3403574"/>
            <a:ext cx="43434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6308" y="3156224"/>
            <a:ext cx="4091456" cy="308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8"/>
    </p:custData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r>
              <a:rPr lang="en-US" altLang="zh-CN" sz="3400" dirty="0">
                <a:solidFill>
                  <a:schemeClr val="dk1">
                    <a:lumMod val="75000"/>
                  </a:schemeClr>
                </a:solidFill>
                <a:latin typeface="Arial" panose="020B0604020202020204" pitchFamily="34" charset="0"/>
                <a:sym typeface="+mn-ea"/>
              </a:rPr>
              <a:t>——PCI Express</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432010" y="4608840"/>
            <a:ext cx="4248114" cy="647471"/>
          </a:xfrm>
        </p:spPr>
        <p:txBody>
          <a:bodyPr vert="horz" wrap="square" lIns="91440" tIns="45720" rIns="91440" bIns="45720" anchor="t" anchorCtr="0"/>
          <a:lstStyle/>
          <a:p>
            <a:pPr marL="431800" lvl="1" indent="0" eaLnBrk="1" latinLnBrk="0" hangingPunct="1">
              <a:lnSpc>
                <a:spcPct val="130000"/>
              </a:lnSpc>
              <a:spcBef>
                <a:spcPts val="0"/>
              </a:spcBef>
              <a:buNone/>
            </a:pPr>
            <a:r>
              <a:rPr lang="zh-CN" altLang="en-US" sz="2000" kern="1200" dirty="0">
                <a:solidFill>
                  <a:srgbClr val="000000"/>
                </a:solidFill>
                <a:latin typeface="+mn-lt"/>
                <a:cs typeface="+mn-cs"/>
              </a:rPr>
              <a:t>能很好支持</a:t>
            </a:r>
            <a:r>
              <a:rPr lang="en-US" altLang="zh-CN" sz="2000" kern="1200" dirty="0">
                <a:solidFill>
                  <a:srgbClr val="000000"/>
                </a:solidFill>
                <a:latin typeface="+mn-lt"/>
                <a:cs typeface="+mn-cs"/>
              </a:rPr>
              <a:t>3D</a:t>
            </a:r>
            <a:r>
              <a:rPr lang="zh-CN" altLang="en-US" sz="2000" kern="1200" dirty="0">
                <a:solidFill>
                  <a:srgbClr val="000000"/>
                </a:solidFill>
                <a:latin typeface="+mn-lt"/>
                <a:cs typeface="+mn-cs"/>
              </a:rPr>
              <a:t>和视频等应用</a:t>
            </a:r>
            <a:endParaRPr lang="zh-CN" altLang="en-US" sz="2000" kern="1200" dirty="0">
              <a:solidFill>
                <a:srgbClr val="000000"/>
              </a:solidFill>
              <a:latin typeface="+mn-lt"/>
              <a:cs typeface="+mn-cs"/>
            </a:endParaRPr>
          </a:p>
          <a:p>
            <a:pPr lvl="1" eaLnBrk="1" latinLnBrk="0" hangingPunct="1">
              <a:lnSpc>
                <a:spcPct val="130000"/>
              </a:lnSpc>
              <a:spcBef>
                <a:spcPts val="0"/>
              </a:spcBef>
            </a:pPr>
            <a:endParaRPr lang="en-US" altLang="zh-CN" sz="2000" b="1" dirty="0">
              <a:ea typeface="微软雅黑" panose="020B0503020204020204" pitchFamily="34" charset="-122"/>
            </a:endParaRPr>
          </a:p>
          <a:p>
            <a:pPr lvl="2" eaLnBrk="1"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pic>
        <p:nvPicPr>
          <p:cNvPr id="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60" y="1375205"/>
            <a:ext cx="5410200" cy="276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6308" y="1267081"/>
            <a:ext cx="4515237" cy="491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8"/>
    </p:custData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r>
              <a:rPr lang="en-US" altLang="zh-CN" sz="3400" dirty="0">
                <a:solidFill>
                  <a:schemeClr val="dk1">
                    <a:lumMod val="75000"/>
                  </a:schemeClr>
                </a:solidFill>
                <a:latin typeface="Arial" panose="020B0604020202020204" pitchFamily="34" charset="0"/>
                <a:sym typeface="+mn-ea"/>
              </a:rPr>
              <a:t>——PCI Express</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441328" cy="2435878"/>
          </a:xfrm>
        </p:spPr>
        <p:txBody>
          <a:bodyPr vert="horz" wrap="square" lIns="91440" tIns="45720" rIns="91440" bIns="45720" anchor="t" anchorCtr="0"/>
          <a:lstStyle/>
          <a:p>
            <a:pPr lvl="1" eaLnBrk="1" latinLnBrk="0" hangingPunct="1">
              <a:lnSpc>
                <a:spcPct val="130000"/>
              </a:lnSpc>
              <a:spcBef>
                <a:spcPts val="0"/>
              </a:spcBef>
            </a:pPr>
            <a:r>
              <a:rPr lang="en-US" altLang="zh-CN" sz="2000" kern="1200" dirty="0">
                <a:solidFill>
                  <a:srgbClr val="000000"/>
                </a:solidFill>
                <a:latin typeface="+mn-lt"/>
                <a:cs typeface="+mn-cs"/>
              </a:rPr>
              <a:t>PCI Express</a:t>
            </a:r>
            <a:r>
              <a:rPr lang="zh-CN" altLang="en-US" sz="2000" kern="1200" dirty="0">
                <a:solidFill>
                  <a:srgbClr val="000000"/>
                </a:solidFill>
                <a:latin typeface="+mn-lt"/>
                <a:cs typeface="+mn-cs"/>
              </a:rPr>
              <a:t>有可能成为未来</a:t>
            </a:r>
            <a:r>
              <a:rPr lang="en-US" altLang="zh-CN" sz="2000" kern="1200" dirty="0">
                <a:solidFill>
                  <a:srgbClr val="000000"/>
                </a:solidFill>
                <a:latin typeface="+mn-lt"/>
                <a:cs typeface="+mn-cs"/>
              </a:rPr>
              <a:t>10</a:t>
            </a:r>
            <a:r>
              <a:rPr lang="zh-CN" altLang="en-US" sz="2000" kern="1200" dirty="0">
                <a:solidFill>
                  <a:srgbClr val="000000"/>
                </a:solidFill>
                <a:latin typeface="+mn-lt"/>
                <a:cs typeface="+mn-cs"/>
              </a:rPr>
              <a:t>年</a:t>
            </a:r>
            <a:r>
              <a:rPr lang="en-US" altLang="zh-CN" sz="2000" kern="1200" dirty="0">
                <a:solidFill>
                  <a:srgbClr val="000000"/>
                </a:solidFill>
                <a:latin typeface="+mn-lt"/>
                <a:cs typeface="+mn-cs"/>
              </a:rPr>
              <a:t>PC</a:t>
            </a:r>
            <a:r>
              <a:rPr lang="zh-CN" altLang="en-US" sz="2000" kern="1200" dirty="0">
                <a:solidFill>
                  <a:srgbClr val="000000"/>
                </a:solidFill>
                <a:latin typeface="+mn-lt"/>
                <a:cs typeface="+mn-cs"/>
              </a:rPr>
              <a:t>系统中的标准化</a:t>
            </a:r>
            <a:r>
              <a:rPr lang="en-US" altLang="zh-CN" sz="2000" kern="1200" dirty="0">
                <a:solidFill>
                  <a:srgbClr val="000000"/>
                </a:solidFill>
                <a:latin typeface="+mn-lt"/>
                <a:cs typeface="+mn-cs"/>
              </a:rPr>
              <a:t>I/O</a:t>
            </a:r>
            <a:r>
              <a:rPr lang="zh-CN" altLang="en-US" sz="2000" kern="1200" dirty="0">
                <a:solidFill>
                  <a:srgbClr val="000000"/>
                </a:solidFill>
                <a:latin typeface="+mn-lt"/>
                <a:cs typeface="+mn-cs"/>
              </a:rPr>
              <a:t>连接，</a:t>
            </a:r>
            <a:r>
              <a:rPr lang="en-US" altLang="zh-CN" sz="2000" kern="1200" dirty="0">
                <a:solidFill>
                  <a:srgbClr val="000000"/>
                </a:solidFill>
                <a:latin typeface="+mn-lt"/>
                <a:cs typeface="+mn-cs"/>
              </a:rPr>
              <a:t>PCI Express</a:t>
            </a:r>
            <a:r>
              <a:rPr lang="zh-CN" altLang="en-US" sz="2000" kern="1200" dirty="0">
                <a:solidFill>
                  <a:srgbClr val="000000"/>
                </a:solidFill>
                <a:latin typeface="+mn-lt"/>
                <a:cs typeface="+mn-cs"/>
              </a:rPr>
              <a:t>将会如同</a:t>
            </a:r>
            <a:r>
              <a:rPr lang="en-US" altLang="zh-CN" sz="2000" kern="1200" dirty="0">
                <a:solidFill>
                  <a:srgbClr val="000000"/>
                </a:solidFill>
                <a:latin typeface="+mn-lt"/>
                <a:cs typeface="+mn-cs"/>
              </a:rPr>
              <a:t>PCI</a:t>
            </a:r>
            <a:r>
              <a:rPr lang="zh-CN" altLang="en-US" sz="2000" kern="1200" dirty="0">
                <a:solidFill>
                  <a:srgbClr val="000000"/>
                </a:solidFill>
                <a:latin typeface="+mn-lt"/>
                <a:cs typeface="+mn-cs"/>
              </a:rPr>
              <a:t>取代</a:t>
            </a:r>
            <a:r>
              <a:rPr lang="en-US" altLang="zh-CN" sz="2000" kern="1200" dirty="0">
                <a:solidFill>
                  <a:srgbClr val="000000"/>
                </a:solidFill>
                <a:latin typeface="+mn-lt"/>
                <a:cs typeface="+mn-cs"/>
              </a:rPr>
              <a:t>ISA</a:t>
            </a:r>
            <a:r>
              <a:rPr lang="zh-CN" altLang="en-US" sz="2000" kern="1200" dirty="0">
                <a:solidFill>
                  <a:srgbClr val="000000"/>
                </a:solidFill>
                <a:latin typeface="+mn-lt"/>
                <a:cs typeface="+mn-cs"/>
              </a:rPr>
              <a:t>一样的取代</a:t>
            </a:r>
            <a:r>
              <a:rPr lang="en-US" altLang="zh-CN" sz="2000" kern="1200" dirty="0">
                <a:solidFill>
                  <a:srgbClr val="000000"/>
                </a:solidFill>
                <a:latin typeface="+mn-lt"/>
                <a:cs typeface="+mn-cs"/>
              </a:rPr>
              <a:t>PCI</a:t>
            </a:r>
            <a:r>
              <a:rPr lang="zh-CN" altLang="en-US" sz="2000" kern="1200" dirty="0">
                <a:solidFill>
                  <a:srgbClr val="000000"/>
                </a:solidFill>
                <a:latin typeface="+mn-lt"/>
                <a:cs typeface="+mn-cs"/>
              </a:rPr>
              <a:t>以及其它的一些连接方式。</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en-US" altLang="zh-CN" sz="2000" kern="1200" dirty="0">
                <a:solidFill>
                  <a:srgbClr val="000000"/>
                </a:solidFill>
                <a:latin typeface="+mn-lt"/>
                <a:cs typeface="+mn-cs"/>
              </a:rPr>
              <a:t>PCI Express</a:t>
            </a:r>
            <a:r>
              <a:rPr lang="zh-CN" altLang="en-US" sz="2000" kern="1200" dirty="0">
                <a:solidFill>
                  <a:srgbClr val="000000"/>
                </a:solidFill>
                <a:latin typeface="+mn-lt"/>
                <a:cs typeface="+mn-cs"/>
              </a:rPr>
              <a:t>最先取代的很可能是</a:t>
            </a:r>
            <a:r>
              <a:rPr lang="en-US" altLang="zh-CN" sz="2000" kern="1200" dirty="0">
                <a:solidFill>
                  <a:srgbClr val="000000"/>
                </a:solidFill>
                <a:latin typeface="+mn-lt"/>
                <a:cs typeface="+mn-cs"/>
              </a:rPr>
              <a:t>AGP</a:t>
            </a:r>
            <a:r>
              <a:rPr lang="zh-CN" altLang="en-US" sz="2000" kern="1200" dirty="0">
                <a:solidFill>
                  <a:srgbClr val="000000"/>
                </a:solidFill>
                <a:latin typeface="+mn-lt"/>
                <a:cs typeface="+mn-cs"/>
              </a:rPr>
              <a:t>总线，</a:t>
            </a:r>
            <a:r>
              <a:rPr lang="en-US" altLang="zh-CN" sz="2000" kern="1200" dirty="0">
                <a:solidFill>
                  <a:srgbClr val="000000"/>
                </a:solidFill>
                <a:latin typeface="+mn-lt"/>
                <a:cs typeface="+mn-cs"/>
              </a:rPr>
              <a:t>x16</a:t>
            </a:r>
            <a:r>
              <a:rPr lang="zh-CN" altLang="en-US" sz="2000" kern="1200" dirty="0">
                <a:solidFill>
                  <a:srgbClr val="000000"/>
                </a:solidFill>
                <a:latin typeface="+mn-lt"/>
                <a:cs typeface="+mn-cs"/>
              </a:rPr>
              <a:t>的</a:t>
            </a:r>
            <a:r>
              <a:rPr lang="en-US" altLang="zh-CN" sz="2000" kern="1200" dirty="0">
                <a:solidFill>
                  <a:srgbClr val="000000"/>
                </a:solidFill>
                <a:latin typeface="+mn-lt"/>
                <a:cs typeface="+mn-cs"/>
              </a:rPr>
              <a:t>PCI Express</a:t>
            </a:r>
            <a:r>
              <a:rPr lang="zh-CN" altLang="en-US" sz="2000" kern="1200" dirty="0">
                <a:solidFill>
                  <a:srgbClr val="000000"/>
                </a:solidFill>
                <a:latin typeface="+mn-lt"/>
                <a:cs typeface="+mn-cs"/>
              </a:rPr>
              <a:t>连接就可以提供单向</a:t>
            </a:r>
            <a:r>
              <a:rPr lang="en-US" altLang="zh-CN" sz="2000" kern="1200" dirty="0">
                <a:solidFill>
                  <a:srgbClr val="000000"/>
                </a:solidFill>
                <a:latin typeface="+mn-lt"/>
                <a:cs typeface="+mn-cs"/>
              </a:rPr>
              <a:t>5GB/s</a:t>
            </a:r>
            <a:r>
              <a:rPr lang="zh-CN" altLang="en-US" sz="2000" kern="1200" dirty="0">
                <a:solidFill>
                  <a:srgbClr val="000000"/>
                </a:solidFill>
                <a:latin typeface="+mn-lt"/>
                <a:cs typeface="+mn-cs"/>
              </a:rPr>
              <a:t>的带宽，这将会再次解放</a:t>
            </a:r>
            <a:r>
              <a:rPr lang="en-US" altLang="zh-CN" sz="2000" kern="1200" dirty="0">
                <a:solidFill>
                  <a:srgbClr val="000000"/>
                </a:solidFill>
                <a:latin typeface="+mn-lt"/>
                <a:cs typeface="+mn-cs"/>
              </a:rPr>
              <a:t>GPU</a:t>
            </a:r>
            <a:r>
              <a:rPr lang="zh-CN" altLang="en-US" sz="2000" kern="1200" dirty="0">
                <a:solidFill>
                  <a:srgbClr val="000000"/>
                </a:solidFill>
                <a:latin typeface="+mn-lt"/>
                <a:cs typeface="+mn-cs"/>
              </a:rPr>
              <a:t>处理器的发展。</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en-US" altLang="zh-CN" sz="2000" kern="1200" dirty="0">
                <a:solidFill>
                  <a:srgbClr val="000000"/>
                </a:solidFill>
                <a:latin typeface="+mn-lt"/>
                <a:cs typeface="+mn-cs"/>
              </a:rPr>
              <a:t>ATI</a:t>
            </a:r>
            <a:r>
              <a:rPr lang="zh-CN" altLang="en-US" sz="2000" kern="1200" dirty="0">
                <a:solidFill>
                  <a:srgbClr val="000000"/>
                </a:solidFill>
                <a:latin typeface="+mn-lt"/>
                <a:cs typeface="+mn-cs"/>
              </a:rPr>
              <a:t>等未来的显示芯片将采用原生方式支持</a:t>
            </a:r>
            <a:r>
              <a:rPr lang="en-US" altLang="zh-CN" sz="2000" kern="1200" dirty="0">
                <a:solidFill>
                  <a:srgbClr val="000000"/>
                </a:solidFill>
                <a:latin typeface="+mn-lt"/>
                <a:cs typeface="+mn-cs"/>
              </a:rPr>
              <a:t>PCI Express</a:t>
            </a:r>
            <a:r>
              <a:rPr lang="zh-CN" altLang="en-US" sz="2000" kern="1200" dirty="0">
                <a:solidFill>
                  <a:srgbClr val="000000"/>
                </a:solidFill>
                <a:latin typeface="+mn-lt"/>
                <a:cs typeface="+mn-cs"/>
              </a:rPr>
              <a:t>，而</a:t>
            </a:r>
            <a:r>
              <a:rPr lang="en-US" altLang="zh-CN" sz="2000" kern="1200" dirty="0" err="1">
                <a:solidFill>
                  <a:srgbClr val="000000"/>
                </a:solidFill>
                <a:latin typeface="+mn-lt"/>
                <a:cs typeface="+mn-cs"/>
              </a:rPr>
              <a:t>nVidia</a:t>
            </a:r>
            <a:r>
              <a:rPr lang="zh-CN" altLang="en-US" sz="2000" kern="1200" dirty="0">
                <a:solidFill>
                  <a:srgbClr val="000000"/>
                </a:solidFill>
                <a:latin typeface="+mn-lt"/>
                <a:cs typeface="+mn-cs"/>
              </a:rPr>
              <a:t>则采用了桥接技术来实现此功能。</a:t>
            </a: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369320"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2</a:t>
            </a:r>
            <a:r>
              <a:rPr lang="zh-CN" altLang="en-US" sz="2400" b="1" dirty="0">
                <a:solidFill>
                  <a:schemeClr val="accent1">
                    <a:lumMod val="50000"/>
                  </a:schemeClr>
                </a:solidFill>
              </a:rPr>
              <a:t>．</a:t>
            </a:r>
            <a:r>
              <a:rPr lang="en-US" altLang="zh-CN" sz="2400" b="1" dirty="0">
                <a:solidFill>
                  <a:schemeClr val="accent1">
                    <a:lumMod val="50000"/>
                  </a:schemeClr>
                </a:solidFill>
              </a:rPr>
              <a:t>InfiniBand</a:t>
            </a:r>
            <a:endParaRPr lang="en-US" altLang="zh-CN" sz="2400" b="1" dirty="0">
              <a:solidFill>
                <a:schemeClr val="accent1">
                  <a:lumMod val="50000"/>
                </a:schemeClr>
              </a:solidFill>
            </a:endParaRPr>
          </a:p>
          <a:p>
            <a:pPr lvl="2" eaLnBrk="1" hangingPunct="1">
              <a:lnSpc>
                <a:spcPct val="130000"/>
              </a:lnSpc>
              <a:spcBef>
                <a:spcPts val="0"/>
              </a:spcBef>
            </a:pPr>
            <a:r>
              <a:rPr lang="zh-CN" altLang="en-US" sz="2000" kern="1200" dirty="0">
                <a:solidFill>
                  <a:srgbClr val="000000"/>
                </a:solidFill>
                <a:latin typeface="+mn-lt"/>
                <a:cs typeface="+mn-cs"/>
              </a:rPr>
              <a:t>是面向下一代服务器的输入输出总线，原本是以</a:t>
            </a:r>
            <a:r>
              <a:rPr lang="en-US" altLang="zh-CN" sz="2000" kern="1200" dirty="0">
                <a:solidFill>
                  <a:srgbClr val="000000"/>
                </a:solidFill>
                <a:latin typeface="+mn-lt"/>
                <a:cs typeface="+mn-cs"/>
              </a:rPr>
              <a:t>Intel</a:t>
            </a:r>
            <a:r>
              <a:rPr lang="zh-CN" altLang="en-US" sz="2000" kern="1200" dirty="0">
                <a:solidFill>
                  <a:srgbClr val="000000"/>
                </a:solidFill>
                <a:latin typeface="+mn-lt"/>
                <a:cs typeface="+mn-cs"/>
              </a:rPr>
              <a:t>的“</a:t>
            </a:r>
            <a:r>
              <a:rPr lang="en-US" altLang="zh-CN" sz="2000" kern="1200" dirty="0">
                <a:solidFill>
                  <a:srgbClr val="000000"/>
                </a:solidFill>
                <a:latin typeface="+mn-lt"/>
                <a:cs typeface="+mn-cs"/>
              </a:rPr>
              <a:t>Next Generation I/O</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NGIO</a:t>
            </a:r>
            <a:r>
              <a:rPr lang="zh-CN" altLang="en-US" sz="2000" kern="1200" dirty="0">
                <a:solidFill>
                  <a:srgbClr val="000000"/>
                </a:solidFill>
                <a:latin typeface="+mn-lt"/>
                <a:cs typeface="+mn-cs"/>
              </a:rPr>
              <a:t>）”和</a:t>
            </a:r>
            <a:r>
              <a:rPr lang="en-US" altLang="zh-CN" sz="2000" kern="1200" dirty="0">
                <a:solidFill>
                  <a:srgbClr val="000000"/>
                </a:solidFill>
                <a:latin typeface="+mn-lt"/>
                <a:cs typeface="+mn-cs"/>
              </a:rPr>
              <a:t>IBM</a:t>
            </a:r>
            <a:r>
              <a:rPr lang="zh-CN" altLang="en-US" sz="2000" kern="1200" dirty="0">
                <a:solidFill>
                  <a:srgbClr val="000000"/>
                </a:solidFill>
                <a:latin typeface="+mn-lt"/>
                <a:cs typeface="+mn-cs"/>
              </a:rPr>
              <a:t>、惠普等主导的“</a:t>
            </a:r>
            <a:r>
              <a:rPr lang="en-US" altLang="zh-CN" sz="2000" kern="1200" dirty="0">
                <a:solidFill>
                  <a:srgbClr val="000000"/>
                </a:solidFill>
                <a:latin typeface="+mn-lt"/>
                <a:cs typeface="+mn-cs"/>
              </a:rPr>
              <a:t>Future I/O</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FIO</a:t>
            </a:r>
            <a:r>
              <a:rPr lang="zh-CN" altLang="en-US" sz="2000" kern="1200" dirty="0">
                <a:solidFill>
                  <a:srgbClr val="000000"/>
                </a:solidFill>
                <a:latin typeface="+mn-lt"/>
                <a:cs typeface="+mn-cs"/>
              </a:rPr>
              <a:t>）”合并在一起的</a:t>
            </a:r>
            <a:r>
              <a:rPr lang="en-US" altLang="zh-CN" sz="2000" kern="1200" dirty="0">
                <a:solidFill>
                  <a:srgbClr val="000000"/>
                </a:solidFill>
                <a:latin typeface="+mn-lt"/>
                <a:cs typeface="+mn-cs"/>
              </a:rPr>
              <a:t>I/O</a:t>
            </a:r>
            <a:r>
              <a:rPr lang="zh-CN" altLang="en-US" sz="2000" kern="1200" dirty="0">
                <a:solidFill>
                  <a:srgbClr val="000000"/>
                </a:solidFill>
                <a:latin typeface="+mn-lt"/>
                <a:cs typeface="+mn-cs"/>
              </a:rPr>
              <a:t>架构 </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基于</a:t>
            </a:r>
            <a:r>
              <a:rPr lang="en-US" altLang="zh-CN" sz="2000" kern="1200" dirty="0">
                <a:solidFill>
                  <a:srgbClr val="000000"/>
                </a:solidFill>
                <a:latin typeface="+mn-lt"/>
                <a:cs typeface="+mn-cs"/>
              </a:rPr>
              <a:t>Switched Fabric</a:t>
            </a:r>
            <a:endParaRPr lang="en-US" altLang="zh-CN"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互连</a:t>
            </a:r>
            <a:r>
              <a:rPr lang="en-US" altLang="zh-CN" sz="2000" kern="1200" dirty="0">
                <a:solidFill>
                  <a:srgbClr val="000000"/>
                </a:solidFill>
                <a:latin typeface="+mn-lt"/>
                <a:cs typeface="+mn-cs"/>
              </a:rPr>
              <a:t>Link</a:t>
            </a:r>
            <a:r>
              <a:rPr lang="zh-CN" altLang="en-US" sz="2000" kern="1200" dirty="0">
                <a:solidFill>
                  <a:srgbClr val="000000"/>
                </a:solidFill>
                <a:latin typeface="+mn-lt"/>
                <a:cs typeface="+mn-cs"/>
              </a:rPr>
              <a:t>具有</a:t>
            </a:r>
            <a:r>
              <a:rPr lang="en-US" altLang="zh-CN" sz="2000" kern="1200" dirty="0">
                <a:solidFill>
                  <a:srgbClr val="000000"/>
                </a:solidFill>
                <a:latin typeface="+mn-lt"/>
                <a:cs typeface="+mn-cs"/>
              </a:rPr>
              <a:t>x1</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x4</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x12</a:t>
            </a:r>
            <a:r>
              <a:rPr lang="zh-CN" altLang="en-US" sz="2000" kern="1200" dirty="0">
                <a:solidFill>
                  <a:srgbClr val="000000"/>
                </a:solidFill>
                <a:latin typeface="+mn-lt"/>
                <a:cs typeface="+mn-cs"/>
              </a:rPr>
              <a:t>规格。传输速度分别为</a:t>
            </a:r>
            <a:r>
              <a:rPr lang="en-US" altLang="zh-CN" sz="2000" kern="1200" dirty="0">
                <a:solidFill>
                  <a:srgbClr val="000000"/>
                </a:solidFill>
                <a:latin typeface="+mn-lt"/>
                <a:cs typeface="+mn-cs"/>
              </a:rPr>
              <a:t>2.5Gbps</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10Gbps</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30Gbps</a:t>
            </a:r>
            <a:r>
              <a:rPr lang="zh-CN" altLang="en-US" sz="2000" kern="1200" dirty="0">
                <a:solidFill>
                  <a:srgbClr val="000000"/>
                </a:solidFill>
                <a:latin typeface="+mn-lt"/>
                <a:cs typeface="+mn-cs"/>
              </a:rPr>
              <a:t>。</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每个</a:t>
            </a:r>
            <a:r>
              <a:rPr lang="en-US" altLang="zh-CN" sz="2000" kern="1200" dirty="0">
                <a:solidFill>
                  <a:srgbClr val="000000"/>
                </a:solidFill>
                <a:latin typeface="+mn-lt"/>
                <a:cs typeface="+mn-cs"/>
              </a:rPr>
              <a:t>Link</a:t>
            </a:r>
            <a:r>
              <a:rPr lang="zh-CN" altLang="en-US" sz="2000" kern="1200" dirty="0">
                <a:solidFill>
                  <a:srgbClr val="000000"/>
                </a:solidFill>
                <a:latin typeface="+mn-lt"/>
                <a:cs typeface="+mn-cs"/>
              </a:rPr>
              <a:t>可以使用铜线或者光缆。如果使用铜线，传输距离可达</a:t>
            </a:r>
            <a:r>
              <a:rPr lang="en-US" altLang="zh-CN" sz="2000" kern="1200" dirty="0">
                <a:solidFill>
                  <a:srgbClr val="000000"/>
                </a:solidFill>
                <a:latin typeface="+mn-lt"/>
                <a:cs typeface="+mn-cs"/>
              </a:rPr>
              <a:t>17</a:t>
            </a:r>
            <a:r>
              <a:rPr lang="zh-CN" altLang="en-US" sz="2000" kern="1200" dirty="0">
                <a:solidFill>
                  <a:srgbClr val="000000"/>
                </a:solidFill>
                <a:latin typeface="+mn-lt"/>
                <a:cs typeface="+mn-cs"/>
              </a:rPr>
              <a:t>米</a:t>
            </a:r>
            <a:r>
              <a:rPr lang="en-US" altLang="zh-CN" sz="2000" kern="1200" dirty="0">
                <a:solidFill>
                  <a:srgbClr val="000000"/>
                </a:solidFill>
                <a:latin typeface="+mn-lt"/>
                <a:cs typeface="+mn-cs"/>
              </a:rPr>
              <a:t>;</a:t>
            </a:r>
            <a:r>
              <a:rPr lang="zh-CN" altLang="en-US" sz="2000" kern="1200" dirty="0">
                <a:solidFill>
                  <a:srgbClr val="000000"/>
                </a:solidFill>
                <a:latin typeface="+mn-lt"/>
                <a:cs typeface="+mn-cs"/>
              </a:rPr>
              <a:t>如果使用光缆最长可以传输</a:t>
            </a:r>
            <a:r>
              <a:rPr lang="en-US" altLang="zh-CN" sz="2000" kern="1200" dirty="0">
                <a:solidFill>
                  <a:srgbClr val="000000"/>
                </a:solidFill>
                <a:latin typeface="+mn-lt"/>
                <a:cs typeface="+mn-cs"/>
              </a:rPr>
              <a:t>10</a:t>
            </a:r>
            <a:r>
              <a:rPr lang="zh-CN" altLang="en-US" sz="2000" kern="1200" dirty="0">
                <a:solidFill>
                  <a:srgbClr val="000000"/>
                </a:solidFill>
                <a:latin typeface="+mn-lt"/>
                <a:cs typeface="+mn-cs"/>
              </a:rPr>
              <a:t>公里。</a:t>
            </a:r>
            <a:endParaRPr lang="zh-CN" altLang="en-US" sz="2000" kern="1200" dirty="0">
              <a:solidFill>
                <a:srgbClr val="000000"/>
              </a:solidFill>
              <a:latin typeface="+mn-lt"/>
              <a:cs typeface="+mn-cs"/>
            </a:endParaRPr>
          </a:p>
          <a:p>
            <a:pPr lvl="2" eaLnBrk="1"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kern="1200" dirty="0">
              <a:solidFill>
                <a:srgbClr val="000000"/>
              </a:solidFill>
              <a:latin typeface="+mn-lt"/>
              <a:cs typeface="+mn-cs"/>
            </a:endParaRPr>
          </a:p>
        </p:txBody>
      </p:sp>
    </p:spTree>
    <p:custDataLst>
      <p:tags r:id="rId6"/>
    </p:custData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08623" y="139826"/>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r>
              <a:rPr lang="en-US" altLang="zh-CN" sz="3400" dirty="0">
                <a:solidFill>
                  <a:schemeClr val="dk1">
                    <a:lumMod val="75000"/>
                  </a:schemeClr>
                </a:solidFill>
                <a:latin typeface="Arial" panose="020B0604020202020204" pitchFamily="34" charset="0"/>
                <a:sym typeface="+mn-ea"/>
              </a:rPr>
              <a:t>——InfiniBand</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5" y="1080240"/>
            <a:ext cx="10705389" cy="4535875"/>
          </a:xfrm>
        </p:spPr>
        <p:txBody>
          <a:bodyPr vert="horz" wrap="square" lIns="91440" tIns="45720" rIns="91440" bIns="45720" anchor="t" anchorCtr="0"/>
          <a:lstStyle/>
          <a:p>
            <a:pPr lvl="1" eaLnBrk="1" latinLnBrk="0" hangingPunct="1">
              <a:lnSpc>
                <a:spcPct val="130000"/>
              </a:lnSpc>
              <a:spcBef>
                <a:spcPts val="0"/>
              </a:spcBef>
            </a:pPr>
            <a:r>
              <a:rPr lang="zh-CN" altLang="en-US" sz="2000" kern="1200" dirty="0">
                <a:solidFill>
                  <a:srgbClr val="000000"/>
                </a:solidFill>
                <a:latin typeface="+mn-lt"/>
                <a:cs typeface="+mn-cs"/>
              </a:rPr>
              <a:t>使用</a:t>
            </a:r>
            <a:r>
              <a:rPr lang="en-US" altLang="zh-CN" sz="2000" kern="1200" dirty="0">
                <a:solidFill>
                  <a:srgbClr val="000000"/>
                </a:solidFill>
                <a:latin typeface="+mn-lt"/>
                <a:cs typeface="+mn-cs"/>
              </a:rPr>
              <a:t>InfiniBand</a:t>
            </a:r>
            <a:r>
              <a:rPr lang="zh-CN" altLang="en-US" sz="2000" kern="1200" dirty="0">
                <a:solidFill>
                  <a:srgbClr val="000000"/>
                </a:solidFill>
                <a:latin typeface="+mn-lt"/>
                <a:cs typeface="+mn-cs"/>
              </a:rPr>
              <a:t>的系统是由多个子网构成的，子网之间通过路由器以及网桥连接，一个子网最多可以由</a:t>
            </a:r>
            <a:r>
              <a:rPr lang="en-US" altLang="zh-CN" sz="2000" kern="1200" dirty="0">
                <a:solidFill>
                  <a:srgbClr val="000000"/>
                </a:solidFill>
                <a:latin typeface="+mn-lt"/>
                <a:cs typeface="+mn-cs"/>
              </a:rPr>
              <a:t>6.4</a:t>
            </a:r>
            <a:r>
              <a:rPr lang="zh-CN" altLang="en-US" sz="2000" kern="1200" dirty="0">
                <a:solidFill>
                  <a:srgbClr val="000000"/>
                </a:solidFill>
                <a:latin typeface="+mn-lt"/>
                <a:cs typeface="+mn-cs"/>
              </a:rPr>
              <a:t>万个节点构成。 </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zh-CN" altLang="en-US" sz="2000" kern="1200" dirty="0">
                <a:solidFill>
                  <a:srgbClr val="000000"/>
                </a:solidFill>
                <a:latin typeface="+mn-lt"/>
                <a:cs typeface="+mn-cs"/>
              </a:rPr>
              <a:t>使用</a:t>
            </a:r>
            <a:r>
              <a:rPr lang="en-US" altLang="zh-CN" sz="2000" kern="1200" dirty="0">
                <a:solidFill>
                  <a:srgbClr val="000000"/>
                </a:solidFill>
                <a:latin typeface="+mn-lt"/>
                <a:cs typeface="+mn-cs"/>
              </a:rPr>
              <a:t>IPv6</a:t>
            </a:r>
            <a:r>
              <a:rPr lang="zh-CN" altLang="en-US" sz="2000" kern="1200" dirty="0">
                <a:solidFill>
                  <a:srgbClr val="000000"/>
                </a:solidFill>
                <a:latin typeface="+mn-lt"/>
                <a:cs typeface="+mn-cs"/>
              </a:rPr>
              <a:t>扩展地址，使</a:t>
            </a:r>
            <a:r>
              <a:rPr lang="en-US" altLang="zh-CN" sz="2000" kern="1200" dirty="0">
                <a:solidFill>
                  <a:srgbClr val="000000"/>
                </a:solidFill>
                <a:latin typeface="+mn-lt"/>
                <a:cs typeface="+mn-cs"/>
              </a:rPr>
              <a:t>InfiniBand</a:t>
            </a:r>
            <a:r>
              <a:rPr lang="zh-CN" altLang="en-US" sz="2000" kern="1200" dirty="0">
                <a:solidFill>
                  <a:srgbClr val="000000"/>
                </a:solidFill>
                <a:latin typeface="+mn-lt"/>
                <a:cs typeface="+mn-cs"/>
              </a:rPr>
              <a:t>交换机可以将数据包直接交换到正确的设备上 </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zh-CN" altLang="en-US" sz="2000" kern="1200" dirty="0">
                <a:solidFill>
                  <a:srgbClr val="000000"/>
                </a:solidFill>
                <a:latin typeface="+mn-lt"/>
                <a:cs typeface="+mn-cs"/>
              </a:rPr>
              <a:t>统一机箱内部和外部的互连方法</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zh-CN" altLang="en-US" sz="2000" kern="1200" dirty="0">
                <a:solidFill>
                  <a:srgbClr val="000000"/>
                </a:solidFill>
                <a:latin typeface="+mn-lt"/>
                <a:cs typeface="+mn-cs"/>
              </a:rPr>
              <a:t>消除了内部</a:t>
            </a:r>
            <a:r>
              <a:rPr lang="en-US" altLang="zh-CN" sz="2000" kern="1200" dirty="0">
                <a:solidFill>
                  <a:srgbClr val="000000"/>
                </a:solidFill>
                <a:latin typeface="+mn-lt"/>
                <a:cs typeface="+mn-cs"/>
              </a:rPr>
              <a:t>I/O</a:t>
            </a:r>
            <a:r>
              <a:rPr lang="zh-CN" altLang="en-US" sz="2000" kern="1200" dirty="0">
                <a:solidFill>
                  <a:srgbClr val="000000"/>
                </a:solidFill>
                <a:latin typeface="+mn-lt"/>
                <a:cs typeface="+mn-cs"/>
              </a:rPr>
              <a:t>总线，服务器的占地面积可以减少</a:t>
            </a:r>
            <a:r>
              <a:rPr lang="en-US" altLang="zh-CN" sz="2000" kern="1200" dirty="0">
                <a:solidFill>
                  <a:srgbClr val="000000"/>
                </a:solidFill>
                <a:latin typeface="+mn-lt"/>
                <a:cs typeface="+mn-cs"/>
              </a:rPr>
              <a:t>60</a:t>
            </a:r>
            <a:r>
              <a:rPr lang="zh-CN" altLang="en-US" sz="2000" kern="1200" dirty="0">
                <a:solidFill>
                  <a:srgbClr val="000000"/>
                </a:solidFill>
                <a:latin typeface="+mn-lt"/>
                <a:cs typeface="+mn-cs"/>
              </a:rPr>
              <a:t>％，从而取代体积庞大的服务器 </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zh-CN" altLang="en-US" sz="2000" kern="1200" dirty="0">
                <a:solidFill>
                  <a:srgbClr val="000000"/>
                </a:solidFill>
                <a:latin typeface="+mn-lt"/>
                <a:cs typeface="+mn-cs"/>
              </a:rPr>
              <a:t>开发出速度更快的软件，因为开发人员可以使应用程序不必再经过</a:t>
            </a:r>
            <a:r>
              <a:rPr lang="en-US" altLang="zh-CN" sz="2000" kern="1200" dirty="0">
                <a:solidFill>
                  <a:srgbClr val="000000"/>
                </a:solidFill>
                <a:latin typeface="+mn-lt"/>
                <a:cs typeface="+mn-cs"/>
              </a:rPr>
              <a:t>CPU</a:t>
            </a:r>
            <a:r>
              <a:rPr lang="zh-CN" altLang="en-US" sz="2000" kern="1200" dirty="0">
                <a:solidFill>
                  <a:srgbClr val="000000"/>
                </a:solidFill>
                <a:latin typeface="+mn-lt"/>
                <a:cs typeface="+mn-cs"/>
              </a:rPr>
              <a:t>就可直接调用</a:t>
            </a:r>
            <a:r>
              <a:rPr lang="en-US" altLang="zh-CN" sz="2000" kern="1200" dirty="0">
                <a:solidFill>
                  <a:srgbClr val="000000"/>
                </a:solidFill>
                <a:latin typeface="+mn-lt"/>
                <a:cs typeface="+mn-cs"/>
              </a:rPr>
              <a:t>I/O</a:t>
            </a:r>
            <a:r>
              <a:rPr lang="zh-CN" altLang="en-US" sz="2000" kern="1200" dirty="0">
                <a:solidFill>
                  <a:srgbClr val="000000"/>
                </a:solidFill>
                <a:latin typeface="+mn-lt"/>
                <a:cs typeface="+mn-cs"/>
              </a:rPr>
              <a:t>设备。</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zh-CN" altLang="en-US" sz="2000" kern="1200" dirty="0">
                <a:solidFill>
                  <a:srgbClr val="000000"/>
                </a:solidFill>
                <a:latin typeface="+mn-lt"/>
                <a:cs typeface="+mn-cs"/>
              </a:rPr>
              <a:t>不仅能用于单台服务器，而且也可以用于集群服务器以及服务器之间高速互联</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zh-CN" altLang="en-US" sz="2000" kern="1200" dirty="0">
                <a:solidFill>
                  <a:srgbClr val="000000"/>
                </a:solidFill>
                <a:latin typeface="+mn-lt"/>
                <a:cs typeface="+mn-cs"/>
              </a:rPr>
              <a:t>支持</a:t>
            </a:r>
            <a:r>
              <a:rPr lang="en-US" altLang="zh-CN" sz="2000" kern="1200" dirty="0">
                <a:solidFill>
                  <a:srgbClr val="000000"/>
                </a:solidFill>
                <a:latin typeface="+mn-lt"/>
                <a:cs typeface="+mn-cs"/>
              </a:rPr>
              <a:t>RMDA</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VIA</a:t>
            </a:r>
            <a:r>
              <a:rPr lang="zh-CN" altLang="en-US" sz="2000" kern="1200" dirty="0">
                <a:solidFill>
                  <a:srgbClr val="000000"/>
                </a:solidFill>
                <a:latin typeface="+mn-lt"/>
                <a:cs typeface="+mn-cs"/>
              </a:rPr>
              <a:t>、多播、网管等</a:t>
            </a:r>
            <a:endParaRPr lang="zh-CN" altLang="en-US" sz="2000" kern="1200" dirty="0">
              <a:solidFill>
                <a:srgbClr val="000000"/>
              </a:solidFill>
              <a:latin typeface="+mn-lt"/>
              <a:cs typeface="+mn-cs"/>
            </a:endParaRPr>
          </a:p>
          <a:p>
            <a:pPr lvl="1" eaLnBrk="1" latinLnBrk="0" hangingPunct="1">
              <a:lnSpc>
                <a:spcPct val="130000"/>
              </a:lnSpc>
              <a:spcBef>
                <a:spcPts val="0"/>
              </a:spcBef>
            </a:pPr>
            <a:endParaRPr lang="en-US" altLang="zh-CN" sz="2000" b="1" dirty="0">
              <a:ea typeface="微软雅黑" panose="020B0503020204020204" pitchFamily="34" charset="-122"/>
            </a:endParaRPr>
          </a:p>
          <a:p>
            <a:pPr lvl="2" eaLnBrk="1"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909955" y="1054735"/>
            <a:ext cx="9843770" cy="862330"/>
          </a:xfrm>
          <a:prstGeom prst="rect">
            <a:avLst/>
          </a:prstGeom>
          <a:noFill/>
        </p:spPr>
        <p:txBody>
          <a:bodyPr wrap="square" rtlCol="0">
            <a:noAutofit/>
          </a:bodyPr>
          <a:lstStyle/>
          <a:p>
            <a:pPr marL="342900" indent="-342900">
              <a:spcBef>
                <a:spcPts val="200"/>
              </a:spcBef>
              <a:spcAft>
                <a:spcPts val="200"/>
              </a:spcAft>
              <a:buSzPct val="70000"/>
              <a:buFont typeface="Wingdings" panose="05000000000000000000" charset="0"/>
              <a:buChar char="Ø"/>
            </a:pP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双总线结构</a:t>
            </a: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en-US" altLang="zh-CN" sz="24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2063750" y="1377315"/>
            <a:ext cx="7345680" cy="3041650"/>
            <a:chOff x="2911" y="2282"/>
            <a:chExt cx="11568" cy="4790"/>
          </a:xfrm>
        </p:grpSpPr>
        <p:sp>
          <p:nvSpPr>
            <p:cNvPr id="26" name="Rectangle 4"/>
            <p:cNvSpPr>
              <a:spLocks noChangeArrowheads="1"/>
            </p:cNvSpPr>
            <p:nvPr/>
          </p:nvSpPr>
          <p:spPr bwMode="auto">
            <a:xfrm>
              <a:off x="3251" y="4139"/>
              <a:ext cx="1680" cy="180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contourClr>
                <a:srgbClr val="FF6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en-US" altLang="zh-CN" sz="2400" b="0">
                  <a:solidFill>
                    <a:srgbClr val="FFFF99"/>
                  </a:solidFill>
                  <a:latin typeface="微软雅黑" panose="020B0503020204020204" pitchFamily="34" charset="-122"/>
                  <a:ea typeface="微软雅黑" panose="020B0503020204020204" pitchFamily="34" charset="-122"/>
                </a:rPr>
                <a:t>CPU</a:t>
              </a:r>
              <a:endParaRPr kumimoji="1" lang="en-US" altLang="zh-CN" sz="2400" b="0">
                <a:solidFill>
                  <a:srgbClr val="FFFF99"/>
                </a:solidFill>
                <a:latin typeface="微软雅黑" panose="020B0503020204020204" pitchFamily="34" charset="-122"/>
                <a:ea typeface="微软雅黑" panose="020B0503020204020204" pitchFamily="34" charset="-122"/>
              </a:endParaRPr>
            </a:p>
          </p:txBody>
        </p:sp>
        <p:sp>
          <p:nvSpPr>
            <p:cNvPr id="27" name="Rectangle 5"/>
            <p:cNvSpPr>
              <a:spLocks noChangeArrowheads="1"/>
            </p:cNvSpPr>
            <p:nvPr/>
          </p:nvSpPr>
          <p:spPr bwMode="auto">
            <a:xfrm>
              <a:off x="5771" y="4139"/>
              <a:ext cx="1680" cy="1800"/>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400" b="0">
                  <a:solidFill>
                    <a:srgbClr val="FFFF99"/>
                  </a:solidFill>
                  <a:latin typeface="微软雅黑" panose="020B0503020204020204" pitchFamily="34" charset="-122"/>
                  <a:ea typeface="微软雅黑" panose="020B0503020204020204" pitchFamily="34" charset="-122"/>
                </a:rPr>
                <a:t>内存</a:t>
              </a:r>
              <a:endParaRPr kumimoji="1" lang="zh-CN" altLang="en-US" sz="2400" b="0">
                <a:solidFill>
                  <a:srgbClr val="FFFF99"/>
                </a:solidFill>
                <a:latin typeface="微软雅黑" panose="020B0503020204020204" pitchFamily="34" charset="-122"/>
                <a:ea typeface="微软雅黑" panose="020B0503020204020204" pitchFamily="34" charset="-122"/>
              </a:endParaRPr>
            </a:p>
          </p:txBody>
        </p:sp>
        <p:sp>
          <p:nvSpPr>
            <p:cNvPr id="28" name="Rectangle 6"/>
            <p:cNvSpPr>
              <a:spLocks noChangeArrowheads="1"/>
            </p:cNvSpPr>
            <p:nvPr/>
          </p:nvSpPr>
          <p:spPr bwMode="auto">
            <a:xfrm>
              <a:off x="8411" y="4139"/>
              <a:ext cx="1200" cy="120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contourClr>
                <a:srgbClr val="FF66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a:solidFill>
                    <a:srgbClr val="FFFF99"/>
                  </a:solidFill>
                  <a:latin typeface="微软雅黑" panose="020B0503020204020204" pitchFamily="34" charset="-122"/>
                  <a:ea typeface="微软雅黑" panose="020B0503020204020204" pitchFamily="34" charset="-122"/>
                </a:rPr>
                <a:t>设备</a:t>
              </a:r>
              <a:endParaRPr kumimoji="1" lang="zh-CN" altLang="en-US" sz="2000" b="0">
                <a:solidFill>
                  <a:srgbClr val="FFFF99"/>
                </a:solidFill>
                <a:latin typeface="微软雅黑" panose="020B0503020204020204" pitchFamily="34" charset="-122"/>
                <a:ea typeface="微软雅黑" panose="020B0503020204020204" pitchFamily="34" charset="-122"/>
              </a:endParaRPr>
            </a:p>
            <a:p>
              <a:pPr algn="ctr">
                <a:spcBef>
                  <a:spcPct val="0"/>
                </a:spcBef>
                <a:buClrTx/>
                <a:buFontTx/>
                <a:buNone/>
              </a:pPr>
              <a:r>
                <a:rPr kumimoji="1" lang="zh-CN" altLang="en-US" sz="2000" b="0">
                  <a:solidFill>
                    <a:srgbClr val="FFFF99"/>
                  </a:solidFill>
                  <a:latin typeface="微软雅黑" panose="020B0503020204020204" pitchFamily="34" charset="-122"/>
                  <a:ea typeface="微软雅黑" panose="020B0503020204020204" pitchFamily="34" charset="-122"/>
                </a:rPr>
                <a:t>接口</a:t>
              </a:r>
              <a:endParaRPr kumimoji="1" lang="zh-CN" altLang="en-US" sz="2000" b="0">
                <a:solidFill>
                  <a:srgbClr val="FFFF99"/>
                </a:solidFill>
                <a:latin typeface="微软雅黑" panose="020B0503020204020204" pitchFamily="34" charset="-122"/>
                <a:ea typeface="微软雅黑" panose="020B0503020204020204" pitchFamily="34" charset="-122"/>
              </a:endParaRPr>
            </a:p>
          </p:txBody>
        </p:sp>
        <p:sp>
          <p:nvSpPr>
            <p:cNvPr id="29" name="AutoShape 7"/>
            <p:cNvSpPr>
              <a:spLocks noChangeArrowheads="1"/>
            </p:cNvSpPr>
            <p:nvPr/>
          </p:nvSpPr>
          <p:spPr bwMode="auto">
            <a:xfrm>
              <a:off x="4031" y="3299"/>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0" name="Rectangle 8"/>
            <p:cNvSpPr>
              <a:spLocks noChangeArrowheads="1"/>
            </p:cNvSpPr>
            <p:nvPr/>
          </p:nvSpPr>
          <p:spPr bwMode="auto">
            <a:xfrm>
              <a:off x="8411" y="5819"/>
              <a:ext cx="1200" cy="1200"/>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contourClr>
                <a:srgbClr val="66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a:solidFill>
                    <a:srgbClr val="FFFF99"/>
                  </a:solidFill>
                  <a:latin typeface="微软雅黑" panose="020B0503020204020204" pitchFamily="34" charset="-122"/>
                  <a:ea typeface="微软雅黑" panose="020B0503020204020204" pitchFamily="34" charset="-122"/>
                </a:rPr>
                <a:t>设备</a:t>
              </a:r>
              <a:endParaRPr kumimoji="1" lang="zh-CN" altLang="en-US" sz="2000" b="0">
                <a:solidFill>
                  <a:srgbClr val="FFFF99"/>
                </a:solidFill>
                <a:latin typeface="微软雅黑" panose="020B0503020204020204" pitchFamily="34" charset="-122"/>
                <a:ea typeface="微软雅黑" panose="020B0503020204020204" pitchFamily="34" charset="-122"/>
              </a:endParaRPr>
            </a:p>
          </p:txBody>
        </p:sp>
        <p:sp>
          <p:nvSpPr>
            <p:cNvPr id="32" name="AutoShape 9"/>
            <p:cNvSpPr>
              <a:spLocks noChangeArrowheads="1"/>
            </p:cNvSpPr>
            <p:nvPr/>
          </p:nvSpPr>
          <p:spPr bwMode="auto">
            <a:xfrm>
              <a:off x="8891" y="5339"/>
              <a:ext cx="240" cy="360"/>
            </a:xfrm>
            <a:prstGeom prst="upDownArrow">
              <a:avLst>
                <a:gd name="adj1" fmla="val 50000"/>
                <a:gd name="adj2" fmla="val 3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3" name="Text Box 10"/>
            <p:cNvSpPr txBox="1">
              <a:spLocks noChangeArrowheads="1"/>
            </p:cNvSpPr>
            <p:nvPr/>
          </p:nvSpPr>
          <p:spPr bwMode="auto">
            <a:xfrm>
              <a:off x="10306" y="4332"/>
              <a:ext cx="101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0"/>
                </a:spcBef>
                <a:buClrTx/>
                <a:buFontTx/>
                <a:buNone/>
              </a:pPr>
              <a:r>
                <a:rPr kumimoji="1" lang="en-US" altLang="zh-CN" sz="2400" b="0">
                  <a:latin typeface="微软雅黑" panose="020B0503020204020204" pitchFamily="34" charset="-122"/>
                  <a:ea typeface="微软雅黑" panose="020B0503020204020204" pitchFamily="34" charset="-122"/>
                </a:rPr>
                <a:t>······</a:t>
              </a:r>
              <a:endParaRPr kumimoji="1" lang="en-US" altLang="zh-CN" sz="2400" b="0">
                <a:latin typeface="微软雅黑" panose="020B0503020204020204" pitchFamily="34" charset="-122"/>
                <a:ea typeface="微软雅黑" panose="020B0503020204020204" pitchFamily="34" charset="-122"/>
              </a:endParaRPr>
            </a:p>
          </p:txBody>
        </p:sp>
        <p:sp>
          <p:nvSpPr>
            <p:cNvPr id="34" name="Text Box 11"/>
            <p:cNvSpPr txBox="1">
              <a:spLocks noChangeArrowheads="1"/>
            </p:cNvSpPr>
            <p:nvPr/>
          </p:nvSpPr>
          <p:spPr bwMode="auto">
            <a:xfrm>
              <a:off x="10306" y="5892"/>
              <a:ext cx="101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0"/>
                </a:spcBef>
                <a:buClrTx/>
                <a:buFontTx/>
                <a:buNone/>
              </a:pPr>
              <a:r>
                <a:rPr kumimoji="1" lang="en-US" altLang="zh-CN" sz="2400" b="0">
                  <a:latin typeface="微软雅黑" panose="020B0503020204020204" pitchFamily="34" charset="-122"/>
                  <a:ea typeface="微软雅黑" panose="020B0503020204020204" pitchFamily="34" charset="-122"/>
                </a:rPr>
                <a:t>······</a:t>
              </a:r>
              <a:endParaRPr kumimoji="1" lang="en-US" altLang="zh-CN" sz="2400" b="0">
                <a:latin typeface="微软雅黑" panose="020B0503020204020204" pitchFamily="34" charset="-122"/>
                <a:ea typeface="微软雅黑" panose="020B0503020204020204" pitchFamily="34" charset="-122"/>
              </a:endParaRPr>
            </a:p>
          </p:txBody>
        </p:sp>
        <p:sp>
          <p:nvSpPr>
            <p:cNvPr id="35" name="AutoShape 12"/>
            <p:cNvSpPr>
              <a:spLocks noChangeArrowheads="1"/>
            </p:cNvSpPr>
            <p:nvPr/>
          </p:nvSpPr>
          <p:spPr bwMode="auto">
            <a:xfrm>
              <a:off x="2911" y="2847"/>
              <a:ext cx="11568" cy="680"/>
            </a:xfrm>
            <a:prstGeom prst="leftRightArrow">
              <a:avLst>
                <a:gd name="adj1" fmla="val 33824"/>
                <a:gd name="adj2" fmla="val 131993"/>
              </a:avLst>
            </a:prstGeom>
            <a:solidFill>
              <a:srgbClr val="99CC00"/>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6" name="Rectangle 13"/>
            <p:cNvSpPr>
              <a:spLocks noChangeArrowheads="1"/>
            </p:cNvSpPr>
            <p:nvPr/>
          </p:nvSpPr>
          <p:spPr bwMode="auto">
            <a:xfrm>
              <a:off x="7561" y="2282"/>
              <a:ext cx="2025"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buClr>
                  <a:srgbClr val="DDDDDD"/>
                </a:buClr>
                <a:buFontTx/>
                <a:buNone/>
              </a:pPr>
              <a:r>
                <a:rPr lang="zh-CN" altLang="en-US" sz="2400" b="0" dirty="0">
                  <a:solidFill>
                    <a:srgbClr val="FFCC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系统总线</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AutoShape 14"/>
            <p:cNvSpPr>
              <a:spLocks noChangeArrowheads="1"/>
            </p:cNvSpPr>
            <p:nvPr/>
          </p:nvSpPr>
          <p:spPr bwMode="auto">
            <a:xfrm>
              <a:off x="6541" y="3284"/>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8" name="AutoShape 15"/>
            <p:cNvSpPr>
              <a:spLocks noChangeArrowheads="1"/>
            </p:cNvSpPr>
            <p:nvPr/>
          </p:nvSpPr>
          <p:spPr bwMode="auto">
            <a:xfrm>
              <a:off x="8921" y="3284"/>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9" name="Rectangle 16"/>
            <p:cNvSpPr>
              <a:spLocks noChangeArrowheads="1"/>
            </p:cNvSpPr>
            <p:nvPr/>
          </p:nvSpPr>
          <p:spPr bwMode="auto">
            <a:xfrm>
              <a:off x="11644" y="4192"/>
              <a:ext cx="1200" cy="120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contourClr>
                <a:srgbClr val="FF66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a:solidFill>
                    <a:srgbClr val="FFFF99"/>
                  </a:solidFill>
                  <a:latin typeface="微软雅黑" panose="020B0503020204020204" pitchFamily="34" charset="-122"/>
                  <a:ea typeface="微软雅黑" panose="020B0503020204020204" pitchFamily="34" charset="-122"/>
                  <a:cs typeface="Times New Roman" panose="02020603050405020304" pitchFamily="18" charset="0"/>
                </a:rPr>
                <a:t>适配器</a:t>
              </a:r>
              <a:endParaRPr kumimoji="1" lang="zh-CN" altLang="en-US" sz="2000" b="0">
                <a:solidFill>
                  <a:srgbClr val="FFFF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Rectangle 17"/>
            <p:cNvSpPr>
              <a:spLocks noChangeArrowheads="1"/>
            </p:cNvSpPr>
            <p:nvPr/>
          </p:nvSpPr>
          <p:spPr bwMode="auto">
            <a:xfrm>
              <a:off x="11644" y="5872"/>
              <a:ext cx="1200" cy="1200"/>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contourClr>
                <a:srgbClr val="66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a:solidFill>
                    <a:srgbClr val="FFFF99"/>
                  </a:solidFill>
                  <a:latin typeface="微软雅黑" panose="020B0503020204020204" pitchFamily="34" charset="-122"/>
                  <a:ea typeface="微软雅黑" panose="020B0503020204020204" pitchFamily="34" charset="-122"/>
                  <a:cs typeface="Times New Roman" panose="02020603050405020304" pitchFamily="18" charset="0"/>
                </a:rPr>
                <a:t>设备</a:t>
              </a:r>
              <a:endParaRPr kumimoji="1" lang="zh-CN" altLang="en-US" sz="2000" b="0">
                <a:solidFill>
                  <a:srgbClr val="FFFF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AutoShape 18"/>
            <p:cNvSpPr>
              <a:spLocks noChangeArrowheads="1"/>
            </p:cNvSpPr>
            <p:nvPr/>
          </p:nvSpPr>
          <p:spPr bwMode="auto">
            <a:xfrm>
              <a:off x="12124" y="5392"/>
              <a:ext cx="240" cy="360"/>
            </a:xfrm>
            <a:prstGeom prst="upDownArrow">
              <a:avLst>
                <a:gd name="adj1" fmla="val 50000"/>
                <a:gd name="adj2" fmla="val 3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AutoShape 19"/>
            <p:cNvSpPr>
              <a:spLocks noChangeArrowheads="1"/>
            </p:cNvSpPr>
            <p:nvPr/>
          </p:nvSpPr>
          <p:spPr bwMode="auto">
            <a:xfrm>
              <a:off x="12154" y="3337"/>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43" name="AutoShape 20"/>
            <p:cNvSpPr>
              <a:spLocks noChangeArrowheads="1"/>
            </p:cNvSpPr>
            <p:nvPr/>
          </p:nvSpPr>
          <p:spPr bwMode="auto">
            <a:xfrm>
              <a:off x="4951" y="4532"/>
              <a:ext cx="908" cy="680"/>
            </a:xfrm>
            <a:prstGeom prst="leftRightArrow">
              <a:avLst>
                <a:gd name="adj1" fmla="val 50000"/>
                <a:gd name="adj2" fmla="val 26691"/>
              </a:avLst>
            </a:prstGeom>
            <a:solidFill>
              <a:srgbClr val="FFFF00"/>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44" name="Rectangle 22"/>
            <p:cNvSpPr>
              <a:spLocks noChangeArrowheads="1"/>
            </p:cNvSpPr>
            <p:nvPr/>
          </p:nvSpPr>
          <p:spPr bwMode="auto">
            <a:xfrm>
              <a:off x="4541" y="6042"/>
              <a:ext cx="1728" cy="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buClr>
                  <a:srgbClr val="DDDDDD"/>
                </a:buClr>
                <a:buFontTx/>
                <a:buNone/>
              </a:pPr>
              <a:r>
                <a:rPr lang="zh-CN" altLang="en-US" sz="1800" b="0" dirty="0">
                  <a:latin typeface="微软雅黑" panose="020B0503020204020204" pitchFamily="34" charset="-122"/>
                  <a:ea typeface="微软雅黑" panose="020B0503020204020204" pitchFamily="34" charset="-122"/>
                </a:rPr>
                <a:t>存储总线</a:t>
              </a:r>
              <a:endParaRPr lang="zh-CN" altLang="en-US" sz="1800" b="0" dirty="0">
                <a:latin typeface="微软雅黑" panose="020B0503020204020204" pitchFamily="34" charset="-122"/>
                <a:ea typeface="微软雅黑" panose="020B0503020204020204" pitchFamily="34" charset="-122"/>
              </a:endParaRPr>
            </a:p>
          </p:txBody>
        </p:sp>
      </p:grpSp>
      <p:sp>
        <p:nvSpPr>
          <p:cNvPr id="45" name="TextBox 30"/>
          <p:cNvSpPr txBox="1"/>
          <p:nvPr/>
        </p:nvSpPr>
        <p:spPr>
          <a:xfrm>
            <a:off x="1546860" y="4451350"/>
            <a:ext cx="8426450" cy="1737995"/>
          </a:xfrm>
          <a:prstGeom prst="rect">
            <a:avLst/>
          </a:prstGeom>
          <a:noFill/>
        </p:spPr>
        <p:txBody>
          <a:bodyPr wrap="square" rtlCol="0">
            <a:noAutofit/>
          </a:bodyPr>
          <a:lstStyle/>
          <a:p>
            <a:pPr marL="342900" indent="-342900" eaLnBrk="1" latinLnBrk="0" hangingPunct="1">
              <a:lnSpc>
                <a:spcPct val="130000"/>
              </a:lnSpc>
              <a:spcBef>
                <a:spcPts val="200"/>
              </a:spcBef>
              <a:spcAft>
                <a:spcPts val="200"/>
              </a:spcAft>
              <a:buSzPct val="70000"/>
              <a:buFont typeface="Wingdings" panose="05000000000000000000" charset="0"/>
              <a:buChar char="p"/>
            </a:pPr>
            <a:r>
              <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dirty="0">
                <a:solidFill>
                  <a:srgbClr val="1616CD"/>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b="1" dirty="0">
                <a:solidFill>
                  <a:srgbClr val="1616CD"/>
                </a:solidFill>
                <a:latin typeface="微软雅黑" panose="020B0503020204020204" pitchFamily="34" charset="-122"/>
                <a:ea typeface="微软雅黑" panose="020B0503020204020204" pitchFamily="34" charset="-122"/>
                <a:cs typeface="微软雅黑" panose="020B0503020204020204" pitchFamily="34" charset="-122"/>
              </a:rPr>
              <a:t>与内存有专用高速总线</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减轻系统总线的负担</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eaLnBrk="1" latinLnBrk="0" hangingPunct="1">
              <a:lnSpc>
                <a:spcPct val="130000"/>
              </a:lnSpc>
              <a:spcBef>
                <a:spcPts val="200"/>
              </a:spcBef>
              <a:spcAft>
                <a:spcPts val="200"/>
              </a:spcAft>
              <a:buSzPct val="70000"/>
              <a:buFont typeface="Wingdings" panose="05000000000000000000" charset="0"/>
              <a:buChar char="p"/>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内存可通过系统总线与外设进行</a:t>
            </a:r>
            <a:r>
              <a:rPr lang="zh-CN" altLang="en-US" sz="2000" b="1" dirty="0">
                <a:solidFill>
                  <a:srgbClr val="1616CD"/>
                </a:solidFill>
                <a:latin typeface="微软雅黑" panose="020B0503020204020204" pitchFamily="34" charset="-122"/>
                <a:ea typeface="微软雅黑" panose="020B0503020204020204" pitchFamily="34" charset="-122"/>
                <a:cs typeface="微软雅黑" panose="020B0503020204020204" pitchFamily="34" charset="-122"/>
              </a:rPr>
              <a:t>直接内存</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(Direct Memory Access, DMA)</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操作</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而不必经过</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CPU.</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eaLnBrk="1" latinLnBrk="0" hangingPunct="1">
              <a:lnSpc>
                <a:spcPct val="130000"/>
              </a:lnSpc>
              <a:spcBef>
                <a:spcPts val="200"/>
              </a:spcBef>
              <a:spcAft>
                <a:spcPts val="200"/>
              </a:spcAft>
              <a:buSzPct val="70000"/>
              <a:buFont typeface="Wingdings" panose="05000000000000000000" charset="0"/>
              <a:buChar char="p"/>
            </a:pPr>
            <a:endParaRPr lang="en-US" altLang="zh-CN" sz="20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eaLnBrk="1" latinLnBrk="0" hangingPunct="1">
              <a:lnSpc>
                <a:spcPct val="130000"/>
              </a:lnSpc>
              <a:spcBef>
                <a:spcPts val="200"/>
              </a:spcBef>
              <a:spcAft>
                <a:spcPts val="200"/>
              </a:spcAft>
              <a:buSzPct val="70000"/>
              <a:buFont typeface="Wingdings" panose="05000000000000000000" charset="0"/>
              <a:buChar char="p"/>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08623" y="139826"/>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329" y="1233370"/>
            <a:ext cx="2561108" cy="248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8196" y="1024214"/>
            <a:ext cx="4481939" cy="349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9165" y="4752255"/>
            <a:ext cx="2793936" cy="1171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743" y="4248495"/>
            <a:ext cx="2735729" cy="1713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2092" y="4400684"/>
            <a:ext cx="2131831" cy="156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0"/>
    </p:custData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08623" y="139826"/>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84" y="1094146"/>
            <a:ext cx="4226462" cy="330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309" y="1080213"/>
            <a:ext cx="4314400" cy="3355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716" y="4614157"/>
            <a:ext cx="2678925" cy="167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164" y="4721302"/>
            <a:ext cx="5797818" cy="1357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9"/>
    </p:custData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08623" y="139826"/>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graphicFrame>
        <p:nvGraphicFramePr>
          <p:cNvPr id="4" name="Object 3"/>
          <p:cNvGraphicFramePr>
            <a:graphicFrameLocks noChangeAspect="1"/>
          </p:cNvGraphicFramePr>
          <p:nvPr/>
        </p:nvGraphicFramePr>
        <p:xfrm>
          <a:off x="2877507" y="1086458"/>
          <a:ext cx="5616624" cy="4711973"/>
        </p:xfrm>
        <a:graphic>
          <a:graphicData uri="http://schemas.openxmlformats.org/presentationml/2006/ole">
            <mc:AlternateContent xmlns:mc="http://schemas.openxmlformats.org/markup-compatibility/2006">
              <mc:Choice xmlns:v="urn:schemas-microsoft-com:vml" Requires="v">
                <p:oleObj spid="_x0000_s3" name="" r:id="rId5" imgW="5052060" imgH="4069715" progId="Visio.Drawing.6">
                  <p:embed/>
                </p:oleObj>
              </mc:Choice>
              <mc:Fallback>
                <p:oleObj name="" r:id="rId5" imgW="5052060" imgH="4069715" progId="Visio.Drawing.6">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7507" y="1086458"/>
                        <a:ext cx="5616624" cy="4711973"/>
                      </a:xfrm>
                      <a:prstGeom prst="rect">
                        <a:avLst/>
                      </a:prstGeom>
                      <a:noFill/>
                      <a:ln>
                        <a:noFill/>
                      </a:ln>
                    </p:spPr>
                  </p:pic>
                </p:oleObj>
              </mc:Fallback>
            </mc:AlternateContent>
          </a:graphicData>
        </a:graphic>
      </p:graphicFrame>
    </p:spTree>
    <p:custDataLst>
      <p:tags r:id="rId7"/>
    </p:custData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08623" y="139826"/>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932" y="1150345"/>
            <a:ext cx="5758655" cy="471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6"/>
    </p:custData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sym typeface="+mn-ea"/>
              </a:rPr>
              <a:t>未来几年的总线标准</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656242"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2</a:t>
            </a:r>
            <a:r>
              <a:rPr lang="zh-CN" altLang="en-US" sz="2400" b="1" dirty="0">
                <a:solidFill>
                  <a:schemeClr val="accent1">
                    <a:lumMod val="50000"/>
                  </a:schemeClr>
                </a:solidFill>
              </a:rPr>
              <a:t>．</a:t>
            </a:r>
            <a:r>
              <a:rPr lang="en-US" altLang="zh-CN" sz="2400" b="1" dirty="0">
                <a:solidFill>
                  <a:schemeClr val="accent1">
                    <a:lumMod val="50000"/>
                  </a:schemeClr>
                </a:solidFill>
              </a:rPr>
              <a:t>Hyper Transport</a:t>
            </a:r>
            <a:endParaRPr lang="en-US" altLang="zh-CN" sz="2400" b="1" dirty="0">
              <a:solidFill>
                <a:schemeClr val="accent1">
                  <a:lumMod val="50000"/>
                </a:schemeClr>
              </a:solidFill>
            </a:endParaRPr>
          </a:p>
          <a:p>
            <a:pPr lvl="2" eaLnBrk="1" hangingPunct="1">
              <a:lnSpc>
                <a:spcPct val="130000"/>
              </a:lnSpc>
              <a:spcBef>
                <a:spcPts val="0"/>
              </a:spcBef>
            </a:pPr>
            <a:r>
              <a:rPr lang="en-US" altLang="zh-CN" sz="2000" kern="1200" dirty="0">
                <a:solidFill>
                  <a:srgbClr val="000000"/>
                </a:solidFill>
                <a:latin typeface="+mn-lt"/>
                <a:cs typeface="+mn-cs"/>
              </a:rPr>
              <a:t>Hyper Transport</a:t>
            </a:r>
            <a:r>
              <a:rPr lang="zh-CN" altLang="en-US" sz="2000" kern="1200" dirty="0">
                <a:solidFill>
                  <a:srgbClr val="000000"/>
                </a:solidFill>
                <a:latin typeface="+mn-lt"/>
                <a:cs typeface="+mn-cs"/>
              </a:rPr>
              <a:t>是一种为主板上集成电路互连而设计的总线技术，可为内存控制器、硬盘控制器以及</a:t>
            </a:r>
            <a:r>
              <a:rPr lang="en-US" altLang="zh-CN" sz="2000" kern="1200" dirty="0">
                <a:solidFill>
                  <a:srgbClr val="000000"/>
                </a:solidFill>
                <a:latin typeface="+mn-lt"/>
                <a:cs typeface="+mn-cs"/>
              </a:rPr>
              <a:t>PCI</a:t>
            </a:r>
            <a:r>
              <a:rPr lang="zh-CN" altLang="en-US" sz="2000" kern="1200" dirty="0">
                <a:solidFill>
                  <a:srgbClr val="000000"/>
                </a:solidFill>
                <a:latin typeface="+mn-lt"/>
                <a:cs typeface="+mn-cs"/>
              </a:rPr>
              <a:t>总线控制器之间开拓出更大的带宽。</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可应用于服务器、工作站、网络转换器以及嵌入式应用设备。</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与现有</a:t>
            </a:r>
            <a:r>
              <a:rPr lang="en-US" altLang="zh-CN" sz="2000" kern="1200" dirty="0">
                <a:solidFill>
                  <a:srgbClr val="000000"/>
                </a:solidFill>
                <a:latin typeface="+mn-lt"/>
                <a:cs typeface="+mn-cs"/>
              </a:rPr>
              <a:t>266MB/s</a:t>
            </a:r>
            <a:r>
              <a:rPr lang="zh-CN" altLang="en-US" sz="2000" kern="1200" dirty="0">
                <a:solidFill>
                  <a:srgbClr val="000000"/>
                </a:solidFill>
                <a:latin typeface="+mn-lt"/>
                <a:cs typeface="+mn-cs"/>
              </a:rPr>
              <a:t>的系统互连技术相比，</a:t>
            </a:r>
            <a:r>
              <a:rPr lang="en-US" altLang="zh-CN" sz="2000" kern="1200" dirty="0">
                <a:solidFill>
                  <a:srgbClr val="000000"/>
                </a:solidFill>
                <a:latin typeface="+mn-lt"/>
                <a:cs typeface="+mn-cs"/>
              </a:rPr>
              <a:t>Hyper Transport</a:t>
            </a:r>
            <a:r>
              <a:rPr lang="zh-CN" altLang="en-US" sz="2000" kern="1200" dirty="0">
                <a:solidFill>
                  <a:srgbClr val="000000"/>
                </a:solidFill>
                <a:latin typeface="+mn-lt"/>
                <a:cs typeface="+mn-cs"/>
              </a:rPr>
              <a:t>的峰值带宽可以达到</a:t>
            </a:r>
            <a:r>
              <a:rPr lang="en-US" altLang="zh-CN" sz="2000" kern="1200" dirty="0">
                <a:solidFill>
                  <a:srgbClr val="000000"/>
                </a:solidFill>
                <a:latin typeface="+mn-lt"/>
                <a:cs typeface="+mn-cs"/>
              </a:rPr>
              <a:t>12.8GB/s</a:t>
            </a:r>
            <a:r>
              <a:rPr lang="zh-CN" altLang="en-US" sz="2000" kern="1200" dirty="0">
                <a:solidFill>
                  <a:srgbClr val="000000"/>
                </a:solidFill>
                <a:latin typeface="+mn-lt"/>
                <a:cs typeface="+mn-cs"/>
              </a:rPr>
              <a:t>，数据吞吐能力提高了</a:t>
            </a:r>
            <a:r>
              <a:rPr lang="en-US" altLang="zh-CN" sz="2000" kern="1200" dirty="0">
                <a:solidFill>
                  <a:srgbClr val="000000"/>
                </a:solidFill>
                <a:latin typeface="+mn-lt"/>
                <a:cs typeface="+mn-cs"/>
              </a:rPr>
              <a:t>40</a:t>
            </a:r>
            <a:r>
              <a:rPr lang="zh-CN" altLang="en-US" sz="2000" kern="1200" dirty="0">
                <a:solidFill>
                  <a:srgbClr val="000000"/>
                </a:solidFill>
                <a:latin typeface="+mn-lt"/>
                <a:cs typeface="+mn-cs"/>
              </a:rPr>
              <a:t>倍</a:t>
            </a:r>
            <a:endParaRPr lang="zh-CN" altLang="en-US" sz="2000" kern="1200" dirty="0">
              <a:solidFill>
                <a:srgbClr val="000000"/>
              </a:solidFill>
              <a:latin typeface="+mn-lt"/>
              <a:cs typeface="+mn-cs"/>
            </a:endParaRPr>
          </a:p>
          <a:p>
            <a:pPr lvl="2" eaLnBrk="1"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InfiniBand</a:t>
            </a:r>
            <a:r>
              <a:rPr lang="zh-CN" altLang="en-US" sz="3400" dirty="0">
                <a:solidFill>
                  <a:schemeClr val="dk1">
                    <a:lumMod val="75000"/>
                  </a:schemeClr>
                </a:solidFill>
                <a:latin typeface="Arial" panose="020B0604020202020204" pitchFamily="34" charset="0"/>
                <a:sym typeface="+mn-ea"/>
              </a:rPr>
              <a:t>与</a:t>
            </a:r>
            <a:r>
              <a:rPr lang="en-US" altLang="zh-CN" sz="3400" dirty="0">
                <a:solidFill>
                  <a:schemeClr val="dk1">
                    <a:lumMod val="75000"/>
                  </a:schemeClr>
                </a:solidFill>
                <a:latin typeface="Arial" panose="020B0604020202020204" pitchFamily="34" charset="0"/>
                <a:sym typeface="+mn-ea"/>
              </a:rPr>
              <a:t>PCI</a:t>
            </a:r>
            <a:r>
              <a:rPr lang="zh-CN" altLang="en-US" sz="3400" dirty="0">
                <a:solidFill>
                  <a:schemeClr val="dk1">
                    <a:lumMod val="75000"/>
                  </a:schemeClr>
                </a:solidFill>
                <a:latin typeface="Arial" panose="020B0604020202020204" pitchFamily="34" charset="0"/>
                <a:sym typeface="+mn-ea"/>
              </a:rPr>
              <a:t>和</a:t>
            </a:r>
            <a:r>
              <a:rPr lang="en-US" altLang="zh-CN" sz="3400" dirty="0">
                <a:solidFill>
                  <a:schemeClr val="dk1">
                    <a:lumMod val="75000"/>
                  </a:schemeClr>
                </a:solidFill>
                <a:latin typeface="Arial" panose="020B0604020202020204" pitchFamily="34" charset="0"/>
                <a:sym typeface="+mn-ea"/>
              </a:rPr>
              <a:t>PCI Express</a:t>
            </a:r>
            <a:r>
              <a:rPr lang="zh-CN" altLang="en-US" sz="3400" dirty="0">
                <a:solidFill>
                  <a:schemeClr val="dk1">
                    <a:lumMod val="75000"/>
                  </a:schemeClr>
                </a:solidFill>
                <a:latin typeface="Arial" panose="020B0604020202020204" pitchFamily="34" charset="0"/>
                <a:sym typeface="+mn-ea"/>
              </a:rPr>
              <a:t>比较</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656242"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dirty="0">
                <a:solidFill>
                  <a:schemeClr val="accent1">
                    <a:lumMod val="50000"/>
                  </a:schemeClr>
                </a:solidFill>
              </a:rPr>
              <a:t>InfiniBand</a:t>
            </a:r>
            <a:r>
              <a:rPr lang="zh-CN" altLang="en-US" sz="2400" b="1" dirty="0">
                <a:solidFill>
                  <a:schemeClr val="accent1">
                    <a:lumMod val="50000"/>
                  </a:schemeClr>
                </a:solidFill>
              </a:rPr>
              <a:t>体系结构与</a:t>
            </a:r>
            <a:r>
              <a:rPr lang="en-US" altLang="zh-CN" sz="2400" b="1" dirty="0">
                <a:solidFill>
                  <a:schemeClr val="accent1">
                    <a:lumMod val="50000"/>
                  </a:schemeClr>
                </a:solidFill>
              </a:rPr>
              <a:t>PCI</a:t>
            </a:r>
            <a:r>
              <a:rPr lang="zh-CN" altLang="en-US" sz="2400" b="1" dirty="0">
                <a:solidFill>
                  <a:schemeClr val="accent1">
                    <a:lumMod val="50000"/>
                  </a:schemeClr>
                </a:solidFill>
              </a:rPr>
              <a:t>和</a:t>
            </a:r>
            <a:r>
              <a:rPr lang="en-US" altLang="zh-CN" sz="2400" b="1" dirty="0">
                <a:solidFill>
                  <a:schemeClr val="accent1">
                    <a:lumMod val="50000"/>
                  </a:schemeClr>
                </a:solidFill>
              </a:rPr>
              <a:t>PCI Express</a:t>
            </a:r>
            <a:r>
              <a:rPr lang="zh-CN" altLang="en-US" sz="2400" b="1" dirty="0">
                <a:solidFill>
                  <a:schemeClr val="accent1">
                    <a:lumMod val="50000"/>
                  </a:schemeClr>
                </a:solidFill>
              </a:rPr>
              <a:t>不可以比较</a:t>
            </a:r>
            <a:endParaRPr lang="zh-CN" altLang="en-US" sz="2400" b="1" dirty="0">
              <a:solidFill>
                <a:schemeClr val="accent1">
                  <a:lumMod val="50000"/>
                </a:schemeClr>
              </a:solidFill>
            </a:endParaRPr>
          </a:p>
          <a:p>
            <a:pPr lvl="2" eaLnBrk="1" hangingPunct="1">
              <a:lnSpc>
                <a:spcPct val="130000"/>
              </a:lnSpc>
              <a:spcBef>
                <a:spcPts val="0"/>
              </a:spcBef>
            </a:pPr>
            <a:r>
              <a:rPr lang="zh-CN" altLang="en-US" sz="2000" kern="1200" dirty="0">
                <a:solidFill>
                  <a:srgbClr val="000000"/>
                </a:solidFill>
                <a:cs typeface="+mn-cs"/>
              </a:rPr>
              <a:t>因为</a:t>
            </a:r>
            <a:r>
              <a:rPr lang="en-US" altLang="zh-CN" sz="2000" kern="1200" dirty="0">
                <a:solidFill>
                  <a:srgbClr val="000000"/>
                </a:solidFill>
                <a:cs typeface="+mn-cs"/>
              </a:rPr>
              <a:t>PCI Express</a:t>
            </a:r>
            <a:r>
              <a:rPr lang="zh-CN" altLang="en-US" sz="2000" kern="1200" dirty="0">
                <a:solidFill>
                  <a:srgbClr val="000000"/>
                </a:solidFill>
                <a:cs typeface="+mn-cs"/>
              </a:rPr>
              <a:t>和 </a:t>
            </a:r>
            <a:r>
              <a:rPr lang="en-US" altLang="zh-CN" sz="2000" kern="1200" dirty="0">
                <a:solidFill>
                  <a:srgbClr val="000000"/>
                </a:solidFill>
                <a:cs typeface="+mn-cs"/>
              </a:rPr>
              <a:t>PCI</a:t>
            </a:r>
            <a:r>
              <a:rPr lang="zh-CN" altLang="en-US" sz="2000" kern="1200" dirty="0">
                <a:solidFill>
                  <a:srgbClr val="000000"/>
                </a:solidFill>
                <a:cs typeface="+mn-cs"/>
              </a:rPr>
              <a:t>都属于本地互连技术，而</a:t>
            </a:r>
            <a:r>
              <a:rPr lang="en-US" altLang="zh-CN" sz="2000" kern="1200" dirty="0">
                <a:solidFill>
                  <a:srgbClr val="000000"/>
                </a:solidFill>
                <a:cs typeface="+mn-cs"/>
              </a:rPr>
              <a:t>InfiniBand</a:t>
            </a:r>
            <a:r>
              <a:rPr lang="zh-CN" altLang="en-US" sz="2000" kern="1200" dirty="0">
                <a:solidFill>
                  <a:srgbClr val="000000"/>
                </a:solidFill>
                <a:cs typeface="+mn-cs"/>
              </a:rPr>
              <a:t>则没有这个限制 </a:t>
            </a:r>
            <a:endParaRPr lang="zh-CN" altLang="en-US" sz="2000" kern="1200" dirty="0">
              <a:solidFill>
                <a:srgbClr val="000000"/>
              </a:solidFill>
              <a:cs typeface="+mn-cs"/>
            </a:endParaRPr>
          </a:p>
          <a:p>
            <a:pPr lvl="2" eaLnBrk="1" hangingPunct="1">
              <a:lnSpc>
                <a:spcPct val="130000"/>
              </a:lnSpc>
              <a:spcBef>
                <a:spcPts val="0"/>
              </a:spcBef>
            </a:pPr>
            <a:r>
              <a:rPr lang="en-US" altLang="zh-CN" sz="2000" kern="1200" dirty="0">
                <a:solidFill>
                  <a:srgbClr val="000000"/>
                </a:solidFill>
                <a:cs typeface="+mn-cs"/>
              </a:rPr>
              <a:t>InfiniBand</a:t>
            </a:r>
            <a:r>
              <a:rPr lang="zh-CN" altLang="en-US" sz="2000" kern="1200" dirty="0">
                <a:solidFill>
                  <a:srgbClr val="000000"/>
                </a:solidFill>
                <a:cs typeface="+mn-cs"/>
              </a:rPr>
              <a:t>最早提出的目标也定得比较高，期望由此统一机箱内部和外部的互连方法，从根本上解决下一代信息设备的互连问题</a:t>
            </a:r>
            <a:endParaRPr lang="zh-CN" altLang="en-US" sz="2000" kern="1200" dirty="0">
              <a:solidFill>
                <a:srgbClr val="000000"/>
              </a:solidFill>
              <a:cs typeface="+mn-cs"/>
            </a:endParaRPr>
          </a:p>
          <a:p>
            <a:pPr lvl="2" eaLnBrk="1" hangingPunct="1">
              <a:lnSpc>
                <a:spcPct val="130000"/>
              </a:lnSpc>
              <a:spcBef>
                <a:spcPts val="0"/>
              </a:spcBef>
            </a:pPr>
            <a:r>
              <a:rPr lang="en-US" altLang="zh-CN" sz="2000" kern="1200" dirty="0">
                <a:solidFill>
                  <a:srgbClr val="000000"/>
                </a:solidFill>
                <a:cs typeface="+mn-cs"/>
              </a:rPr>
              <a:t>PCI Express</a:t>
            </a:r>
            <a:r>
              <a:rPr lang="zh-CN" altLang="en-US" sz="2000" kern="1200" dirty="0">
                <a:solidFill>
                  <a:srgbClr val="000000"/>
                </a:solidFill>
                <a:cs typeface="+mn-cs"/>
              </a:rPr>
              <a:t>和</a:t>
            </a:r>
            <a:r>
              <a:rPr lang="en-US" altLang="zh-CN" sz="2000" kern="1200" dirty="0">
                <a:solidFill>
                  <a:srgbClr val="000000"/>
                </a:solidFill>
                <a:cs typeface="+mn-cs"/>
              </a:rPr>
              <a:t>Hyper Transport</a:t>
            </a:r>
            <a:r>
              <a:rPr lang="zh-CN" altLang="en-US" sz="2000" kern="1200" dirty="0">
                <a:solidFill>
                  <a:srgbClr val="000000"/>
                </a:solidFill>
                <a:cs typeface="+mn-cs"/>
              </a:rPr>
              <a:t>则是首先把注意力集中在解决机箱内部芯片之间的高速互连问题，似乎是感到</a:t>
            </a:r>
            <a:r>
              <a:rPr lang="en-US" altLang="zh-CN" sz="2000" kern="1200" dirty="0">
                <a:solidFill>
                  <a:srgbClr val="000000"/>
                </a:solidFill>
                <a:cs typeface="+mn-cs"/>
              </a:rPr>
              <a:t>InfiniBand</a:t>
            </a:r>
            <a:r>
              <a:rPr lang="zh-CN" altLang="en-US" sz="2000" kern="1200" dirty="0">
                <a:solidFill>
                  <a:srgbClr val="000000"/>
                </a:solidFill>
                <a:cs typeface="+mn-cs"/>
              </a:rPr>
              <a:t>过于遥远，采取了退而求其次的做法 </a:t>
            </a:r>
            <a:endParaRPr lang="zh-CN" altLang="en-US" sz="2000" kern="1200" dirty="0">
              <a:solidFill>
                <a:srgbClr val="000000"/>
              </a:solidFill>
              <a:cs typeface="+mn-cs"/>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InfiniBand</a:t>
            </a:r>
            <a:r>
              <a:rPr lang="zh-CN" altLang="en-US" sz="3400" dirty="0">
                <a:solidFill>
                  <a:schemeClr val="dk1">
                    <a:lumMod val="75000"/>
                  </a:schemeClr>
                </a:solidFill>
                <a:latin typeface="Arial" panose="020B0604020202020204" pitchFamily="34" charset="0"/>
                <a:sym typeface="+mn-ea"/>
              </a:rPr>
              <a:t>与</a:t>
            </a:r>
            <a:r>
              <a:rPr lang="en-US" altLang="zh-CN" sz="3400" dirty="0">
                <a:solidFill>
                  <a:schemeClr val="dk1">
                    <a:lumMod val="75000"/>
                  </a:schemeClr>
                </a:solidFill>
                <a:latin typeface="Arial" panose="020B0604020202020204" pitchFamily="34" charset="0"/>
                <a:sym typeface="+mn-ea"/>
              </a:rPr>
              <a:t>PCI</a:t>
            </a:r>
            <a:r>
              <a:rPr lang="zh-CN" altLang="en-US" sz="3400" dirty="0">
                <a:solidFill>
                  <a:schemeClr val="dk1">
                    <a:lumMod val="75000"/>
                  </a:schemeClr>
                </a:solidFill>
                <a:latin typeface="Arial" panose="020B0604020202020204" pitchFamily="34" charset="0"/>
                <a:sym typeface="+mn-ea"/>
              </a:rPr>
              <a:t>和</a:t>
            </a:r>
            <a:r>
              <a:rPr lang="en-US" altLang="zh-CN" sz="3400" dirty="0">
                <a:solidFill>
                  <a:schemeClr val="dk1">
                    <a:lumMod val="75000"/>
                  </a:schemeClr>
                </a:solidFill>
                <a:latin typeface="Arial" panose="020B0604020202020204" pitchFamily="34" charset="0"/>
                <a:sym typeface="+mn-ea"/>
              </a:rPr>
              <a:t>PCI Express</a:t>
            </a:r>
            <a:r>
              <a:rPr lang="zh-CN" altLang="en-US" sz="3400" dirty="0">
                <a:solidFill>
                  <a:schemeClr val="dk1">
                    <a:lumMod val="75000"/>
                  </a:schemeClr>
                </a:solidFill>
                <a:latin typeface="Arial" panose="020B0604020202020204" pitchFamily="34" charset="0"/>
                <a:sym typeface="+mn-ea"/>
              </a:rPr>
              <a:t>比较</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873376" cy="4464102"/>
          </a:xfrm>
        </p:spPr>
        <p:txBody>
          <a:bodyPr vert="horz" wrap="square" lIns="91440" tIns="45720" rIns="91440" bIns="45720" anchor="t" anchorCtr="0"/>
          <a:lstStyle/>
          <a:p>
            <a:pPr lvl="1" eaLnBrk="1" latinLnBrk="0" hangingPunct="1">
              <a:lnSpc>
                <a:spcPct val="130000"/>
              </a:lnSpc>
              <a:spcBef>
                <a:spcPts val="0"/>
              </a:spcBef>
            </a:pPr>
            <a:r>
              <a:rPr lang="zh-CN" altLang="en-US" sz="2000" kern="1200" dirty="0">
                <a:solidFill>
                  <a:srgbClr val="000000"/>
                </a:solidFill>
                <a:latin typeface="+mn-lt"/>
                <a:cs typeface="+mn-cs"/>
              </a:rPr>
              <a:t>机箱内</a:t>
            </a:r>
            <a:r>
              <a:rPr lang="en-US" altLang="zh-CN" sz="2000" kern="1200" dirty="0">
                <a:solidFill>
                  <a:srgbClr val="000000"/>
                </a:solidFill>
                <a:latin typeface="+mn-lt"/>
                <a:cs typeface="+mn-cs"/>
              </a:rPr>
              <a:t>PCI Express</a:t>
            </a:r>
            <a:r>
              <a:rPr lang="zh-CN" altLang="en-US" sz="2000" kern="1200" dirty="0">
                <a:solidFill>
                  <a:srgbClr val="000000"/>
                </a:solidFill>
                <a:latin typeface="+mn-lt"/>
                <a:cs typeface="+mn-cs"/>
              </a:rPr>
              <a:t>无疑是更值得关注的，</a:t>
            </a:r>
            <a:r>
              <a:rPr lang="en-US" altLang="zh-CN" sz="2000" kern="1200" dirty="0">
                <a:solidFill>
                  <a:srgbClr val="000000"/>
                </a:solidFill>
                <a:latin typeface="+mn-lt"/>
                <a:cs typeface="+mn-cs"/>
              </a:rPr>
              <a:t>PCI Express</a:t>
            </a:r>
            <a:r>
              <a:rPr lang="zh-CN" altLang="en-US" sz="2000" kern="1200" dirty="0">
                <a:solidFill>
                  <a:srgbClr val="000000"/>
                </a:solidFill>
                <a:latin typeface="+mn-lt"/>
                <a:cs typeface="+mn-cs"/>
              </a:rPr>
              <a:t>最终必将走向服务器，甚至</a:t>
            </a:r>
            <a:r>
              <a:rPr lang="en-US" altLang="zh-CN" sz="2000" kern="1200" dirty="0">
                <a:solidFill>
                  <a:srgbClr val="000000"/>
                </a:solidFill>
                <a:latin typeface="+mn-lt"/>
                <a:cs typeface="+mn-cs"/>
              </a:rPr>
              <a:t>PCI Express</a:t>
            </a:r>
            <a:r>
              <a:rPr lang="zh-CN" altLang="en-US" sz="2000" kern="1200" dirty="0">
                <a:solidFill>
                  <a:srgbClr val="000000"/>
                </a:solidFill>
                <a:latin typeface="+mn-lt"/>
                <a:cs typeface="+mn-cs"/>
              </a:rPr>
              <a:t>将会对无线网络设计师产生极大的吸引力。 </a:t>
            </a:r>
            <a:r>
              <a:rPr lang="en-US" altLang="zh-CN" sz="2000" kern="1200" dirty="0" err="1">
                <a:solidFill>
                  <a:srgbClr val="000000"/>
                </a:solidFill>
                <a:latin typeface="+mn-lt"/>
                <a:cs typeface="+mn-cs"/>
              </a:rPr>
              <a:t>HyperTransport</a:t>
            </a:r>
            <a:r>
              <a:rPr lang="zh-CN" altLang="en-US" sz="2000" kern="1200" dirty="0">
                <a:solidFill>
                  <a:srgbClr val="000000"/>
                </a:solidFill>
                <a:latin typeface="+mn-lt"/>
                <a:cs typeface="+mn-cs"/>
              </a:rPr>
              <a:t>则会在下一代服务器和一些通信设备内部互连方面发挥重要作用</a:t>
            </a:r>
            <a:endParaRPr lang="zh-CN" altLang="en-US" sz="2000" kern="1200" dirty="0">
              <a:solidFill>
                <a:srgbClr val="000000"/>
              </a:solidFill>
              <a:latin typeface="+mn-lt"/>
              <a:cs typeface="+mn-cs"/>
            </a:endParaRPr>
          </a:p>
          <a:p>
            <a:pPr lvl="2" eaLnBrk="1" hangingPunct="1">
              <a:lnSpc>
                <a:spcPct val="130000"/>
              </a:lnSpc>
              <a:spcBef>
                <a:spcPts val="0"/>
              </a:spcBef>
            </a:pPr>
            <a:r>
              <a:rPr lang="en-US" altLang="zh-CN" sz="2000" kern="1200" dirty="0">
                <a:solidFill>
                  <a:srgbClr val="000000"/>
                </a:solidFill>
                <a:cs typeface="+mn-cs"/>
              </a:rPr>
              <a:t>Intel</a:t>
            </a:r>
            <a:r>
              <a:rPr lang="zh-CN" altLang="en-US" sz="2000" kern="1200" dirty="0">
                <a:solidFill>
                  <a:srgbClr val="000000"/>
                </a:solidFill>
                <a:cs typeface="+mn-cs"/>
              </a:rPr>
              <a:t>极力推崇</a:t>
            </a:r>
            <a:r>
              <a:rPr lang="en-US" altLang="zh-CN" sz="2000" kern="1200" dirty="0">
                <a:solidFill>
                  <a:srgbClr val="000000"/>
                </a:solidFill>
                <a:cs typeface="+mn-cs"/>
              </a:rPr>
              <a:t>PCI Express</a:t>
            </a:r>
            <a:endParaRPr lang="en-US" altLang="zh-CN" sz="2000" kern="1200" dirty="0">
              <a:solidFill>
                <a:srgbClr val="000000"/>
              </a:solidFill>
              <a:cs typeface="+mn-cs"/>
            </a:endParaRPr>
          </a:p>
          <a:p>
            <a:pPr lvl="2" eaLnBrk="1" hangingPunct="1">
              <a:lnSpc>
                <a:spcPct val="130000"/>
              </a:lnSpc>
              <a:spcBef>
                <a:spcPts val="0"/>
              </a:spcBef>
            </a:pPr>
            <a:r>
              <a:rPr lang="en-US" altLang="zh-CN" sz="2000" kern="1200" dirty="0">
                <a:solidFill>
                  <a:srgbClr val="000000"/>
                </a:solidFill>
                <a:cs typeface="+mn-cs"/>
              </a:rPr>
              <a:t>AMD</a:t>
            </a:r>
            <a:r>
              <a:rPr lang="zh-CN" altLang="en-US" sz="2000" kern="1200" dirty="0">
                <a:solidFill>
                  <a:srgbClr val="000000"/>
                </a:solidFill>
                <a:cs typeface="+mn-cs"/>
              </a:rPr>
              <a:t>极力推崇</a:t>
            </a:r>
            <a:r>
              <a:rPr lang="en-US" altLang="zh-CN" sz="2000" kern="1200" dirty="0">
                <a:solidFill>
                  <a:srgbClr val="000000"/>
                </a:solidFill>
                <a:cs typeface="+mn-cs"/>
              </a:rPr>
              <a:t>Hyper Transport</a:t>
            </a:r>
            <a:endParaRPr lang="en-US" altLang="zh-CN" sz="2000" kern="1200" dirty="0">
              <a:solidFill>
                <a:srgbClr val="000000"/>
              </a:solidFill>
              <a:cs typeface="+mn-cs"/>
            </a:endParaRPr>
          </a:p>
          <a:p>
            <a:pPr lvl="2" eaLnBrk="1" hangingPunct="1">
              <a:lnSpc>
                <a:spcPct val="130000"/>
              </a:lnSpc>
              <a:spcBef>
                <a:spcPts val="0"/>
              </a:spcBef>
            </a:pPr>
            <a:r>
              <a:rPr lang="en-US" altLang="zh-CN" sz="2000" kern="1200" dirty="0">
                <a:solidFill>
                  <a:srgbClr val="000000"/>
                </a:solidFill>
                <a:cs typeface="+mn-cs"/>
              </a:rPr>
              <a:t>IBM</a:t>
            </a:r>
            <a:r>
              <a:rPr lang="zh-CN" altLang="en-US" sz="2000" kern="1200" dirty="0">
                <a:solidFill>
                  <a:srgbClr val="000000"/>
                </a:solidFill>
                <a:cs typeface="+mn-cs"/>
              </a:rPr>
              <a:t>则鼓励服务器设计师们采用</a:t>
            </a:r>
            <a:r>
              <a:rPr lang="en-US" altLang="zh-CN" sz="2000" kern="1200" dirty="0">
                <a:solidFill>
                  <a:srgbClr val="000000"/>
                </a:solidFill>
                <a:cs typeface="+mn-cs"/>
              </a:rPr>
              <a:t>PCI-X 2.0</a:t>
            </a:r>
            <a:r>
              <a:rPr lang="zh-CN" altLang="en-US" sz="2000" kern="1200" dirty="0">
                <a:solidFill>
                  <a:srgbClr val="000000"/>
                </a:solidFill>
                <a:cs typeface="+mn-cs"/>
              </a:rPr>
              <a:t>这种仍然属于并行</a:t>
            </a:r>
            <a:r>
              <a:rPr lang="en-US" altLang="zh-CN" sz="2000" kern="1200" dirty="0">
                <a:solidFill>
                  <a:srgbClr val="000000"/>
                </a:solidFill>
                <a:cs typeface="+mn-cs"/>
              </a:rPr>
              <a:t>PCI</a:t>
            </a:r>
            <a:r>
              <a:rPr lang="zh-CN" altLang="en-US" sz="2000" kern="1200" dirty="0">
                <a:solidFill>
                  <a:srgbClr val="000000"/>
                </a:solidFill>
                <a:cs typeface="+mn-cs"/>
              </a:rPr>
              <a:t>的技术</a:t>
            </a:r>
            <a:endParaRPr lang="zh-CN" altLang="en-US" sz="2000" kern="1200" dirty="0">
              <a:solidFill>
                <a:srgbClr val="000000"/>
              </a:solidFill>
              <a:cs typeface="+mn-cs"/>
            </a:endParaRPr>
          </a:p>
          <a:p>
            <a:pPr lvl="1" eaLnBrk="1" latinLnBrk="0" hangingPunct="1">
              <a:lnSpc>
                <a:spcPct val="130000"/>
              </a:lnSpc>
              <a:spcBef>
                <a:spcPts val="0"/>
              </a:spcBef>
            </a:pPr>
            <a:r>
              <a:rPr lang="en-US" altLang="zh-CN" sz="2000" kern="1200" dirty="0">
                <a:solidFill>
                  <a:srgbClr val="000000"/>
                </a:solidFill>
                <a:latin typeface="+mn-lt"/>
                <a:cs typeface="+mn-cs"/>
              </a:rPr>
              <a:t>InfiniBand</a:t>
            </a:r>
            <a:r>
              <a:rPr lang="zh-CN" altLang="en-US" sz="2000" kern="1200" dirty="0">
                <a:solidFill>
                  <a:srgbClr val="000000"/>
                </a:solidFill>
                <a:latin typeface="+mn-lt"/>
                <a:cs typeface="+mn-cs"/>
              </a:rPr>
              <a:t>显得更有高贵品质，将会进入大型数据中心， 将在系统互连方面发挥重要作用</a:t>
            </a:r>
            <a:endParaRPr lang="zh-CN" altLang="en-US" sz="2000" kern="1200" dirty="0">
              <a:solidFill>
                <a:srgbClr val="000000"/>
              </a:solidFill>
              <a:latin typeface="+mn-lt"/>
              <a:cs typeface="+mn-cs"/>
            </a:endParaRPr>
          </a:p>
          <a:p>
            <a:pPr lvl="1" eaLnBrk="1" latinLnBrk="0" hangingPunct="1">
              <a:lnSpc>
                <a:spcPct val="130000"/>
              </a:lnSpc>
              <a:spcBef>
                <a:spcPts val="0"/>
              </a:spcBef>
            </a:pPr>
            <a:endParaRPr lang="zh-CN" altLang="en-US" sz="2000" b="1" dirty="0">
              <a:ea typeface="微软雅黑" panose="020B0503020204020204" pitchFamily="34" charset="-122"/>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a:solidFill>
                  <a:schemeClr val="dk1">
                    <a:lumMod val="75000"/>
                  </a:schemeClr>
                </a:solidFill>
                <a:latin typeface="Arial" panose="020B0604020202020204" pitchFamily="34" charset="0"/>
                <a:sym typeface="+mn-ea"/>
              </a:rPr>
              <a:t>IO</a:t>
            </a:r>
            <a:r>
              <a:rPr lang="zh-CN" altLang="en-US" sz="3400">
                <a:solidFill>
                  <a:schemeClr val="dk1">
                    <a:lumMod val="75000"/>
                  </a:schemeClr>
                </a:solidFill>
                <a:latin typeface="Arial" panose="020B0604020202020204" pitchFamily="34" charset="0"/>
                <a:sym typeface="+mn-ea"/>
              </a:rPr>
              <a:t>接口技术</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297312"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kern="1200" dirty="0">
                <a:solidFill>
                  <a:srgbClr val="000000"/>
                </a:solidFill>
                <a:latin typeface="+mn-lt"/>
                <a:cs typeface="+mn-cs"/>
              </a:rPr>
              <a:t>1</a:t>
            </a:r>
            <a:r>
              <a:rPr lang="zh-CN" altLang="en-US" sz="2400" b="1" kern="1200" dirty="0">
                <a:solidFill>
                  <a:srgbClr val="000000"/>
                </a:solidFill>
                <a:latin typeface="+mn-lt"/>
                <a:cs typeface="+mn-cs"/>
              </a:rPr>
              <a:t>．接口功能</a:t>
            </a:r>
            <a:endParaRPr lang="zh-CN" altLang="en-US" sz="2400" b="1"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cs typeface="+mn-cs"/>
              </a:rPr>
              <a:t>⑴协调速度		采用缓冲锁存</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⑵电平转换		电平转换，</a:t>
            </a:r>
            <a:r>
              <a:rPr lang="en-US" altLang="zh-CN" sz="2000" kern="1200" dirty="0">
                <a:solidFill>
                  <a:srgbClr val="000000"/>
                </a:solidFill>
                <a:cs typeface="+mn-cs"/>
              </a:rPr>
              <a:t>TTL, MOS</a:t>
            </a:r>
            <a:endParaRPr lang="en-US" altLang="zh-CN" sz="2000" kern="1200" dirty="0">
              <a:solidFill>
                <a:srgbClr val="000000"/>
              </a:solidFill>
              <a:cs typeface="+mn-cs"/>
            </a:endParaRPr>
          </a:p>
          <a:p>
            <a:pPr lvl="2" eaLnBrk="1" hangingPunct="1">
              <a:lnSpc>
                <a:spcPct val="130000"/>
              </a:lnSpc>
              <a:spcBef>
                <a:spcPts val="0"/>
              </a:spcBef>
            </a:pPr>
            <a:r>
              <a:rPr lang="en-US" altLang="zh-CN" sz="2000" kern="1200" dirty="0">
                <a:solidFill>
                  <a:srgbClr val="000000"/>
                </a:solidFill>
                <a:cs typeface="+mn-cs"/>
              </a:rPr>
              <a:t>⑶</a:t>
            </a:r>
            <a:r>
              <a:rPr lang="zh-CN" altLang="en-US" sz="2000" kern="1200" dirty="0">
                <a:solidFill>
                  <a:srgbClr val="000000"/>
                </a:solidFill>
                <a:cs typeface="+mn-cs"/>
              </a:rPr>
              <a:t>信息格式转换	正负逻辑、串并</a:t>
            </a:r>
            <a:r>
              <a:rPr lang="en-US" altLang="zh-CN" sz="2000" kern="1200" dirty="0">
                <a:solidFill>
                  <a:srgbClr val="000000"/>
                </a:solidFill>
                <a:cs typeface="+mn-cs"/>
              </a:rPr>
              <a:t>/</a:t>
            </a:r>
            <a:r>
              <a:rPr lang="zh-CN" altLang="en-US" sz="2000" kern="1200" dirty="0">
                <a:solidFill>
                  <a:srgbClr val="000000"/>
                </a:solidFill>
                <a:cs typeface="+mn-cs"/>
              </a:rPr>
              <a:t>并串、 </a:t>
            </a:r>
            <a:r>
              <a:rPr lang="en-US" altLang="zh-CN" sz="2000" kern="1200" dirty="0">
                <a:solidFill>
                  <a:srgbClr val="000000"/>
                </a:solidFill>
                <a:cs typeface="+mn-cs"/>
              </a:rPr>
              <a:t>A/D </a:t>
            </a:r>
            <a:r>
              <a:rPr lang="zh-CN" altLang="en-US" sz="2000" kern="1200" dirty="0">
                <a:solidFill>
                  <a:srgbClr val="000000"/>
                </a:solidFill>
                <a:cs typeface="+mn-cs"/>
              </a:rPr>
              <a:t>、</a:t>
            </a:r>
            <a:r>
              <a:rPr lang="en-US" altLang="zh-CN" sz="2000" kern="1200" dirty="0">
                <a:solidFill>
                  <a:srgbClr val="000000"/>
                </a:solidFill>
                <a:cs typeface="+mn-cs"/>
              </a:rPr>
              <a:t>D/A</a:t>
            </a:r>
            <a:r>
              <a:rPr lang="zh-CN" altLang="en-US" sz="2000" kern="1200" dirty="0">
                <a:solidFill>
                  <a:srgbClr val="000000"/>
                </a:solidFill>
                <a:cs typeface="+mn-cs"/>
              </a:rPr>
              <a:t>等</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⑷时序控制实现</a:t>
            </a:r>
            <a:r>
              <a:rPr lang="en-US" altLang="zh-CN" sz="2000" kern="1200" dirty="0">
                <a:solidFill>
                  <a:srgbClr val="000000"/>
                </a:solidFill>
                <a:cs typeface="+mn-cs"/>
              </a:rPr>
              <a:t>CPU</a:t>
            </a:r>
            <a:r>
              <a:rPr lang="zh-CN" altLang="en-US" sz="2000" kern="1200" dirty="0">
                <a:solidFill>
                  <a:srgbClr val="000000"/>
                </a:solidFill>
                <a:cs typeface="+mn-cs"/>
              </a:rPr>
              <a:t>与外设同步</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⑸地址译码实现设备选择</a:t>
            </a:r>
            <a:endParaRPr lang="zh-CN" altLang="en-US" sz="2000" kern="1200" dirty="0">
              <a:solidFill>
                <a:srgbClr val="000000"/>
              </a:solidFill>
              <a:cs typeface="+mn-cs"/>
            </a:endParaRPr>
          </a:p>
          <a:p>
            <a:pPr lvl="1" eaLnBrk="1" latinLnBrk="0" hangingPunct="1">
              <a:lnSpc>
                <a:spcPct val="130000"/>
              </a:lnSpc>
              <a:spcBef>
                <a:spcPts val="0"/>
              </a:spcBef>
            </a:pPr>
            <a:r>
              <a:rPr lang="en-US" altLang="zh-CN" sz="2400" b="1" kern="1200" dirty="0">
                <a:solidFill>
                  <a:srgbClr val="000000"/>
                </a:solidFill>
                <a:latin typeface="+mn-lt"/>
                <a:cs typeface="+mn-cs"/>
              </a:rPr>
              <a:t>2.</a:t>
            </a:r>
            <a:r>
              <a:rPr lang="zh-CN" altLang="en-US" sz="2400" b="1" kern="1200" dirty="0">
                <a:solidFill>
                  <a:srgbClr val="000000"/>
                </a:solidFill>
                <a:latin typeface="+mn-lt"/>
                <a:cs typeface="+mn-cs"/>
              </a:rPr>
              <a:t>接口</a:t>
            </a:r>
            <a:endParaRPr lang="zh-CN" altLang="en-US" sz="2400" b="1"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cs typeface="+mn-cs"/>
              </a:rPr>
              <a:t>串行：</a:t>
            </a:r>
            <a:r>
              <a:rPr lang="en-US" altLang="zh-CN" sz="2000" kern="1200" dirty="0">
                <a:solidFill>
                  <a:srgbClr val="000000"/>
                </a:solidFill>
                <a:cs typeface="+mn-cs"/>
              </a:rPr>
              <a:t>RS232</a:t>
            </a:r>
            <a:r>
              <a:rPr lang="zh-CN" altLang="en-US" sz="2000" kern="1200" dirty="0">
                <a:solidFill>
                  <a:srgbClr val="000000"/>
                </a:solidFill>
                <a:cs typeface="+mn-cs"/>
              </a:rPr>
              <a:t>、</a:t>
            </a:r>
            <a:r>
              <a:rPr lang="en-US" altLang="zh-CN" sz="2000" kern="1200" dirty="0">
                <a:solidFill>
                  <a:srgbClr val="000000"/>
                </a:solidFill>
                <a:cs typeface="+mn-cs"/>
              </a:rPr>
              <a:t>Modem</a:t>
            </a:r>
            <a:r>
              <a:rPr lang="zh-CN" altLang="en-US" sz="2000" kern="1200" dirty="0">
                <a:solidFill>
                  <a:srgbClr val="000000"/>
                </a:solidFill>
                <a:cs typeface="+mn-cs"/>
              </a:rPr>
              <a:t>、</a:t>
            </a:r>
            <a:r>
              <a:rPr lang="en-US" altLang="zh-CN" sz="2000" kern="1200" dirty="0">
                <a:solidFill>
                  <a:srgbClr val="000000"/>
                </a:solidFill>
                <a:cs typeface="+mn-cs"/>
              </a:rPr>
              <a:t>Ethernet</a:t>
            </a:r>
            <a:r>
              <a:rPr lang="zh-CN" altLang="en-US" sz="2000" kern="1200" dirty="0">
                <a:solidFill>
                  <a:srgbClr val="000000"/>
                </a:solidFill>
                <a:cs typeface="+mn-cs"/>
              </a:rPr>
              <a:t>、</a:t>
            </a:r>
            <a:r>
              <a:rPr lang="en-US" altLang="zh-CN" sz="2000" kern="1200" dirty="0" err="1">
                <a:solidFill>
                  <a:srgbClr val="000000"/>
                </a:solidFill>
                <a:cs typeface="+mn-cs"/>
              </a:rPr>
              <a:t>HomePNA</a:t>
            </a:r>
            <a:r>
              <a:rPr lang="zh-CN" altLang="en-US" sz="2000" kern="1200" dirty="0">
                <a:solidFill>
                  <a:srgbClr val="000000"/>
                </a:solidFill>
                <a:cs typeface="+mn-cs"/>
              </a:rPr>
              <a:t>、</a:t>
            </a:r>
            <a:r>
              <a:rPr lang="en-US" altLang="zh-CN" sz="2000" kern="1200" dirty="0">
                <a:solidFill>
                  <a:srgbClr val="000000"/>
                </a:solidFill>
                <a:cs typeface="+mn-cs"/>
              </a:rPr>
              <a:t>ADSL</a:t>
            </a:r>
            <a:r>
              <a:rPr lang="zh-CN" altLang="en-US" sz="2000" kern="1200" dirty="0">
                <a:solidFill>
                  <a:srgbClr val="000000"/>
                </a:solidFill>
                <a:cs typeface="+mn-cs"/>
              </a:rPr>
              <a:t>、 </a:t>
            </a:r>
            <a:r>
              <a:rPr lang="en-US" altLang="zh-CN" sz="2000" kern="1200" dirty="0">
                <a:solidFill>
                  <a:srgbClr val="000000"/>
                </a:solidFill>
                <a:cs typeface="+mn-cs"/>
              </a:rPr>
              <a:t>IEEE 1394</a:t>
            </a:r>
            <a:r>
              <a:rPr lang="zh-CN" altLang="en-US" sz="2000" kern="1200" dirty="0">
                <a:solidFill>
                  <a:srgbClr val="000000"/>
                </a:solidFill>
                <a:cs typeface="+mn-cs"/>
              </a:rPr>
              <a:t>、</a:t>
            </a:r>
            <a:r>
              <a:rPr lang="en-US" altLang="zh-CN" sz="2000" kern="1200" dirty="0">
                <a:solidFill>
                  <a:srgbClr val="000000"/>
                </a:solidFill>
                <a:cs typeface="+mn-cs"/>
              </a:rPr>
              <a:t>USB</a:t>
            </a:r>
            <a:r>
              <a:rPr lang="zh-CN" altLang="en-US" sz="2000" kern="1200" dirty="0">
                <a:solidFill>
                  <a:srgbClr val="000000"/>
                </a:solidFill>
                <a:cs typeface="+mn-cs"/>
              </a:rPr>
              <a:t>等</a:t>
            </a:r>
            <a:endParaRPr lang="zh-CN" altLang="en-US" sz="2000" kern="1200" dirty="0">
              <a:solidFill>
                <a:srgbClr val="000000"/>
              </a:solidFill>
              <a:cs typeface="+mn-cs"/>
            </a:endParaRPr>
          </a:p>
          <a:p>
            <a:pPr lvl="2" eaLnBrk="1" hangingPunct="1">
              <a:lnSpc>
                <a:spcPct val="130000"/>
              </a:lnSpc>
              <a:spcBef>
                <a:spcPts val="0"/>
              </a:spcBef>
            </a:pPr>
            <a:r>
              <a:rPr lang="zh-CN" altLang="en-US" sz="2000" kern="1200" dirty="0">
                <a:solidFill>
                  <a:srgbClr val="000000"/>
                </a:solidFill>
                <a:cs typeface="+mn-cs"/>
              </a:rPr>
              <a:t>并行：打印机、 </a:t>
            </a:r>
            <a:r>
              <a:rPr lang="en-US" altLang="zh-CN" sz="2000" kern="1200" dirty="0">
                <a:solidFill>
                  <a:srgbClr val="000000"/>
                </a:solidFill>
                <a:cs typeface="+mn-cs"/>
              </a:rPr>
              <a:t>SCSI</a:t>
            </a:r>
            <a:r>
              <a:rPr lang="zh-CN" altLang="en-US" sz="2000" kern="1200" dirty="0">
                <a:solidFill>
                  <a:srgbClr val="000000"/>
                </a:solidFill>
                <a:cs typeface="+mn-cs"/>
              </a:rPr>
              <a:t>等</a:t>
            </a:r>
            <a:endParaRPr lang="zh-CN" altLang="en-US" sz="2000" kern="1200" dirty="0">
              <a:solidFill>
                <a:srgbClr val="000000"/>
              </a:solidFill>
              <a:cs typeface="+mn-cs"/>
            </a:endParaRPr>
          </a:p>
        </p:txBody>
      </p:sp>
    </p:spTree>
    <p:custDataLst>
      <p:tags r:id="rId6"/>
    </p:custData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USB</a:t>
            </a:r>
            <a:endParaRPr lang="en-US" altLang="zh-CN"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5" y="1080241"/>
            <a:ext cx="10752389" cy="4296086"/>
          </a:xfrm>
        </p:spPr>
        <p:txBody>
          <a:bodyPr vert="horz" wrap="square" lIns="91440" tIns="45720" rIns="91440" bIns="45720" anchor="t" anchorCtr="0"/>
          <a:lstStyle/>
          <a:p>
            <a:pPr lvl="1" eaLnBrk="1" latinLnBrk="0" hangingPunct="1">
              <a:lnSpc>
                <a:spcPct val="130000"/>
              </a:lnSpc>
              <a:spcBef>
                <a:spcPts val="0"/>
              </a:spcBef>
            </a:pPr>
            <a:r>
              <a:rPr lang="en-US" altLang="zh-CN" sz="2000" kern="1200" dirty="0">
                <a:solidFill>
                  <a:srgbClr val="000000"/>
                </a:solidFill>
                <a:latin typeface="+mn-lt"/>
                <a:cs typeface="+mn-cs"/>
              </a:rPr>
              <a:t>1994</a:t>
            </a:r>
            <a:r>
              <a:rPr lang="zh-CN" altLang="en-US" sz="2000" kern="1200" dirty="0">
                <a:solidFill>
                  <a:srgbClr val="000000"/>
                </a:solidFill>
                <a:latin typeface="+mn-lt"/>
                <a:cs typeface="+mn-cs"/>
              </a:rPr>
              <a:t>年，英特尔、康柏、</a:t>
            </a:r>
            <a:r>
              <a:rPr lang="en-US" altLang="zh-CN" sz="2000" kern="1200" dirty="0">
                <a:solidFill>
                  <a:srgbClr val="000000"/>
                </a:solidFill>
                <a:latin typeface="+mn-lt"/>
                <a:cs typeface="+mn-cs"/>
              </a:rPr>
              <a:t>Digital</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IBM</a:t>
            </a:r>
            <a:r>
              <a:rPr lang="zh-CN" altLang="en-US" sz="2000" kern="1200" dirty="0">
                <a:solidFill>
                  <a:srgbClr val="000000"/>
                </a:solidFill>
                <a:latin typeface="+mn-lt"/>
                <a:cs typeface="+mn-cs"/>
              </a:rPr>
              <a:t>、微软、</a:t>
            </a:r>
            <a:r>
              <a:rPr lang="en-US" altLang="zh-CN" sz="2000" kern="1200" dirty="0">
                <a:solidFill>
                  <a:srgbClr val="000000"/>
                </a:solidFill>
                <a:latin typeface="+mn-lt"/>
                <a:cs typeface="+mn-cs"/>
              </a:rPr>
              <a:t>NEC</a:t>
            </a:r>
            <a:r>
              <a:rPr lang="zh-CN" altLang="en-US" sz="2000" kern="1200" dirty="0">
                <a:solidFill>
                  <a:srgbClr val="000000"/>
                </a:solidFill>
                <a:latin typeface="+mn-lt"/>
                <a:cs typeface="+mn-cs"/>
              </a:rPr>
              <a:t>、北电等七家世界著名的计算机和通信公司成立了</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Universal Serial Bus</a:t>
            </a:r>
            <a:r>
              <a:rPr lang="zh-CN" altLang="en-US" sz="2000" kern="1200" dirty="0">
                <a:solidFill>
                  <a:srgbClr val="000000"/>
                </a:solidFill>
                <a:latin typeface="+mn-lt"/>
                <a:cs typeface="+mn-cs"/>
              </a:rPr>
              <a:t>，通用串行总线）论坛，历时近两年形成了统一意见，于</a:t>
            </a:r>
            <a:r>
              <a:rPr lang="en-US" altLang="zh-CN" sz="2000" kern="1200" dirty="0">
                <a:solidFill>
                  <a:srgbClr val="000000"/>
                </a:solidFill>
                <a:latin typeface="+mn-lt"/>
                <a:cs typeface="+mn-cs"/>
              </a:rPr>
              <a:t>1995</a:t>
            </a:r>
            <a:r>
              <a:rPr lang="zh-CN" altLang="en-US" sz="2000" kern="1200" dirty="0">
                <a:solidFill>
                  <a:srgbClr val="000000"/>
                </a:solidFill>
                <a:latin typeface="+mn-lt"/>
                <a:cs typeface="+mn-cs"/>
              </a:rPr>
              <a:t>年</a:t>
            </a:r>
            <a:r>
              <a:rPr lang="en-US" altLang="zh-CN" sz="2000" kern="1200" dirty="0">
                <a:solidFill>
                  <a:srgbClr val="000000"/>
                </a:solidFill>
                <a:latin typeface="+mn-lt"/>
                <a:cs typeface="+mn-cs"/>
              </a:rPr>
              <a:t>11</a:t>
            </a:r>
            <a:r>
              <a:rPr lang="zh-CN" altLang="en-US" sz="2000" kern="1200" dirty="0">
                <a:solidFill>
                  <a:srgbClr val="000000"/>
                </a:solidFill>
                <a:latin typeface="+mn-lt"/>
                <a:cs typeface="+mn-cs"/>
              </a:rPr>
              <a:t>月正式制定出</a:t>
            </a:r>
            <a:r>
              <a:rPr lang="en-US" altLang="zh-CN" sz="2000" kern="1200" dirty="0">
                <a:solidFill>
                  <a:srgbClr val="000000"/>
                </a:solidFill>
                <a:latin typeface="+mn-lt"/>
                <a:cs typeface="+mn-cs"/>
              </a:rPr>
              <a:t>USB 0.9</a:t>
            </a:r>
            <a:r>
              <a:rPr lang="zh-CN" altLang="en-US" sz="2000" kern="1200" dirty="0">
                <a:solidFill>
                  <a:srgbClr val="000000"/>
                </a:solidFill>
                <a:latin typeface="+mn-lt"/>
                <a:cs typeface="+mn-cs"/>
              </a:rPr>
              <a:t>通用串行总线规范，并在</a:t>
            </a:r>
            <a:r>
              <a:rPr lang="en-US" altLang="zh-CN" sz="2000" kern="1200" dirty="0">
                <a:solidFill>
                  <a:srgbClr val="000000"/>
                </a:solidFill>
                <a:latin typeface="+mn-lt"/>
                <a:cs typeface="+mn-cs"/>
              </a:rPr>
              <a:t>1997</a:t>
            </a:r>
            <a:r>
              <a:rPr lang="zh-CN" altLang="en-US" sz="2000" kern="1200" dirty="0">
                <a:solidFill>
                  <a:srgbClr val="000000"/>
                </a:solidFill>
                <a:latin typeface="+mn-lt"/>
                <a:cs typeface="+mn-cs"/>
              </a:rPr>
              <a:t>年开始有真正符合</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技术标准的外设出现。</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en-US" altLang="zh-CN" sz="2000" kern="1200" dirty="0">
                <a:solidFill>
                  <a:srgbClr val="000000"/>
                </a:solidFill>
                <a:latin typeface="+mn-lt"/>
                <a:cs typeface="+mn-cs"/>
              </a:rPr>
              <a:t>USB 1.1</a:t>
            </a:r>
            <a:r>
              <a:rPr lang="zh-CN" altLang="en-US" sz="2000" kern="1200" dirty="0">
                <a:solidFill>
                  <a:srgbClr val="000000"/>
                </a:solidFill>
                <a:latin typeface="+mn-lt"/>
                <a:cs typeface="+mn-cs"/>
              </a:rPr>
              <a:t>是目前推出的在支持</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的计算机与外设上普遍采用的标准。</a:t>
            </a:r>
            <a:endParaRPr lang="zh-CN" altLang="en-US" sz="2000" kern="1200" dirty="0">
              <a:solidFill>
                <a:srgbClr val="000000"/>
              </a:solidFill>
              <a:latin typeface="+mn-lt"/>
              <a:cs typeface="+mn-cs"/>
            </a:endParaRPr>
          </a:p>
          <a:p>
            <a:pPr lvl="2" eaLnBrk="1" hangingPunct="1">
              <a:lnSpc>
                <a:spcPct val="130000"/>
              </a:lnSpc>
              <a:spcBef>
                <a:spcPts val="0"/>
              </a:spcBef>
            </a:pPr>
            <a:r>
              <a:rPr lang="en-US" altLang="zh-CN" sz="2000" kern="1200" dirty="0">
                <a:solidFill>
                  <a:srgbClr val="000000"/>
                </a:solidFill>
                <a:latin typeface="+mn-lt"/>
                <a:cs typeface="+mn-cs"/>
              </a:rPr>
              <a:t>USB 1.1</a:t>
            </a:r>
            <a:r>
              <a:rPr lang="zh-CN" altLang="en-US" sz="2000" kern="1200" dirty="0">
                <a:solidFill>
                  <a:srgbClr val="000000"/>
                </a:solidFill>
                <a:latin typeface="+mn-lt"/>
                <a:cs typeface="+mn-cs"/>
              </a:rPr>
              <a:t>主要应用在中低速外部设备上，它提供的传输速度有低速</a:t>
            </a:r>
            <a:r>
              <a:rPr lang="en-US" altLang="zh-CN" sz="2000" kern="1200" dirty="0">
                <a:solidFill>
                  <a:srgbClr val="000000"/>
                </a:solidFill>
                <a:latin typeface="+mn-lt"/>
                <a:cs typeface="+mn-cs"/>
              </a:rPr>
              <a:t>1.5Mbps</a:t>
            </a:r>
            <a:r>
              <a:rPr lang="zh-CN" altLang="en-US" sz="2000" kern="1200" dirty="0">
                <a:solidFill>
                  <a:srgbClr val="000000"/>
                </a:solidFill>
                <a:latin typeface="+mn-lt"/>
                <a:cs typeface="+mn-cs"/>
              </a:rPr>
              <a:t>和全速</a:t>
            </a:r>
            <a:r>
              <a:rPr lang="en-US" altLang="zh-CN" sz="2000" kern="1200" dirty="0">
                <a:solidFill>
                  <a:srgbClr val="000000"/>
                </a:solidFill>
                <a:latin typeface="+mn-lt"/>
                <a:cs typeface="+mn-cs"/>
              </a:rPr>
              <a:t>12Mbps</a:t>
            </a:r>
            <a:r>
              <a:rPr lang="zh-CN" altLang="en-US" sz="2000" kern="1200" dirty="0">
                <a:solidFill>
                  <a:srgbClr val="000000"/>
                </a:solidFill>
                <a:latin typeface="+mn-lt"/>
                <a:cs typeface="+mn-cs"/>
              </a:rPr>
              <a:t>两种，低速支持低速设备，如显示器、调制解调器、键盘、鼠标、扫描仪、打印机、光驱、磁带机、软驱等</a:t>
            </a:r>
            <a:r>
              <a:rPr lang="en-US" altLang="zh-CN" sz="2000" kern="1200" dirty="0">
                <a:solidFill>
                  <a:srgbClr val="000000"/>
                </a:solidFill>
                <a:latin typeface="+mn-lt"/>
                <a:cs typeface="+mn-cs"/>
              </a:rPr>
              <a:t>;</a:t>
            </a:r>
            <a:r>
              <a:rPr lang="zh-CN" altLang="en-US" sz="2000" kern="1200" dirty="0">
                <a:solidFill>
                  <a:srgbClr val="000000"/>
                </a:solidFill>
                <a:latin typeface="+mn-lt"/>
                <a:cs typeface="+mn-cs"/>
              </a:rPr>
              <a:t>全速将支持大范围的多媒体设备。 </a:t>
            </a:r>
            <a:endParaRPr lang="zh-CN" altLang="en-US" sz="2000" kern="1200" dirty="0">
              <a:solidFill>
                <a:srgbClr val="000000"/>
              </a:solidFill>
              <a:latin typeface="+mn-lt"/>
              <a:cs typeface="+mn-cs"/>
            </a:endParaRPr>
          </a:p>
          <a:p>
            <a:pPr lvl="1" eaLnBrk="1" latinLnBrk="0" hangingPunct="1">
              <a:lnSpc>
                <a:spcPct val="130000"/>
              </a:lnSpc>
              <a:spcBef>
                <a:spcPts val="0"/>
              </a:spcBef>
            </a:pPr>
            <a:r>
              <a:rPr lang="en-US" altLang="zh-CN" sz="2000" kern="1200" dirty="0">
                <a:solidFill>
                  <a:srgbClr val="000000"/>
                </a:solidFill>
                <a:latin typeface="+mn-lt"/>
                <a:cs typeface="+mn-cs"/>
              </a:rPr>
              <a:t>USB 2.0</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1999</a:t>
            </a:r>
            <a:r>
              <a:rPr lang="zh-CN" altLang="en-US" sz="2000" kern="1200" dirty="0">
                <a:solidFill>
                  <a:srgbClr val="000000"/>
                </a:solidFill>
                <a:latin typeface="+mn-lt"/>
                <a:cs typeface="+mn-cs"/>
              </a:rPr>
              <a:t>年初）向下兼容</a:t>
            </a:r>
            <a:r>
              <a:rPr lang="en-US" altLang="zh-CN" sz="2000" kern="1200" dirty="0">
                <a:solidFill>
                  <a:srgbClr val="000000"/>
                </a:solidFill>
                <a:latin typeface="+mn-lt"/>
                <a:cs typeface="+mn-cs"/>
              </a:rPr>
              <a:t>USB 1.1</a:t>
            </a:r>
            <a:r>
              <a:rPr lang="zh-CN" altLang="en-US" sz="2000" kern="1200" dirty="0">
                <a:solidFill>
                  <a:srgbClr val="000000"/>
                </a:solidFill>
                <a:latin typeface="+mn-lt"/>
                <a:cs typeface="+mn-cs"/>
              </a:rPr>
              <a:t>，数据的传输率将达到</a:t>
            </a:r>
            <a:r>
              <a:rPr lang="en-US" altLang="zh-CN" sz="2000" kern="1200" dirty="0">
                <a:solidFill>
                  <a:srgbClr val="000000"/>
                </a:solidFill>
                <a:latin typeface="+mn-lt"/>
                <a:cs typeface="+mn-cs"/>
              </a:rPr>
              <a:t>120Mbps</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240Mbps</a:t>
            </a:r>
            <a:r>
              <a:rPr lang="zh-CN" altLang="en-US" sz="2000" kern="1200" dirty="0">
                <a:solidFill>
                  <a:srgbClr val="000000"/>
                </a:solidFill>
                <a:latin typeface="+mn-lt"/>
                <a:cs typeface="+mn-cs"/>
              </a:rPr>
              <a:t>，同时支持宽带数字摄像设备及下一代扫描仪、打印机及存储设备</a:t>
            </a:r>
            <a:endParaRPr lang="zh-CN" altLang="en-US" sz="2000" kern="1200" dirty="0">
              <a:solidFill>
                <a:srgbClr val="000000"/>
              </a:solidFill>
              <a:latin typeface="+mn-lt"/>
              <a:cs typeface="+mn-cs"/>
            </a:endParaRPr>
          </a:p>
        </p:txBody>
      </p:sp>
    </p:spTree>
    <p:custDataLst>
      <p:tags r:id="rId6"/>
    </p:custData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sym typeface="+mn-ea"/>
              </a:rPr>
              <a:t>USB</a:t>
            </a:r>
            <a:endParaRPr lang="en-US" altLang="zh-CN"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5" y="1080241"/>
            <a:ext cx="10752389" cy="4464102"/>
          </a:xfrm>
        </p:spPr>
        <p:txBody>
          <a:bodyPr vert="horz" wrap="square" lIns="91440" tIns="45720" rIns="91440" bIns="45720" anchor="t" anchorCtr="0"/>
          <a:lstStyle/>
          <a:p>
            <a:pPr lvl="1" eaLnBrk="1" latinLnBrk="0" hangingPunct="1">
              <a:lnSpc>
                <a:spcPct val="130000"/>
              </a:lnSpc>
              <a:spcBef>
                <a:spcPts val="0"/>
              </a:spcBef>
            </a:pPr>
            <a:r>
              <a:rPr lang="en-US" altLang="zh-CN" sz="2400" b="1" kern="1200" dirty="0">
                <a:solidFill>
                  <a:srgbClr val="000000"/>
                </a:solidFill>
                <a:latin typeface="+mn-lt"/>
                <a:cs typeface="+mn-cs"/>
              </a:rPr>
              <a:t>USB</a:t>
            </a:r>
            <a:r>
              <a:rPr lang="zh-CN" altLang="en-US" sz="2400" b="1" kern="1200" dirty="0">
                <a:solidFill>
                  <a:srgbClr val="000000"/>
                </a:solidFill>
                <a:latin typeface="+mn-lt"/>
                <a:cs typeface="+mn-cs"/>
              </a:rPr>
              <a:t>的主要特点如下</a:t>
            </a:r>
            <a:r>
              <a:rPr lang="zh-CN" altLang="en-US" sz="2000" kern="1200" dirty="0">
                <a:solidFill>
                  <a:srgbClr val="000000"/>
                </a:solidFill>
                <a:latin typeface="+mn-lt"/>
                <a:cs typeface="+mn-cs"/>
              </a:rPr>
              <a:t>： </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使用方便：</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设备能真正做到即插即用。 </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速度加快：目前可达</a:t>
            </a:r>
            <a:r>
              <a:rPr lang="en-US" altLang="zh-CN" sz="2000" kern="1200" dirty="0">
                <a:solidFill>
                  <a:srgbClr val="000000"/>
                </a:solidFill>
                <a:latin typeface="+mn-lt"/>
                <a:cs typeface="+mn-cs"/>
              </a:rPr>
              <a:t>12Mbps</a:t>
            </a:r>
            <a:r>
              <a:rPr lang="zh-CN" altLang="en-US" sz="2000" kern="1200" dirty="0">
                <a:solidFill>
                  <a:srgbClr val="000000"/>
                </a:solidFill>
                <a:latin typeface="+mn-lt"/>
                <a:cs typeface="+mn-cs"/>
              </a:rPr>
              <a:t>，比串口快了整整</a:t>
            </a:r>
            <a:r>
              <a:rPr lang="en-US" altLang="zh-CN" sz="2000" kern="1200" dirty="0">
                <a:solidFill>
                  <a:srgbClr val="000000"/>
                </a:solidFill>
                <a:latin typeface="+mn-lt"/>
                <a:cs typeface="+mn-cs"/>
              </a:rPr>
              <a:t>100</a:t>
            </a:r>
            <a:r>
              <a:rPr lang="zh-CN" altLang="en-US" sz="2000" kern="1200" dirty="0">
                <a:solidFill>
                  <a:srgbClr val="000000"/>
                </a:solidFill>
                <a:latin typeface="+mn-lt"/>
                <a:cs typeface="+mn-cs"/>
              </a:rPr>
              <a:t>倍，比并口也快了十几倍。今后</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的速度还将提高到</a:t>
            </a:r>
            <a:r>
              <a:rPr lang="en-US" altLang="zh-CN" sz="2000" kern="1200" dirty="0">
                <a:solidFill>
                  <a:srgbClr val="000000"/>
                </a:solidFill>
                <a:latin typeface="+mn-lt"/>
                <a:cs typeface="+mn-cs"/>
              </a:rPr>
              <a:t>100Mbps</a:t>
            </a:r>
            <a:r>
              <a:rPr lang="zh-CN" altLang="en-US" sz="2000" kern="1200" dirty="0">
                <a:solidFill>
                  <a:srgbClr val="000000"/>
                </a:solidFill>
                <a:latin typeface="+mn-lt"/>
                <a:cs typeface="+mn-cs"/>
              </a:rPr>
              <a:t>以上。 </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连接灵活：</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接口支持多个不同设备的串行连接，一个</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接口理论上可以连接</a:t>
            </a:r>
            <a:r>
              <a:rPr lang="en-US" altLang="zh-CN" sz="2000" kern="1200" dirty="0">
                <a:solidFill>
                  <a:srgbClr val="000000"/>
                </a:solidFill>
                <a:latin typeface="+mn-lt"/>
                <a:cs typeface="+mn-cs"/>
              </a:rPr>
              <a:t>127</a:t>
            </a:r>
            <a:r>
              <a:rPr lang="zh-CN" altLang="en-US" sz="2000" kern="1200" dirty="0">
                <a:solidFill>
                  <a:srgbClr val="000000"/>
                </a:solidFill>
                <a:latin typeface="+mn-lt"/>
                <a:cs typeface="+mn-cs"/>
              </a:rPr>
              <a:t>个</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设备。连接方式既可以使用串行连接，也可以使用中枢转接头</a:t>
            </a:r>
            <a:r>
              <a:rPr lang="en-US" altLang="zh-CN" sz="2000" kern="1200" dirty="0">
                <a:solidFill>
                  <a:srgbClr val="000000"/>
                </a:solidFill>
                <a:latin typeface="+mn-lt"/>
                <a:cs typeface="+mn-cs"/>
              </a:rPr>
              <a:t>(Hub)</a:t>
            </a:r>
            <a:r>
              <a:rPr lang="zh-CN" altLang="en-US" sz="2000" kern="1200" dirty="0">
                <a:solidFill>
                  <a:srgbClr val="000000"/>
                </a:solidFill>
                <a:latin typeface="+mn-lt"/>
                <a:cs typeface="+mn-cs"/>
              </a:rPr>
              <a:t>，把多个设备连接在一起，每个外设间距离</a:t>
            </a:r>
            <a:r>
              <a:rPr lang="en-US" altLang="zh-CN" sz="2000" kern="1200" dirty="0">
                <a:solidFill>
                  <a:srgbClr val="000000"/>
                </a:solidFill>
                <a:latin typeface="+mn-lt"/>
                <a:cs typeface="+mn-cs"/>
              </a:rPr>
              <a:t>(</a:t>
            </a:r>
            <a:r>
              <a:rPr lang="zh-CN" altLang="en-US" sz="2000" kern="1200" dirty="0">
                <a:solidFill>
                  <a:srgbClr val="000000"/>
                </a:solidFill>
                <a:latin typeface="+mn-lt"/>
                <a:cs typeface="+mn-cs"/>
              </a:rPr>
              <a:t>线缆长度</a:t>
            </a:r>
            <a:r>
              <a:rPr lang="en-US" altLang="zh-CN" sz="2000" kern="1200" dirty="0">
                <a:solidFill>
                  <a:srgbClr val="000000"/>
                </a:solidFill>
                <a:latin typeface="+mn-lt"/>
                <a:cs typeface="+mn-cs"/>
              </a:rPr>
              <a:t>)</a:t>
            </a:r>
            <a:r>
              <a:rPr lang="zh-CN" altLang="en-US" sz="2000" kern="1200" dirty="0">
                <a:solidFill>
                  <a:srgbClr val="000000"/>
                </a:solidFill>
                <a:latin typeface="+mn-lt"/>
                <a:cs typeface="+mn-cs"/>
              </a:rPr>
              <a:t>可达</a:t>
            </a:r>
            <a:r>
              <a:rPr lang="en-US" altLang="zh-CN" sz="2000" kern="1200" dirty="0">
                <a:solidFill>
                  <a:srgbClr val="000000"/>
                </a:solidFill>
                <a:latin typeface="+mn-lt"/>
                <a:cs typeface="+mn-cs"/>
              </a:rPr>
              <a:t>5</a:t>
            </a:r>
            <a:r>
              <a:rPr lang="zh-CN" altLang="en-US" sz="2000" kern="1200" dirty="0">
                <a:solidFill>
                  <a:srgbClr val="000000"/>
                </a:solidFill>
                <a:latin typeface="+mn-lt"/>
                <a:cs typeface="+mn-cs"/>
              </a:rPr>
              <a:t>米。</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还能智能识别</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链上外围设备的接入或拆卸。 </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独立供电： </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接口提供了内置电源，并提高了新设备性价比。 </a:t>
            </a:r>
            <a:endParaRPr lang="zh-CN" altLang="en-US" sz="2000" kern="1200" dirty="0">
              <a:solidFill>
                <a:srgbClr val="000000"/>
              </a:solidFill>
              <a:latin typeface="+mn-lt"/>
              <a:cs typeface="+mn-cs"/>
            </a:endParaRPr>
          </a:p>
          <a:p>
            <a:pPr lvl="2" eaLnBrk="1" hangingPunct="1">
              <a:lnSpc>
                <a:spcPct val="130000"/>
              </a:lnSpc>
              <a:spcBef>
                <a:spcPts val="0"/>
              </a:spcBef>
            </a:pPr>
            <a:r>
              <a:rPr lang="zh-CN" altLang="en-US" sz="2000" kern="1200" dirty="0">
                <a:solidFill>
                  <a:srgbClr val="000000"/>
                </a:solidFill>
                <a:latin typeface="+mn-lt"/>
                <a:cs typeface="+mn-cs"/>
              </a:rPr>
              <a:t>支持多媒体：</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提供了对电话的两路数据支持，可支持异步以及等时数据传输， </a:t>
            </a:r>
            <a:r>
              <a:rPr lang="en-US" altLang="zh-CN" sz="2000" kern="1200" dirty="0">
                <a:solidFill>
                  <a:srgbClr val="000000"/>
                </a:solidFill>
                <a:latin typeface="+mn-lt"/>
                <a:cs typeface="+mn-cs"/>
              </a:rPr>
              <a:t>USB</a:t>
            </a:r>
            <a:r>
              <a:rPr lang="zh-CN" altLang="en-US" sz="2000" kern="1200" dirty="0">
                <a:solidFill>
                  <a:srgbClr val="000000"/>
                </a:solidFill>
                <a:latin typeface="+mn-lt"/>
                <a:cs typeface="+mn-cs"/>
              </a:rPr>
              <a:t>还具有高保真音频。</a:t>
            </a:r>
            <a:endParaRPr lang="zh-CN" altLang="en-US" sz="2000" kern="1200" dirty="0">
              <a:solidFill>
                <a:srgbClr val="000000"/>
              </a:solidFill>
              <a:latin typeface="+mn-lt"/>
              <a:cs typeface="+mn-cs"/>
            </a:endParaRPr>
          </a:p>
        </p:txBody>
      </p:sp>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50720" y="1367155"/>
            <a:ext cx="7345045" cy="4565650"/>
            <a:chOff x="2701" y="2240"/>
            <a:chExt cx="11567" cy="7190"/>
          </a:xfrm>
        </p:grpSpPr>
        <p:sp>
          <p:nvSpPr>
            <p:cNvPr id="8" name="Rectangle 4"/>
            <p:cNvSpPr>
              <a:spLocks noChangeArrowheads="1"/>
            </p:cNvSpPr>
            <p:nvPr/>
          </p:nvSpPr>
          <p:spPr bwMode="auto">
            <a:xfrm>
              <a:off x="3041" y="4098"/>
              <a:ext cx="1680" cy="180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contourClr>
                <a:srgbClr val="FF6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en-US" altLang="zh-CN" sz="2000" b="0">
                  <a:solidFill>
                    <a:srgbClr val="FFFF99"/>
                  </a:solidFill>
                  <a:latin typeface="微软雅黑" panose="020B0503020204020204" pitchFamily="34" charset="-122"/>
                  <a:ea typeface="微软雅黑" panose="020B0503020204020204" pitchFamily="34" charset="-122"/>
                  <a:cs typeface="Times New Roman" panose="02020603050405020304" pitchFamily="18" charset="0"/>
                </a:rPr>
                <a:t>CPU</a:t>
              </a:r>
              <a:endParaRPr kumimoji="1" lang="en-US" altLang="zh-CN" sz="2000" b="0">
                <a:solidFill>
                  <a:srgbClr val="FFFF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Rectangle 5"/>
            <p:cNvSpPr>
              <a:spLocks noChangeArrowheads="1"/>
            </p:cNvSpPr>
            <p:nvPr/>
          </p:nvSpPr>
          <p:spPr bwMode="auto">
            <a:xfrm>
              <a:off x="5561" y="4098"/>
              <a:ext cx="1680" cy="1800"/>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a:solidFill>
                    <a:srgbClr val="FFFF99"/>
                  </a:solidFill>
                  <a:latin typeface="微软雅黑" panose="020B0503020204020204" pitchFamily="34" charset="-122"/>
                  <a:ea typeface="微软雅黑" panose="020B0503020204020204" pitchFamily="34" charset="-122"/>
                  <a:cs typeface="Times New Roman" panose="02020603050405020304" pitchFamily="18" charset="0"/>
                </a:rPr>
                <a:t>内存</a:t>
              </a:r>
              <a:endParaRPr kumimoji="1" lang="zh-CN" altLang="en-US" sz="2000" b="0">
                <a:solidFill>
                  <a:srgbClr val="FFFF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AutoShape 6"/>
            <p:cNvSpPr>
              <a:spLocks noChangeArrowheads="1"/>
            </p:cNvSpPr>
            <p:nvPr/>
          </p:nvSpPr>
          <p:spPr bwMode="auto">
            <a:xfrm>
              <a:off x="3821" y="3258"/>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7"/>
            <p:cNvSpPr>
              <a:spLocks noChangeArrowheads="1"/>
            </p:cNvSpPr>
            <p:nvPr/>
          </p:nvSpPr>
          <p:spPr bwMode="auto">
            <a:xfrm>
              <a:off x="2701" y="2805"/>
              <a:ext cx="11567" cy="680"/>
            </a:xfrm>
            <a:prstGeom prst="leftRightArrow">
              <a:avLst>
                <a:gd name="adj1" fmla="val 33824"/>
                <a:gd name="adj2" fmla="val 131993"/>
              </a:avLst>
            </a:prstGeom>
            <a:solidFill>
              <a:srgbClr val="99CC00"/>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Rectangle 8"/>
            <p:cNvSpPr>
              <a:spLocks noChangeArrowheads="1"/>
            </p:cNvSpPr>
            <p:nvPr/>
          </p:nvSpPr>
          <p:spPr bwMode="auto">
            <a:xfrm>
              <a:off x="7351" y="2240"/>
              <a:ext cx="2007" cy="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buClr>
                  <a:srgbClr val="DDDDDD"/>
                </a:buClr>
                <a:buFontTx/>
                <a:buNone/>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 系统总线</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AutoShape 9"/>
            <p:cNvSpPr>
              <a:spLocks noChangeArrowheads="1"/>
            </p:cNvSpPr>
            <p:nvPr/>
          </p:nvSpPr>
          <p:spPr bwMode="auto">
            <a:xfrm>
              <a:off x="6331" y="3243"/>
              <a:ext cx="240" cy="840"/>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 name="Group 10"/>
            <p:cNvGrpSpPr/>
            <p:nvPr/>
          </p:nvGrpSpPr>
          <p:grpSpPr bwMode="auto">
            <a:xfrm>
              <a:off x="8484" y="5643"/>
              <a:ext cx="4433" cy="3787"/>
              <a:chOff x="2812" y="1608"/>
              <a:chExt cx="1773" cy="1515"/>
            </a:xfrm>
          </p:grpSpPr>
          <p:sp>
            <p:nvSpPr>
              <p:cNvPr id="15" name="Rectangle 11"/>
              <p:cNvSpPr>
                <a:spLocks noChangeArrowheads="1"/>
              </p:cNvSpPr>
              <p:nvPr/>
            </p:nvSpPr>
            <p:spPr bwMode="auto">
              <a:xfrm>
                <a:off x="2812" y="1950"/>
                <a:ext cx="480" cy="48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contourClr>
                  <a:srgbClr val="FF66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设备</a:t>
                </a:r>
                <a:endPar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接口</a:t>
                </a:r>
                <a:endPar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12"/>
              <p:cNvSpPr>
                <a:spLocks noChangeArrowheads="1"/>
              </p:cNvSpPr>
              <p:nvPr/>
            </p:nvSpPr>
            <p:spPr bwMode="auto">
              <a:xfrm>
                <a:off x="2812" y="2622"/>
                <a:ext cx="480" cy="480"/>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contourClr>
                  <a:srgbClr val="66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设备</a:t>
                </a:r>
                <a:endPar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AutoShape 13"/>
              <p:cNvSpPr>
                <a:spLocks noChangeArrowheads="1"/>
              </p:cNvSpPr>
              <p:nvPr/>
            </p:nvSpPr>
            <p:spPr bwMode="auto">
              <a:xfrm>
                <a:off x="3004" y="2430"/>
                <a:ext cx="96" cy="144"/>
              </a:xfrm>
              <a:prstGeom prst="upDownArrow">
                <a:avLst>
                  <a:gd name="adj1" fmla="val 50000"/>
                  <a:gd name="adj2" fmla="val 3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Text Box 14"/>
              <p:cNvSpPr txBox="1">
                <a:spLocks noChangeArrowheads="1"/>
              </p:cNvSpPr>
              <p:nvPr/>
            </p:nvSpPr>
            <p:spPr bwMode="auto">
              <a:xfrm>
                <a:off x="3570" y="2027"/>
                <a:ext cx="43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 Box 15"/>
              <p:cNvSpPr txBox="1">
                <a:spLocks noChangeArrowheads="1"/>
              </p:cNvSpPr>
              <p:nvPr/>
            </p:nvSpPr>
            <p:spPr bwMode="auto">
              <a:xfrm>
                <a:off x="3570" y="2651"/>
                <a:ext cx="43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16"/>
              <p:cNvSpPr>
                <a:spLocks noChangeArrowheads="1"/>
              </p:cNvSpPr>
              <p:nvPr/>
            </p:nvSpPr>
            <p:spPr bwMode="auto">
              <a:xfrm>
                <a:off x="3016" y="1608"/>
                <a:ext cx="96" cy="336"/>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Rectangle 17"/>
              <p:cNvSpPr>
                <a:spLocks noChangeArrowheads="1"/>
              </p:cNvSpPr>
              <p:nvPr/>
            </p:nvSpPr>
            <p:spPr bwMode="auto">
              <a:xfrm>
                <a:off x="4105" y="1971"/>
                <a:ext cx="480" cy="48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contourClr>
                  <a:srgbClr val="FF66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适配器</a:t>
                </a:r>
                <a:endPar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18"/>
              <p:cNvSpPr>
                <a:spLocks noChangeArrowheads="1"/>
              </p:cNvSpPr>
              <p:nvPr/>
            </p:nvSpPr>
            <p:spPr bwMode="auto">
              <a:xfrm>
                <a:off x="4105" y="2643"/>
                <a:ext cx="480" cy="480"/>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contourClr>
                  <a:srgbClr val="66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设备</a:t>
                </a:r>
                <a:endParaRPr kumimoji="1" lang="zh-CN" altLang="en-US" sz="2000" b="0" i="0" u="none" strike="noStrike" kern="0" cap="none" spc="0" normalizeH="0" baseline="0" noProof="0">
                  <a:ln>
                    <a:noFill/>
                  </a:ln>
                  <a:solidFill>
                    <a:srgbClr val="FFFF99"/>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AutoShape 19"/>
              <p:cNvSpPr>
                <a:spLocks noChangeArrowheads="1"/>
              </p:cNvSpPr>
              <p:nvPr/>
            </p:nvSpPr>
            <p:spPr bwMode="auto">
              <a:xfrm>
                <a:off x="4297" y="2451"/>
                <a:ext cx="96" cy="144"/>
              </a:xfrm>
              <a:prstGeom prst="upDownArrow">
                <a:avLst>
                  <a:gd name="adj1" fmla="val 50000"/>
                  <a:gd name="adj2" fmla="val 3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AutoShape 20"/>
              <p:cNvSpPr>
                <a:spLocks noChangeArrowheads="1"/>
              </p:cNvSpPr>
              <p:nvPr/>
            </p:nvSpPr>
            <p:spPr bwMode="auto">
              <a:xfrm>
                <a:off x="4309" y="1629"/>
                <a:ext cx="96" cy="336"/>
              </a:xfrm>
              <a:prstGeom prst="upDownArrow">
                <a:avLst>
                  <a:gd name="adj1" fmla="val 50000"/>
                  <a:gd name="adj2" fmla="val 70000"/>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AutoShape 21"/>
            <p:cNvSpPr>
              <a:spLocks noChangeArrowheads="1"/>
            </p:cNvSpPr>
            <p:nvPr/>
          </p:nvSpPr>
          <p:spPr bwMode="auto">
            <a:xfrm>
              <a:off x="4741" y="4490"/>
              <a:ext cx="907" cy="680"/>
            </a:xfrm>
            <a:prstGeom prst="leftRightArrow">
              <a:avLst>
                <a:gd name="adj1" fmla="val 50000"/>
                <a:gd name="adj2" fmla="val 26691"/>
              </a:avLst>
            </a:prstGeom>
            <a:solidFill>
              <a:srgbClr val="FFFF00"/>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Rectangle 22"/>
            <p:cNvSpPr>
              <a:spLocks noChangeArrowheads="1"/>
            </p:cNvSpPr>
            <p:nvPr/>
          </p:nvSpPr>
          <p:spPr bwMode="auto">
            <a:xfrm>
              <a:off x="4136" y="5983"/>
              <a:ext cx="1906" cy="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buClr>
                  <a:srgbClr val="DDDDDD"/>
                </a:buClr>
                <a:buFontTx/>
                <a:buNone/>
              </a:pPr>
              <a:r>
                <a:rPr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存储总线</a:t>
              </a:r>
              <a:endParaRPr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23"/>
            <p:cNvSpPr>
              <a:spLocks noChangeArrowheads="1"/>
            </p:cNvSpPr>
            <p:nvPr/>
          </p:nvSpPr>
          <p:spPr bwMode="auto">
            <a:xfrm>
              <a:off x="8259" y="5303"/>
              <a:ext cx="4878" cy="680"/>
            </a:xfrm>
            <a:prstGeom prst="leftRightArrow">
              <a:avLst>
                <a:gd name="adj1" fmla="val 24269"/>
                <a:gd name="adj2" fmla="val 78668"/>
              </a:avLst>
            </a:prstGeom>
            <a:solidFill>
              <a:srgbClr val="FF9900"/>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Rectangle 24"/>
            <p:cNvSpPr>
              <a:spLocks noChangeArrowheads="1"/>
            </p:cNvSpPr>
            <p:nvPr/>
          </p:nvSpPr>
          <p:spPr bwMode="auto">
            <a:xfrm>
              <a:off x="9959" y="4055"/>
              <a:ext cx="1560" cy="840"/>
            </a:xfrm>
            <a:prstGeom prst="rect">
              <a:avLst/>
            </a:prstGeom>
            <a:solidFill>
              <a:srgbClr val="66FF33"/>
            </a:solidFill>
            <a:ln w="9525">
              <a:miter lim="800000"/>
            </a:ln>
            <a:effectLst/>
            <a:scene3d>
              <a:camera prst="legacyObliqueTopRight"/>
              <a:lightRig rig="legacyFlat3" dir="b"/>
            </a:scene3d>
            <a:sp3d extrusionH="430200" prstMaterial="legacyMatte">
              <a:bevelT w="13500" h="13500" prst="angle"/>
              <a:bevelB w="13500" h="13500" prst="angle"/>
              <a:extrusionClr>
                <a:srgbClr val="66FF33"/>
              </a:extrusionClr>
              <a:contourClr>
                <a:srgbClr val="66FF3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r>
                <a:rPr kumimoji="1" lang="zh-CN" altLang="en-US" sz="2000" b="0">
                  <a:solidFill>
                    <a:srgbClr val="FFCC00"/>
                  </a:solidFill>
                  <a:latin typeface="微软雅黑" panose="020B0503020204020204" pitchFamily="34" charset="-122"/>
                  <a:ea typeface="微软雅黑" panose="020B0503020204020204" pitchFamily="34" charset="-122"/>
                  <a:cs typeface="Times New Roman" panose="02020603050405020304" pitchFamily="18" charset="0"/>
                </a:rPr>
                <a:t>通道</a:t>
              </a:r>
              <a:endParaRPr kumimoji="1" lang="zh-CN" altLang="en-US" sz="2000" b="0">
                <a:solidFill>
                  <a:srgbClr val="FFCC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AutoShape 25"/>
            <p:cNvSpPr>
              <a:spLocks noChangeArrowheads="1"/>
            </p:cNvSpPr>
            <p:nvPr/>
          </p:nvSpPr>
          <p:spPr bwMode="auto">
            <a:xfrm>
              <a:off x="10514" y="4850"/>
              <a:ext cx="353" cy="680"/>
            </a:xfrm>
            <a:prstGeom prst="upDownArrow">
              <a:avLst>
                <a:gd name="adj1" fmla="val 50000"/>
                <a:gd name="adj2" fmla="val 38581"/>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AutoShape 26"/>
            <p:cNvSpPr>
              <a:spLocks noChangeArrowheads="1"/>
            </p:cNvSpPr>
            <p:nvPr/>
          </p:nvSpPr>
          <p:spPr bwMode="auto">
            <a:xfrm>
              <a:off x="10526" y="3263"/>
              <a:ext cx="352" cy="680"/>
            </a:xfrm>
            <a:prstGeom prst="upDownArrow">
              <a:avLst>
                <a:gd name="adj1" fmla="val 50000"/>
                <a:gd name="adj2" fmla="val 38582"/>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Rectangle 27"/>
            <p:cNvSpPr>
              <a:spLocks noChangeArrowheads="1"/>
            </p:cNvSpPr>
            <p:nvPr/>
          </p:nvSpPr>
          <p:spPr bwMode="auto">
            <a:xfrm>
              <a:off x="12114" y="4623"/>
              <a:ext cx="1636" cy="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buClr>
                  <a:srgbClr val="DDDDDD"/>
                </a:buClr>
                <a:buFontTx/>
                <a:buNone/>
              </a:pPr>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总线</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TextBox 30"/>
          <p:cNvSpPr txBox="1"/>
          <p:nvPr>
            <p:custDataLst>
              <p:tags r:id="rId2"/>
            </p:custDataLst>
          </p:nvPr>
        </p:nvSpPr>
        <p:spPr>
          <a:xfrm>
            <a:off x="909955" y="1054735"/>
            <a:ext cx="9843770" cy="862330"/>
          </a:xfrm>
          <a:prstGeom prst="rect">
            <a:avLst/>
          </a:prstGeom>
          <a:noFill/>
        </p:spPr>
        <p:txBody>
          <a:bodyPr wrap="square" rtlCol="0">
            <a:noAutofit/>
          </a:bodyPr>
          <a:lstStyle/>
          <a:p>
            <a:pPr marL="273050" indent="-273050">
              <a:spcBef>
                <a:spcPts val="200"/>
              </a:spcBef>
              <a:spcAft>
                <a:spcPts val="200"/>
              </a:spcAft>
              <a:buSzPct val="70000"/>
              <a:buFont typeface="Wingdings" panose="05000000000000000000" pitchFamily="2" charset="2"/>
              <a:buChar char="l"/>
            </a:pP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三总线结构</a:t>
            </a: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en-US" altLang="zh-CN" sz="24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TextBox 54"/>
          <p:cNvSpPr txBox="1"/>
          <p:nvPr>
            <p:custDataLst>
              <p:tags r:id="rId3"/>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a:solidFill>
                  <a:schemeClr val="dk1">
                    <a:lumMod val="75000"/>
                  </a:schemeClr>
                </a:solidFill>
                <a:latin typeface="Arial" panose="020B0604020202020204" pitchFamily="34" charset="0"/>
                <a:sym typeface="+mn-ea"/>
              </a:rPr>
              <a:t>SCSI</a:t>
            </a:r>
            <a:endParaRPr lang="en-US" altLang="zh-CN"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441328" cy="4464102"/>
          </a:xfrm>
        </p:spPr>
        <p:txBody>
          <a:bodyPr vert="horz" wrap="square" lIns="91440" tIns="45720" rIns="91440" bIns="45720" anchor="t" anchorCtr="0"/>
          <a:lstStyle/>
          <a:p>
            <a:pPr lvl="1" eaLnBrk="1" hangingPunct="1">
              <a:lnSpc>
                <a:spcPct val="130000"/>
              </a:lnSpc>
              <a:spcBef>
                <a:spcPts val="0"/>
              </a:spcBef>
            </a:pPr>
            <a:r>
              <a:rPr lang="zh-CN" altLang="en-US" sz="2000" kern="1200" dirty="0">
                <a:solidFill>
                  <a:srgbClr val="000000"/>
                </a:solidFill>
                <a:latin typeface="+mn-lt"/>
                <a:cs typeface="+mn-cs"/>
              </a:rPr>
              <a:t>具有总线仲裁、设备选择等功能</a:t>
            </a:r>
            <a:endParaRPr lang="zh-CN" altLang="en-US" sz="2000" kern="1200" dirty="0">
              <a:solidFill>
                <a:srgbClr val="000000"/>
              </a:solidFill>
              <a:latin typeface="+mn-lt"/>
              <a:cs typeface="+mn-cs"/>
            </a:endParaRPr>
          </a:p>
          <a:p>
            <a:pPr lvl="1" eaLnBrk="1" hangingPunct="1">
              <a:lnSpc>
                <a:spcPct val="130000"/>
              </a:lnSpc>
              <a:spcBef>
                <a:spcPts val="0"/>
              </a:spcBef>
            </a:pPr>
            <a:r>
              <a:rPr lang="zh-CN" altLang="en-US" sz="2000" kern="1200" dirty="0">
                <a:solidFill>
                  <a:srgbClr val="000000"/>
                </a:solidFill>
                <a:latin typeface="+mn-lt"/>
                <a:cs typeface="+mn-cs"/>
              </a:rPr>
              <a:t>主机通过适配器与</a:t>
            </a:r>
            <a:r>
              <a:rPr lang="en-US" altLang="zh-CN" sz="2000" kern="1200" dirty="0">
                <a:solidFill>
                  <a:srgbClr val="000000"/>
                </a:solidFill>
                <a:latin typeface="+mn-lt"/>
                <a:cs typeface="+mn-cs"/>
              </a:rPr>
              <a:t>SCSI</a:t>
            </a:r>
            <a:r>
              <a:rPr lang="zh-CN" altLang="en-US" sz="2000" kern="1200" dirty="0">
                <a:solidFill>
                  <a:srgbClr val="000000"/>
                </a:solidFill>
                <a:latin typeface="+mn-lt"/>
                <a:cs typeface="+mn-cs"/>
              </a:rPr>
              <a:t>总线连接</a:t>
            </a:r>
            <a:endParaRPr lang="zh-CN" altLang="en-US" sz="2000" kern="1200" dirty="0">
              <a:solidFill>
                <a:srgbClr val="000000"/>
              </a:solidFill>
              <a:latin typeface="+mn-lt"/>
              <a:cs typeface="+mn-cs"/>
            </a:endParaRPr>
          </a:p>
          <a:p>
            <a:pPr lvl="2" eaLnBrk="1" hangingPunct="1">
              <a:lnSpc>
                <a:spcPct val="130000"/>
              </a:lnSpc>
              <a:spcBef>
                <a:spcPts val="0"/>
              </a:spcBef>
            </a:pPr>
            <a:r>
              <a:rPr lang="en-US" altLang="zh-CN" sz="2000" kern="1200" dirty="0">
                <a:solidFill>
                  <a:srgbClr val="0000CC"/>
                </a:solidFill>
                <a:latin typeface="+mn-lt"/>
                <a:cs typeface="+mn-cs"/>
              </a:rPr>
              <a:t>SCSI</a:t>
            </a:r>
            <a:r>
              <a:rPr lang="zh-CN" altLang="en-US" sz="2000" kern="1200" dirty="0">
                <a:solidFill>
                  <a:srgbClr val="0000CC"/>
                </a:solidFill>
                <a:latin typeface="+mn-lt"/>
                <a:cs typeface="+mn-cs"/>
              </a:rPr>
              <a:t>可连接多个适配器和多个外设控制器，每个外设控制器可控制一个或多个外设</a:t>
            </a:r>
            <a:r>
              <a:rPr lang="zh-CN" altLang="en-US" sz="2375" kern="1200" dirty="0">
                <a:solidFill>
                  <a:srgbClr val="000000"/>
                </a:solidFill>
                <a:latin typeface="+mn-lt"/>
                <a:cs typeface="+mn-cs"/>
              </a:rPr>
              <a:t>。</a:t>
            </a:r>
            <a:endParaRPr lang="zh-CN" altLang="en-US" sz="2375" kern="1200" dirty="0">
              <a:solidFill>
                <a:srgbClr val="000000"/>
              </a:solidFill>
              <a:latin typeface="+mn-lt"/>
              <a:cs typeface="+mn-cs"/>
            </a:endParaRPr>
          </a:p>
          <a:p>
            <a:pPr lvl="1" eaLnBrk="1" hangingPunct="1">
              <a:lnSpc>
                <a:spcPct val="130000"/>
              </a:lnSpc>
              <a:spcBef>
                <a:spcPts val="0"/>
              </a:spcBef>
            </a:pPr>
            <a:r>
              <a:rPr lang="zh-CN" altLang="en-US" sz="2000" kern="1200" dirty="0">
                <a:solidFill>
                  <a:srgbClr val="000000"/>
                </a:solidFill>
                <a:latin typeface="+mn-lt"/>
                <a:cs typeface="+mn-cs"/>
              </a:rPr>
              <a:t>异步方式和同步方式</a:t>
            </a:r>
            <a:endParaRPr lang="zh-CN" altLang="en-US" sz="2000" kern="1200" dirty="0">
              <a:solidFill>
                <a:srgbClr val="000000"/>
              </a:solidFill>
              <a:latin typeface="+mn-lt"/>
              <a:cs typeface="+mn-cs"/>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3400">
                <a:solidFill>
                  <a:schemeClr val="dk1">
                    <a:lumMod val="75000"/>
                  </a:schemeClr>
                </a:solidFill>
                <a:latin typeface="Arial" panose="020B0604020202020204" pitchFamily="34" charset="0"/>
                <a:sym typeface="+mn-ea"/>
              </a:rPr>
              <a:t>SCSI</a:t>
            </a:r>
            <a:endParaRPr lang="en-US" altLang="zh-CN" sz="3400" dirty="0">
              <a:solidFill>
                <a:schemeClr val="dk1">
                  <a:lumMod val="75000"/>
                </a:schemeClr>
              </a:solidFill>
              <a:latin typeface="Arial" panose="020B0604020202020204" pitchFamily="34" charset="0"/>
              <a:sym typeface="+mn-ea"/>
            </a:endParaRPr>
          </a:p>
        </p:txBody>
      </p:sp>
      <p:pic>
        <p:nvPicPr>
          <p:cNvPr id="2" name="图片 1"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Rectangle 3"/>
          <p:cNvSpPr>
            <a:spLocks noGrp="1"/>
          </p:cNvSpPr>
          <p:nvPr>
            <p:ph idx="1" hasCustomPrompt="1"/>
            <p:custDataLst>
              <p:tags r:id="rId5"/>
            </p:custDataLst>
          </p:nvPr>
        </p:nvSpPr>
        <p:spPr>
          <a:xfrm>
            <a:off x="359476" y="1080241"/>
            <a:ext cx="10728776" cy="4164070"/>
          </a:xfrm>
        </p:spPr>
        <p:txBody>
          <a:bodyPr vert="horz" wrap="square" lIns="91440" tIns="45720" rIns="91440" bIns="45720" anchor="t" anchorCtr="0"/>
          <a:lstStyle/>
          <a:p>
            <a:pPr lvl="1" eaLnBrk="1" latinLnBrk="0" hangingPunct="1">
              <a:lnSpc>
                <a:spcPct val="130000"/>
              </a:lnSpc>
              <a:spcBef>
                <a:spcPts val="0"/>
              </a:spcBef>
            </a:pPr>
            <a:r>
              <a:rPr lang="en-US" altLang="zh-CN" sz="2000" kern="1200" dirty="0">
                <a:solidFill>
                  <a:srgbClr val="000000"/>
                </a:solidFill>
                <a:latin typeface="+mn-lt"/>
                <a:cs typeface="+mn-cs"/>
              </a:rPr>
              <a:t>SCSI</a:t>
            </a:r>
            <a:r>
              <a:rPr lang="zh-CN" altLang="en-US" sz="2000" kern="1200" dirty="0">
                <a:solidFill>
                  <a:srgbClr val="000000"/>
                </a:solidFill>
                <a:latin typeface="+mn-lt"/>
                <a:cs typeface="+mn-cs"/>
              </a:rPr>
              <a:t>规范发展到今天，已经是第六代技术了，从刚创建时候的</a:t>
            </a:r>
            <a:r>
              <a:rPr lang="en-US" altLang="zh-CN" sz="2000" kern="1200" dirty="0">
                <a:solidFill>
                  <a:srgbClr val="000000"/>
                </a:solidFill>
                <a:latin typeface="+mn-lt"/>
                <a:cs typeface="+mn-cs"/>
              </a:rPr>
              <a:t>SCSI(8bit)</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Wide SCSI(8bit)</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Ultra Wide SCSI(8bit/16bit)</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Ultra Wide SCSI 2(16bit)</a:t>
            </a:r>
            <a:r>
              <a:rPr lang="zh-CN" altLang="en-US" sz="2000" kern="1200" dirty="0">
                <a:solidFill>
                  <a:srgbClr val="000000"/>
                </a:solidFill>
                <a:latin typeface="+mn-lt"/>
                <a:cs typeface="+mn-cs"/>
              </a:rPr>
              <a:t>、</a:t>
            </a:r>
            <a:r>
              <a:rPr lang="en-US" altLang="zh-CN" sz="2000" kern="1200" dirty="0">
                <a:solidFill>
                  <a:srgbClr val="000000"/>
                </a:solidFill>
                <a:latin typeface="+mn-lt"/>
                <a:cs typeface="+mn-cs"/>
              </a:rPr>
              <a:t>Ultra 160 SCSI(16bit)</a:t>
            </a:r>
            <a:r>
              <a:rPr lang="zh-CN" altLang="en-US" sz="2000" kern="1200" dirty="0">
                <a:solidFill>
                  <a:srgbClr val="000000"/>
                </a:solidFill>
                <a:latin typeface="+mn-lt"/>
                <a:cs typeface="+mn-cs"/>
              </a:rPr>
              <a:t>到今天的</a:t>
            </a:r>
            <a:r>
              <a:rPr lang="en-US" altLang="zh-CN" sz="2000" kern="1200" dirty="0">
                <a:solidFill>
                  <a:srgbClr val="000000"/>
                </a:solidFill>
                <a:latin typeface="+mn-lt"/>
                <a:cs typeface="+mn-cs"/>
              </a:rPr>
              <a:t>Ultra 320 SCSI</a:t>
            </a:r>
            <a:r>
              <a:rPr lang="zh-CN" altLang="en-US" sz="2000" kern="1200" dirty="0">
                <a:solidFill>
                  <a:srgbClr val="000000"/>
                </a:solidFill>
                <a:latin typeface="+mn-lt"/>
                <a:cs typeface="+mn-cs"/>
              </a:rPr>
              <a:t>，速度从</a:t>
            </a:r>
            <a:r>
              <a:rPr lang="en-US" altLang="zh-CN" sz="2000" kern="1200" dirty="0">
                <a:solidFill>
                  <a:srgbClr val="000000"/>
                </a:solidFill>
                <a:latin typeface="+mn-lt"/>
                <a:cs typeface="+mn-cs"/>
              </a:rPr>
              <a:t>1.2MB/s</a:t>
            </a:r>
            <a:r>
              <a:rPr lang="zh-CN" altLang="en-US" sz="2000" kern="1200" dirty="0">
                <a:solidFill>
                  <a:srgbClr val="000000"/>
                </a:solidFill>
                <a:latin typeface="+mn-lt"/>
                <a:cs typeface="+mn-cs"/>
              </a:rPr>
              <a:t>到现在的</a:t>
            </a:r>
            <a:r>
              <a:rPr lang="en-US" altLang="zh-CN" sz="2000" kern="1200" dirty="0">
                <a:solidFill>
                  <a:srgbClr val="000000"/>
                </a:solidFill>
                <a:latin typeface="+mn-lt"/>
                <a:cs typeface="+mn-cs"/>
              </a:rPr>
              <a:t>320MB/s</a:t>
            </a:r>
            <a:r>
              <a:rPr lang="zh-CN" altLang="en-US" sz="2000" kern="1200" dirty="0">
                <a:solidFill>
                  <a:srgbClr val="000000"/>
                </a:solidFill>
                <a:latin typeface="+mn-lt"/>
                <a:cs typeface="+mn-cs"/>
              </a:rPr>
              <a:t>有了质的飞跃。</a:t>
            </a:r>
            <a:r>
              <a:rPr lang="en-US" altLang="zh-CN" sz="2000" kern="1200" dirty="0">
                <a:solidFill>
                  <a:srgbClr val="000000"/>
                </a:solidFill>
                <a:latin typeface="+mn-lt"/>
                <a:cs typeface="+mn-cs"/>
              </a:rPr>
              <a:t>SCSI</a:t>
            </a:r>
            <a:r>
              <a:rPr lang="zh-CN" altLang="en-US" sz="2000" kern="1200" dirty="0">
                <a:solidFill>
                  <a:srgbClr val="000000"/>
                </a:solidFill>
                <a:latin typeface="+mn-lt"/>
                <a:cs typeface="+mn-cs"/>
              </a:rPr>
              <a:t>硬盘同样也发展到了第六代产品</a:t>
            </a:r>
            <a:r>
              <a:rPr lang="en-US" altLang="zh-CN" sz="2000" kern="1200" dirty="0">
                <a:solidFill>
                  <a:srgbClr val="000000"/>
                </a:solidFill>
                <a:latin typeface="+mn-lt"/>
                <a:cs typeface="+mn-cs"/>
              </a:rPr>
              <a:t>.</a:t>
            </a:r>
            <a:endParaRPr lang="en-US" altLang="zh-CN" sz="2000" kern="1200" dirty="0">
              <a:solidFill>
                <a:srgbClr val="000000"/>
              </a:solidFill>
              <a:latin typeface="+mn-lt"/>
              <a:cs typeface="+mn-cs"/>
            </a:endParaRPr>
          </a:p>
          <a:p>
            <a:pPr lvl="2" eaLnBrk="1" hangingPunct="1">
              <a:lnSpc>
                <a:spcPct val="130000"/>
              </a:lnSpc>
              <a:spcBef>
                <a:spcPts val="0"/>
              </a:spcBef>
            </a:pPr>
            <a:r>
              <a:rPr lang="en-US" altLang="zh-CN" sz="2000" kern="1200" dirty="0">
                <a:solidFill>
                  <a:srgbClr val="0000CC"/>
                </a:solidFill>
                <a:latin typeface="+mn-lt"/>
                <a:cs typeface="+mn-cs"/>
              </a:rPr>
              <a:t>Ultra Wide SCSI</a:t>
            </a:r>
            <a:r>
              <a:rPr lang="zh-CN" altLang="en-US" sz="2000" kern="1200" dirty="0">
                <a:solidFill>
                  <a:srgbClr val="0000CC"/>
                </a:solidFill>
                <a:latin typeface="+mn-lt"/>
                <a:cs typeface="+mn-cs"/>
              </a:rPr>
              <a:t>的运行速度为</a:t>
            </a:r>
            <a:r>
              <a:rPr lang="en-US" altLang="zh-CN" sz="2000" kern="1200" dirty="0">
                <a:solidFill>
                  <a:srgbClr val="0000CC"/>
                </a:solidFill>
                <a:latin typeface="+mn-lt"/>
                <a:cs typeface="+mn-cs"/>
              </a:rPr>
              <a:t>40 MB/s</a:t>
            </a:r>
            <a:endParaRPr lang="en-US" altLang="zh-CN" sz="2000" kern="1200" dirty="0">
              <a:solidFill>
                <a:srgbClr val="0000CC"/>
              </a:solidFill>
              <a:latin typeface="+mn-lt"/>
              <a:cs typeface="+mn-cs"/>
            </a:endParaRPr>
          </a:p>
          <a:p>
            <a:pPr lvl="2" eaLnBrk="1" hangingPunct="1">
              <a:lnSpc>
                <a:spcPct val="130000"/>
              </a:lnSpc>
              <a:spcBef>
                <a:spcPts val="0"/>
              </a:spcBef>
            </a:pPr>
            <a:r>
              <a:rPr lang="en-US" altLang="zh-CN" sz="2000" kern="1200" dirty="0">
                <a:solidFill>
                  <a:srgbClr val="0000CC"/>
                </a:solidFill>
                <a:latin typeface="+mn-lt"/>
                <a:cs typeface="+mn-cs"/>
              </a:rPr>
              <a:t>Ultra Wide SCSI 2(16bit)</a:t>
            </a:r>
            <a:r>
              <a:rPr lang="zh-CN" altLang="en-US" sz="2000" kern="1200" dirty="0">
                <a:solidFill>
                  <a:srgbClr val="0000CC"/>
                </a:solidFill>
                <a:latin typeface="+mn-lt"/>
                <a:cs typeface="+mn-cs"/>
              </a:rPr>
              <a:t>的运行速度为</a:t>
            </a:r>
            <a:r>
              <a:rPr lang="en-US" altLang="zh-CN" sz="2000" kern="1200" dirty="0">
                <a:solidFill>
                  <a:srgbClr val="0000CC"/>
                </a:solidFill>
                <a:latin typeface="+mn-lt"/>
                <a:cs typeface="+mn-cs"/>
              </a:rPr>
              <a:t>80 MB/s </a:t>
            </a:r>
            <a:endParaRPr lang="en-US" altLang="zh-CN" sz="2000" kern="1200" dirty="0">
              <a:solidFill>
                <a:srgbClr val="0000CC"/>
              </a:solidFill>
              <a:latin typeface="+mn-lt"/>
              <a:cs typeface="+mn-cs"/>
            </a:endParaRPr>
          </a:p>
          <a:p>
            <a:pPr lvl="2" eaLnBrk="1" hangingPunct="1">
              <a:lnSpc>
                <a:spcPct val="130000"/>
              </a:lnSpc>
              <a:spcBef>
                <a:spcPts val="0"/>
              </a:spcBef>
            </a:pPr>
            <a:r>
              <a:rPr lang="en-US" altLang="zh-CN" sz="2000" kern="1200" dirty="0">
                <a:solidFill>
                  <a:srgbClr val="0000CC"/>
                </a:solidFill>
                <a:latin typeface="+mn-lt"/>
                <a:cs typeface="+mn-cs"/>
              </a:rPr>
              <a:t>Ultra 160 SCSI(16bit)</a:t>
            </a:r>
            <a:r>
              <a:rPr lang="zh-CN" altLang="en-US" sz="2000" kern="1200" dirty="0">
                <a:solidFill>
                  <a:srgbClr val="0000CC"/>
                </a:solidFill>
                <a:latin typeface="+mn-lt"/>
                <a:cs typeface="+mn-cs"/>
              </a:rPr>
              <a:t>的运行速度高达每秒钟</a:t>
            </a:r>
            <a:r>
              <a:rPr lang="en-US" altLang="zh-CN" sz="2000" kern="1200" dirty="0">
                <a:solidFill>
                  <a:srgbClr val="0000CC"/>
                </a:solidFill>
                <a:latin typeface="+mn-lt"/>
                <a:cs typeface="+mn-cs"/>
              </a:rPr>
              <a:t>160 MB/s</a:t>
            </a:r>
            <a:endParaRPr lang="en-US" altLang="zh-CN" sz="2000" kern="1200" dirty="0">
              <a:solidFill>
                <a:srgbClr val="0000CC"/>
              </a:solidFill>
              <a:latin typeface="+mn-lt"/>
              <a:cs typeface="+mn-cs"/>
            </a:endParaRPr>
          </a:p>
          <a:p>
            <a:pPr lvl="2" eaLnBrk="1" hangingPunct="1">
              <a:lnSpc>
                <a:spcPct val="130000"/>
              </a:lnSpc>
              <a:spcBef>
                <a:spcPts val="0"/>
              </a:spcBef>
            </a:pPr>
            <a:r>
              <a:rPr lang="en-US" altLang="zh-CN" sz="2000" kern="1200" dirty="0">
                <a:solidFill>
                  <a:srgbClr val="0000CC"/>
                </a:solidFill>
                <a:latin typeface="+mn-lt"/>
                <a:cs typeface="+mn-cs"/>
              </a:rPr>
              <a:t>Ultra 320 SCSI</a:t>
            </a:r>
            <a:r>
              <a:rPr lang="zh-CN" altLang="en-US" sz="2000" kern="1200" dirty="0">
                <a:solidFill>
                  <a:srgbClr val="0000CC"/>
                </a:solidFill>
                <a:latin typeface="+mn-lt"/>
                <a:cs typeface="+mn-cs"/>
              </a:rPr>
              <a:t>运行速度高达每秒钟</a:t>
            </a:r>
            <a:r>
              <a:rPr lang="en-US" altLang="zh-CN" sz="2000" kern="1200" dirty="0">
                <a:solidFill>
                  <a:srgbClr val="0000CC"/>
                </a:solidFill>
                <a:latin typeface="+mn-lt"/>
                <a:cs typeface="+mn-cs"/>
              </a:rPr>
              <a:t>320 MB/s</a:t>
            </a:r>
            <a:endParaRPr lang="en-US" altLang="zh-CN" sz="2000" kern="1200" dirty="0">
              <a:solidFill>
                <a:srgbClr val="0000CC"/>
              </a:solidFill>
              <a:latin typeface="+mn-lt"/>
              <a:cs typeface="+mn-cs"/>
            </a:endParaRPr>
          </a:p>
          <a:p>
            <a:pPr lvl="1" eaLnBrk="1" latinLnBrk="0" hangingPunct="1">
              <a:lnSpc>
                <a:spcPct val="130000"/>
              </a:lnSpc>
              <a:spcBef>
                <a:spcPts val="0"/>
              </a:spcBef>
            </a:pPr>
            <a:r>
              <a:rPr lang="en-US" altLang="zh-CN" sz="2000" kern="1200" dirty="0">
                <a:solidFill>
                  <a:srgbClr val="000000"/>
                </a:solidFill>
                <a:latin typeface="+mn-lt"/>
                <a:cs typeface="+mn-cs"/>
              </a:rPr>
              <a:t>UDMA/33</a:t>
            </a:r>
            <a:r>
              <a:rPr lang="zh-CN" altLang="en-US" sz="2000" kern="1200" dirty="0">
                <a:solidFill>
                  <a:srgbClr val="000000"/>
                </a:solidFill>
                <a:latin typeface="+mn-lt"/>
                <a:cs typeface="+mn-cs"/>
              </a:rPr>
              <a:t>型接口的运行速度是每秒钟传送</a:t>
            </a:r>
            <a:r>
              <a:rPr lang="en-US" altLang="zh-CN" sz="2000" kern="1200" dirty="0">
                <a:solidFill>
                  <a:srgbClr val="000000"/>
                </a:solidFill>
                <a:latin typeface="+mn-lt"/>
                <a:cs typeface="+mn-cs"/>
              </a:rPr>
              <a:t>33.3 MB/s </a:t>
            </a:r>
            <a:r>
              <a:rPr lang="zh-CN" altLang="en-US" sz="2000" kern="1200" dirty="0">
                <a:solidFill>
                  <a:srgbClr val="000000"/>
                </a:solidFill>
                <a:latin typeface="+mn-lt"/>
                <a:cs typeface="+mn-cs"/>
              </a:rPr>
              <a:t>，而</a:t>
            </a:r>
            <a:r>
              <a:rPr lang="en-US" altLang="zh-CN" sz="2000" kern="1200" dirty="0">
                <a:solidFill>
                  <a:srgbClr val="000000"/>
                </a:solidFill>
                <a:latin typeface="+mn-lt"/>
                <a:cs typeface="+mn-cs"/>
              </a:rPr>
              <a:t>ATA/66</a:t>
            </a:r>
            <a:r>
              <a:rPr lang="zh-CN" altLang="en-US" sz="2000" kern="1200" dirty="0">
                <a:solidFill>
                  <a:srgbClr val="000000"/>
                </a:solidFill>
                <a:latin typeface="+mn-lt"/>
                <a:cs typeface="+mn-cs"/>
              </a:rPr>
              <a:t>型的运行速度能达到每秒钟传送</a:t>
            </a:r>
            <a:r>
              <a:rPr lang="en-US" altLang="zh-CN" sz="2000" kern="1200" dirty="0">
                <a:solidFill>
                  <a:srgbClr val="000000"/>
                </a:solidFill>
                <a:latin typeface="+mn-lt"/>
                <a:cs typeface="+mn-cs"/>
              </a:rPr>
              <a:t>66.6 MB/s </a:t>
            </a:r>
            <a:r>
              <a:rPr lang="zh-CN" altLang="en-US" sz="2000" kern="1200" dirty="0">
                <a:solidFill>
                  <a:srgbClr val="000000"/>
                </a:solidFill>
                <a:latin typeface="+mn-lt"/>
                <a:cs typeface="+mn-cs"/>
              </a:rPr>
              <a:t>。</a:t>
            </a:r>
            <a:endParaRPr lang="zh-CN" altLang="en-US" sz="2000" kern="1200" dirty="0">
              <a:solidFill>
                <a:srgbClr val="000000"/>
              </a:solidFill>
              <a:latin typeface="+mn-lt"/>
              <a:cs typeface="+mn-cs"/>
            </a:endParaRPr>
          </a:p>
          <a:p>
            <a:pPr lvl="1" eaLnBrk="1" latinLnBrk="0" hangingPunct="1">
              <a:lnSpc>
                <a:spcPct val="130000"/>
              </a:lnSpc>
              <a:spcBef>
                <a:spcPts val="0"/>
              </a:spcBef>
            </a:pPr>
            <a:endParaRPr lang="zh-CN" altLang="en-US" sz="2000" b="1" dirty="0">
              <a:ea typeface="微软雅黑" panose="020B0503020204020204" pitchFamily="34" charset="-122"/>
            </a:endParaRPr>
          </a:p>
        </p:txBody>
      </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668943" y="1054475"/>
            <a:ext cx="9843829" cy="1364476"/>
          </a:xfrm>
          <a:prstGeom prst="rect">
            <a:avLst/>
          </a:prstGeom>
          <a:noFill/>
        </p:spPr>
        <p:txBody>
          <a:bodyPr wrap="square" rtlCol="0">
            <a:spAutoFit/>
          </a:bodyPr>
          <a:lstStyle/>
          <a:p>
            <a:pPr marL="704850" lvl="1" indent="-273050">
              <a:spcBef>
                <a:spcPts val="200"/>
              </a:spcBef>
              <a:spcAft>
                <a:spcPts val="200"/>
              </a:spcAft>
              <a:buSzPct val="70000"/>
              <a:buFont typeface="Wingdings" panose="05000000000000000000" pitchFamily="2" charset="2"/>
              <a:buChar char="l"/>
            </a:pPr>
            <a:endParaRPr lang="en-US" altLang="zh-CN" sz="2800" b="1" dirty="0">
              <a:solidFill>
                <a:srgbClr val="484849"/>
              </a:solidFill>
              <a:latin typeface="Times New Roman" panose="02020603050405020304" pitchFamily="18" charset="0"/>
            </a:endParaRPr>
          </a:p>
          <a:p>
            <a:pPr marL="704850" lvl="1"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Times New Roman" panose="02020603050405020304" pitchFamily="18" charset="0"/>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Times New Roman" panose="02020603050405020304" pitchFamily="18" charset="0"/>
            </a:endParaRPr>
          </a:p>
        </p:txBody>
      </p:sp>
      <p:sp>
        <p:nvSpPr>
          <p:cNvPr id="6" name="对角圆角矩形 5"/>
          <p:cNvSpPr/>
          <p:nvPr/>
        </p:nvSpPr>
        <p:spPr>
          <a:xfrm>
            <a:off x="668655" y="1198245"/>
            <a:ext cx="3651250" cy="669290"/>
          </a:xfrm>
          <a:prstGeom prst="round2DiagRect">
            <a:avLst/>
          </a:prstGeom>
          <a:solidFill>
            <a:schemeClr val="bg2">
              <a:lumMod val="40000"/>
              <a:lumOff val="60000"/>
            </a:schemeClr>
          </a:solidFill>
          <a:ln>
            <a:noFill/>
          </a:ln>
        </p:spPr>
        <p:txBody>
          <a:bodyPr vert="horz" wrap="square" lIns="91440" tIns="45720" rIns="91440" bIns="45720" numCol="1" anchor="ctr" anchorCtr="0" compatLnSpc="1"/>
          <a:lstStyle/>
          <a:p>
            <a:pPr algn="ctr"/>
            <a:r>
              <a:rPr lang="zh-CN" altLang="en-US" sz="200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j-cs"/>
                <a:sym typeface="+mn-ea"/>
              </a:rPr>
              <a:t>总线设计的考虑因素</a:t>
            </a:r>
            <a:endParaRPr kumimoji="0" lang="zh-CN" altLang="en-US" sz="20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j-cs"/>
              <a:sym typeface="+mn-ea"/>
            </a:endParaRPr>
          </a:p>
        </p:txBody>
      </p:sp>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graphicFrame>
        <p:nvGraphicFramePr>
          <p:cNvPr id="2" name="表格 1"/>
          <p:cNvGraphicFramePr>
            <a:graphicFrameLocks noGrp="1"/>
          </p:cNvGraphicFramePr>
          <p:nvPr/>
        </p:nvGraphicFramePr>
        <p:xfrm>
          <a:off x="1223841" y="2193428"/>
          <a:ext cx="9286422" cy="3504392"/>
        </p:xfrm>
        <a:graphic>
          <a:graphicData uri="http://schemas.openxmlformats.org/drawingml/2006/table">
            <a:tbl>
              <a:tblPr firstRow="1" bandRow="1">
                <a:tableStyleId>{5940675A-B579-460E-94D1-54222C63F5DA}</a:tableStyleId>
              </a:tblPr>
              <a:tblGrid>
                <a:gridCol w="3095474"/>
                <a:gridCol w="3095474"/>
                <a:gridCol w="3095474"/>
              </a:tblGrid>
              <a:tr h="405421">
                <a:tc>
                  <a:txBody>
                    <a:bodyPr/>
                    <a:lstStyle/>
                    <a:p>
                      <a:pPr algn="ctr"/>
                      <a:r>
                        <a:rPr lang="zh-CN" altLang="en-US" sz="1800" b="1" dirty="0"/>
                        <a:t>选项</a:t>
                      </a:r>
                      <a:endParaRPr lang="zh-CN" altLang="en-US" sz="1800" b="1" dirty="0"/>
                    </a:p>
                  </a:txBody>
                  <a:tcPr anchor="ctr" anchorCtr="1">
                    <a:solidFill>
                      <a:schemeClr val="tx2"/>
                    </a:solidFill>
                  </a:tcPr>
                </a:tc>
                <a:tc>
                  <a:txBody>
                    <a:bodyPr/>
                    <a:lstStyle/>
                    <a:p>
                      <a:pPr algn="ctr"/>
                      <a:r>
                        <a:rPr lang="zh-CN" altLang="en-US" sz="1800" b="1" dirty="0"/>
                        <a:t>高性能</a:t>
                      </a:r>
                      <a:endParaRPr lang="zh-CN" altLang="en-US" sz="1800" b="1" dirty="0"/>
                    </a:p>
                  </a:txBody>
                  <a:tcPr anchor="ctr" anchorCtr="1">
                    <a:solidFill>
                      <a:schemeClr val="tx2"/>
                    </a:solidFill>
                  </a:tcPr>
                </a:tc>
                <a:tc>
                  <a:txBody>
                    <a:bodyPr/>
                    <a:lstStyle/>
                    <a:p>
                      <a:pPr algn="ctr"/>
                      <a:r>
                        <a:rPr lang="zh-CN" altLang="en-US" sz="1800" b="1" dirty="0"/>
                        <a:t>低成本</a:t>
                      </a:r>
                      <a:endParaRPr lang="zh-CN" altLang="en-US" sz="1800" b="1" dirty="0"/>
                    </a:p>
                  </a:txBody>
                  <a:tcPr anchor="ctr" anchorCtr="1">
                    <a:solidFill>
                      <a:schemeClr val="tx2"/>
                    </a:solidFill>
                  </a:tcPr>
                </a:tc>
              </a:tr>
              <a:tr h="405421">
                <a:tc>
                  <a:txBody>
                    <a:bodyPr/>
                    <a:lstStyle/>
                    <a:p>
                      <a:pPr marL="0" algn="ctr" defTabSz="863600" rtl="0" eaLnBrk="1" latinLnBrk="0" hangingPunct="1"/>
                      <a:r>
                        <a:rPr lang="zh-CN" altLang="en-US" sz="1700" kern="1200" dirty="0">
                          <a:solidFill>
                            <a:schemeClr val="tx1"/>
                          </a:solidFill>
                          <a:latin typeface="+mn-lt"/>
                          <a:ea typeface="+mn-ea"/>
                          <a:cs typeface="+mn-cs"/>
                        </a:rPr>
                        <a:t>总线宽度</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分离</a:t>
                      </a:r>
                      <a:r>
                        <a:rPr lang="zh-CN" altLang="en-US" sz="1700" kern="1200" dirty="0">
                          <a:solidFill>
                            <a:schemeClr val="tx1"/>
                          </a:solidFill>
                          <a:latin typeface="+mn-lt"/>
                          <a:ea typeface="+mn-ea"/>
                          <a:cs typeface="+mn-cs"/>
                        </a:rPr>
                        <a:t>数据和地址线</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复用</a:t>
                      </a:r>
                      <a:r>
                        <a:rPr lang="zh-CN" altLang="en-US" sz="1700" kern="1200" dirty="0">
                          <a:solidFill>
                            <a:schemeClr val="tx1"/>
                          </a:solidFill>
                          <a:latin typeface="+mn-lt"/>
                          <a:ea typeface="+mn-ea"/>
                          <a:cs typeface="+mn-cs"/>
                        </a:rPr>
                        <a:t>数据线和地址线</a:t>
                      </a:r>
                      <a:endParaRPr lang="zh-CN" altLang="en-US" sz="1700" kern="1200" dirty="0">
                        <a:solidFill>
                          <a:schemeClr val="tx1"/>
                        </a:solidFill>
                        <a:latin typeface="+mn-lt"/>
                        <a:ea typeface="+mn-ea"/>
                        <a:cs typeface="+mn-cs"/>
                      </a:endParaRPr>
                    </a:p>
                  </a:txBody>
                  <a:tcPr anchor="ctr" anchorCtr="1"/>
                </a:tc>
              </a:tr>
              <a:tr h="405421">
                <a:tc>
                  <a:txBody>
                    <a:bodyPr/>
                    <a:lstStyle/>
                    <a:p>
                      <a:pPr marL="0" algn="ctr" defTabSz="863600" rtl="0" eaLnBrk="1" latinLnBrk="0" hangingPunct="1"/>
                      <a:r>
                        <a:rPr lang="zh-CN" altLang="en-US" sz="1700" kern="1200" dirty="0">
                          <a:solidFill>
                            <a:schemeClr val="tx1"/>
                          </a:solidFill>
                          <a:latin typeface="+mn-lt"/>
                          <a:ea typeface="+mn-ea"/>
                          <a:cs typeface="+mn-cs"/>
                        </a:rPr>
                        <a:t>数据宽度</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chemeClr val="tx1"/>
                          </a:solidFill>
                          <a:latin typeface="+mn-lt"/>
                          <a:ea typeface="+mn-ea"/>
                          <a:cs typeface="+mn-cs"/>
                        </a:rPr>
                        <a:t>越宽越</a:t>
                      </a:r>
                      <a:r>
                        <a:rPr lang="zh-CN" altLang="en-US" sz="1700" kern="1200" dirty="0">
                          <a:solidFill>
                            <a:srgbClr val="FF0000"/>
                          </a:solidFill>
                          <a:latin typeface="+mn-lt"/>
                          <a:ea typeface="+mn-ea"/>
                          <a:cs typeface="+mn-cs"/>
                        </a:rPr>
                        <a:t>快</a:t>
                      </a:r>
                      <a:r>
                        <a:rPr lang="zh-CN" altLang="en-US" sz="1700" kern="1200" dirty="0">
                          <a:solidFill>
                            <a:schemeClr val="tx1"/>
                          </a:solidFill>
                          <a:latin typeface="+mn-lt"/>
                          <a:ea typeface="+mn-ea"/>
                          <a:cs typeface="+mn-cs"/>
                        </a:rPr>
                        <a:t>（</a:t>
                      </a:r>
                      <a:r>
                        <a:rPr lang="en-US" altLang="zh-CN" sz="1700" kern="1200" dirty="0">
                          <a:solidFill>
                            <a:schemeClr val="tx1"/>
                          </a:solidFill>
                          <a:latin typeface="+mn-lt"/>
                          <a:ea typeface="+mn-ea"/>
                          <a:cs typeface="+mn-cs"/>
                        </a:rPr>
                        <a:t>32</a:t>
                      </a:r>
                      <a:r>
                        <a:rPr lang="zh-CN" altLang="en-US" sz="1700" kern="1200" dirty="0">
                          <a:solidFill>
                            <a:schemeClr val="tx1"/>
                          </a:solidFill>
                          <a:latin typeface="+mn-lt"/>
                          <a:ea typeface="+mn-ea"/>
                          <a:cs typeface="+mn-cs"/>
                        </a:rPr>
                        <a:t>位）</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chemeClr val="tx1"/>
                          </a:solidFill>
                          <a:latin typeface="+mn-lt"/>
                          <a:ea typeface="+mn-ea"/>
                          <a:cs typeface="+mn-cs"/>
                        </a:rPr>
                        <a:t>越窄越</a:t>
                      </a:r>
                      <a:r>
                        <a:rPr lang="zh-CN" altLang="en-US" sz="1700" kern="1200" dirty="0">
                          <a:solidFill>
                            <a:srgbClr val="FF0000"/>
                          </a:solidFill>
                          <a:latin typeface="+mn-lt"/>
                          <a:ea typeface="+mn-ea"/>
                          <a:cs typeface="+mn-cs"/>
                        </a:rPr>
                        <a:t>便宜</a:t>
                      </a:r>
                      <a:r>
                        <a:rPr lang="zh-CN" altLang="en-US" sz="1700" kern="1200" dirty="0">
                          <a:solidFill>
                            <a:schemeClr val="tx1"/>
                          </a:solidFill>
                          <a:latin typeface="+mn-lt"/>
                          <a:ea typeface="+mn-ea"/>
                          <a:cs typeface="+mn-cs"/>
                        </a:rPr>
                        <a:t>（</a:t>
                      </a:r>
                      <a:r>
                        <a:rPr lang="en-US" altLang="zh-CN" sz="1700" kern="1200" dirty="0">
                          <a:solidFill>
                            <a:schemeClr val="tx1"/>
                          </a:solidFill>
                          <a:latin typeface="+mn-lt"/>
                          <a:ea typeface="+mn-ea"/>
                          <a:cs typeface="+mn-cs"/>
                        </a:rPr>
                        <a:t>8</a:t>
                      </a:r>
                      <a:r>
                        <a:rPr lang="zh-CN" altLang="en-US" sz="1700" kern="1200" dirty="0">
                          <a:solidFill>
                            <a:schemeClr val="tx1"/>
                          </a:solidFill>
                          <a:latin typeface="+mn-lt"/>
                          <a:ea typeface="+mn-ea"/>
                          <a:cs typeface="+mn-cs"/>
                        </a:rPr>
                        <a:t>位）</a:t>
                      </a:r>
                      <a:endParaRPr lang="zh-CN" altLang="en-US" sz="1700" kern="1200" dirty="0">
                        <a:solidFill>
                          <a:schemeClr val="tx1"/>
                        </a:solidFill>
                        <a:latin typeface="+mn-lt"/>
                        <a:ea typeface="+mn-ea"/>
                        <a:cs typeface="+mn-cs"/>
                      </a:endParaRPr>
                    </a:p>
                  </a:txBody>
                  <a:tcPr anchor="ctr" anchorCtr="1"/>
                </a:tc>
              </a:tr>
              <a:tr h="405421">
                <a:tc>
                  <a:txBody>
                    <a:bodyPr/>
                    <a:lstStyle/>
                    <a:p>
                      <a:pPr marL="0" algn="ctr" defTabSz="863600" rtl="0" eaLnBrk="1" latinLnBrk="0" hangingPunct="1"/>
                      <a:r>
                        <a:rPr lang="zh-CN" altLang="en-US" sz="1700" kern="1200" dirty="0">
                          <a:solidFill>
                            <a:schemeClr val="tx1"/>
                          </a:solidFill>
                          <a:latin typeface="+mn-lt"/>
                          <a:ea typeface="+mn-ea"/>
                          <a:cs typeface="+mn-cs"/>
                        </a:rPr>
                        <a:t>传输大小</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多</a:t>
                      </a:r>
                      <a:r>
                        <a:rPr lang="zh-CN" altLang="en-US" sz="1700" kern="1200" dirty="0">
                          <a:solidFill>
                            <a:schemeClr val="tx1"/>
                          </a:solidFill>
                          <a:latin typeface="+mn-lt"/>
                          <a:ea typeface="+mn-ea"/>
                          <a:cs typeface="+mn-cs"/>
                        </a:rPr>
                        <a:t>字传输的总线开销小</a:t>
                      </a:r>
                      <a:r>
                        <a:rPr lang="en-US" altLang="zh-CN" sz="1700" kern="1200" dirty="0">
                          <a:solidFill>
                            <a:schemeClr val="tx1"/>
                          </a:solidFill>
                          <a:latin typeface="+mn-lt"/>
                          <a:ea typeface="+mn-ea"/>
                          <a:cs typeface="+mn-cs"/>
                        </a:rPr>
                        <a:t>	</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单</a:t>
                      </a:r>
                      <a:r>
                        <a:rPr lang="zh-CN" altLang="en-US" sz="1700" kern="1200" dirty="0">
                          <a:solidFill>
                            <a:schemeClr val="tx1"/>
                          </a:solidFill>
                          <a:latin typeface="+mn-lt"/>
                          <a:ea typeface="+mn-ea"/>
                          <a:cs typeface="+mn-cs"/>
                        </a:rPr>
                        <a:t>字传输简单</a:t>
                      </a:r>
                      <a:endParaRPr lang="zh-CN" altLang="en-US" sz="1700" kern="1200" dirty="0">
                        <a:solidFill>
                          <a:schemeClr val="tx1"/>
                        </a:solidFill>
                        <a:latin typeface="+mn-lt"/>
                        <a:ea typeface="+mn-ea"/>
                        <a:cs typeface="+mn-cs"/>
                      </a:endParaRPr>
                    </a:p>
                  </a:txBody>
                  <a:tcPr anchor="ctr" anchorCtr="1"/>
                </a:tc>
              </a:tr>
              <a:tr h="405421">
                <a:tc>
                  <a:txBody>
                    <a:bodyPr/>
                    <a:lstStyle/>
                    <a:p>
                      <a:pPr marL="0" algn="ctr" defTabSz="863600" rtl="0" eaLnBrk="1" latinLnBrk="0" hangingPunct="1"/>
                      <a:r>
                        <a:rPr lang="zh-CN" altLang="en-US" sz="1700" kern="1200" dirty="0">
                          <a:solidFill>
                            <a:schemeClr val="tx1"/>
                          </a:solidFill>
                          <a:latin typeface="+mn-lt"/>
                          <a:ea typeface="+mn-ea"/>
                          <a:cs typeface="+mn-cs"/>
                        </a:rPr>
                        <a:t>总线主设备</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多</a:t>
                      </a:r>
                      <a:r>
                        <a:rPr lang="zh-CN" altLang="en-US" sz="1700" kern="1200" dirty="0">
                          <a:solidFill>
                            <a:schemeClr val="tx1"/>
                          </a:solidFill>
                          <a:latin typeface="+mn-lt"/>
                          <a:ea typeface="+mn-ea"/>
                          <a:cs typeface="+mn-cs"/>
                        </a:rPr>
                        <a:t>，需要仲裁</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一个</a:t>
                      </a:r>
                      <a:r>
                        <a:rPr lang="zh-CN" altLang="en-US" sz="1700" kern="1200" dirty="0">
                          <a:solidFill>
                            <a:schemeClr val="tx1"/>
                          </a:solidFill>
                          <a:latin typeface="+mn-lt"/>
                          <a:ea typeface="+mn-ea"/>
                          <a:cs typeface="+mn-cs"/>
                        </a:rPr>
                        <a:t>，无需仲裁</a:t>
                      </a:r>
                      <a:endParaRPr lang="zh-CN" altLang="en-US" sz="1700" kern="1200" dirty="0">
                        <a:solidFill>
                          <a:schemeClr val="tx1"/>
                        </a:solidFill>
                        <a:latin typeface="+mn-lt"/>
                        <a:ea typeface="+mn-ea"/>
                        <a:cs typeface="+mn-cs"/>
                      </a:endParaRPr>
                    </a:p>
                  </a:txBody>
                  <a:tcPr anchor="ctr" anchorCtr="1"/>
                </a:tc>
              </a:tr>
              <a:tr h="405421">
                <a:tc>
                  <a:txBody>
                    <a:bodyPr/>
                    <a:lstStyle/>
                    <a:p>
                      <a:pPr marL="0" algn="ctr" defTabSz="863600" rtl="0" eaLnBrk="1" latinLnBrk="0" hangingPunct="1"/>
                      <a:r>
                        <a:rPr lang="zh-CN" altLang="en-US" sz="1700" kern="1200" dirty="0">
                          <a:solidFill>
                            <a:schemeClr val="tx1"/>
                          </a:solidFill>
                          <a:latin typeface="+mn-lt"/>
                          <a:ea typeface="+mn-ea"/>
                          <a:cs typeface="+mn-cs"/>
                        </a:rPr>
                        <a:t>分离</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是 </a:t>
                      </a:r>
                      <a:endParaRPr lang="zh-CN" altLang="en-US" sz="1700" kern="1200" dirty="0">
                        <a:solidFill>
                          <a:srgbClr val="FF0000"/>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否</a:t>
                      </a:r>
                      <a:endParaRPr lang="zh-CN" altLang="en-US" sz="1700" kern="1200" dirty="0">
                        <a:solidFill>
                          <a:srgbClr val="FF0000"/>
                        </a:solidFill>
                        <a:latin typeface="+mn-lt"/>
                        <a:ea typeface="+mn-ea"/>
                        <a:cs typeface="+mn-cs"/>
                      </a:endParaRPr>
                    </a:p>
                  </a:txBody>
                  <a:tcPr anchor="ctr" anchorCtr="1"/>
                </a:tc>
              </a:tr>
              <a:tr h="666445">
                <a:tc>
                  <a:txBody>
                    <a:bodyPr/>
                    <a:lstStyle/>
                    <a:p>
                      <a:pPr marL="0" algn="ctr" defTabSz="863600" rtl="0" eaLnBrk="1" latinLnBrk="0" hangingPunct="1"/>
                      <a:r>
                        <a:rPr lang="zh-CN" altLang="en-US" sz="1700" kern="1200" dirty="0">
                          <a:solidFill>
                            <a:schemeClr val="tx1"/>
                          </a:solidFill>
                          <a:latin typeface="+mn-lt"/>
                          <a:ea typeface="+mn-ea"/>
                          <a:cs typeface="+mn-cs"/>
                        </a:rPr>
                        <a:t>事务处理 </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chemeClr val="tx1"/>
                          </a:solidFill>
                          <a:latin typeface="+mn-lt"/>
                          <a:ea typeface="+mn-ea"/>
                          <a:cs typeface="+mn-cs"/>
                        </a:rPr>
                        <a:t>分离</a:t>
                      </a:r>
                      <a:r>
                        <a:rPr lang="zh-CN" altLang="en-US" sz="1700" kern="1200" dirty="0">
                          <a:solidFill>
                            <a:srgbClr val="FF0000"/>
                          </a:solidFill>
                          <a:latin typeface="+mn-lt"/>
                          <a:ea typeface="+mn-ea"/>
                          <a:cs typeface="+mn-cs"/>
                        </a:rPr>
                        <a:t>请求和应答</a:t>
                      </a:r>
                      <a:r>
                        <a:rPr lang="zh-CN" altLang="en-US" sz="1700" kern="1200" dirty="0">
                          <a:solidFill>
                            <a:schemeClr val="tx1"/>
                          </a:solidFill>
                          <a:latin typeface="+mn-lt"/>
                          <a:ea typeface="+mn-ea"/>
                          <a:cs typeface="+mn-cs"/>
                        </a:rPr>
                        <a:t>信息包，具有高带宽，需要多个主部件</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chemeClr val="tx1"/>
                          </a:solidFill>
                          <a:latin typeface="+mn-lt"/>
                          <a:ea typeface="+mn-ea"/>
                          <a:cs typeface="+mn-cs"/>
                        </a:rPr>
                        <a:t>连续连接，便宜，低延迟</a:t>
                      </a:r>
                      <a:endParaRPr lang="zh-CN" altLang="en-US" sz="1700" kern="1200" dirty="0">
                        <a:solidFill>
                          <a:schemeClr val="tx1"/>
                        </a:solidFill>
                        <a:latin typeface="+mn-lt"/>
                        <a:ea typeface="+mn-ea"/>
                        <a:cs typeface="+mn-cs"/>
                      </a:endParaRPr>
                    </a:p>
                  </a:txBody>
                  <a:tcPr anchor="ctr" anchorCtr="1"/>
                </a:tc>
              </a:tr>
              <a:tr h="405421">
                <a:tc>
                  <a:txBody>
                    <a:bodyPr/>
                    <a:lstStyle/>
                    <a:p>
                      <a:pPr marL="0" algn="ctr" defTabSz="863600" rtl="0" eaLnBrk="1" latinLnBrk="0" hangingPunct="1"/>
                      <a:r>
                        <a:rPr lang="zh-CN" altLang="en-US" sz="1700" kern="1200" dirty="0">
                          <a:solidFill>
                            <a:schemeClr val="tx1"/>
                          </a:solidFill>
                          <a:latin typeface="+mn-lt"/>
                          <a:ea typeface="+mn-ea"/>
                          <a:cs typeface="+mn-cs"/>
                        </a:rPr>
                        <a:t>时序</a:t>
                      </a:r>
                      <a:endParaRPr lang="zh-CN" altLang="en-US" sz="1700" kern="1200" dirty="0">
                        <a:solidFill>
                          <a:schemeClr val="tx1"/>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同步 </a:t>
                      </a:r>
                      <a:endParaRPr lang="zh-CN" altLang="en-US" sz="1700" kern="1200" dirty="0">
                        <a:solidFill>
                          <a:srgbClr val="FF0000"/>
                        </a:solidFill>
                        <a:latin typeface="+mn-lt"/>
                        <a:ea typeface="+mn-ea"/>
                        <a:cs typeface="+mn-cs"/>
                      </a:endParaRPr>
                    </a:p>
                  </a:txBody>
                  <a:tcPr anchor="ctr" anchorCtr="1"/>
                </a:tc>
                <a:tc>
                  <a:txBody>
                    <a:bodyPr/>
                    <a:lstStyle/>
                    <a:p>
                      <a:pPr marL="0" algn="ctr" defTabSz="863600" rtl="0" eaLnBrk="1" latinLnBrk="0" hangingPunct="1"/>
                      <a:r>
                        <a:rPr lang="zh-CN" altLang="en-US" sz="1700" kern="1200" dirty="0">
                          <a:solidFill>
                            <a:srgbClr val="FF0000"/>
                          </a:solidFill>
                          <a:latin typeface="+mn-lt"/>
                          <a:ea typeface="+mn-ea"/>
                          <a:cs typeface="+mn-cs"/>
                        </a:rPr>
                        <a:t>异步</a:t>
                      </a:r>
                      <a:endParaRPr lang="zh-CN" altLang="en-US" sz="1700" kern="1200" dirty="0">
                        <a:solidFill>
                          <a:srgbClr val="FF0000"/>
                        </a:solidFill>
                        <a:latin typeface="+mn-lt"/>
                        <a:ea typeface="+mn-ea"/>
                        <a:cs typeface="+mn-cs"/>
                      </a:endParaRPr>
                    </a:p>
                  </a:txBody>
                  <a:tcPr anchor="ctr" anchorCtr="1"/>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087959"/>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7"/>
            <a:ext cx="10562590" cy="1113958"/>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990656"/>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3.1  </a:t>
            </a:r>
            <a:r>
              <a:rPr lang="zh-CN" altLang="en-US" b="1" dirty="0">
                <a:solidFill>
                  <a:schemeClr val="accent2"/>
                </a:solidFill>
                <a:latin typeface="微软雅黑" panose="020B0503020204020204" pitchFamily="34" charset="-122"/>
                <a:ea typeface="微软雅黑" panose="020B0503020204020204" pitchFamily="34" charset="-122"/>
                <a:sym typeface="+mn-ea"/>
              </a:rPr>
              <a:t>存储系统的基本要求和并行主存系统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3.1.1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存储系统的基本要求</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并行主存系统</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087959"/>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3.2  </a:t>
            </a:r>
            <a:r>
              <a:rPr lang="zh-CN" altLang="en-US" b="1" dirty="0">
                <a:solidFill>
                  <a:srgbClr val="FFFFFF"/>
                </a:solidFill>
                <a:latin typeface="微软雅黑" panose="020B0503020204020204" pitchFamily="34" charset="-122"/>
                <a:ea typeface="微软雅黑" panose="020B0503020204020204" pitchFamily="34" charset="-122"/>
                <a:sym typeface="+mn-ea"/>
              </a:rPr>
              <a:t>中断系统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3.2.1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中断的分类和分级</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3.2.2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中断的响应次序与处理次序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3.2.3 </a:t>
            </a:r>
            <a:r>
              <a:rPr lang="zh-CN" altLang="en-US" sz="1600" b="1" dirty="0">
                <a:solidFill>
                  <a:srgbClr val="FFFFFF"/>
                </a:solidFill>
                <a:latin typeface="微软雅黑" panose="020B0503020204020204" pitchFamily="34" charset="-122"/>
                <a:ea typeface="微软雅黑" panose="020B0503020204020204" pitchFamily="34" charset="-122"/>
              </a:rPr>
              <a:t>中断系统的软、硬件功能分配</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384103"/>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384103"/>
            <a:ext cx="5765800" cy="1581587"/>
          </a:xfrm>
          <a:prstGeom prst="rect">
            <a:avLst/>
          </a:prstGeom>
          <a:noFill/>
        </p:spPr>
        <p:txBody>
          <a:bodyPr wrap="square" rtlCol="0" anchor="t">
            <a:spAutoFit/>
          </a:bodyPr>
          <a:lstStyle/>
          <a:p>
            <a:pPr>
              <a:lnSpc>
                <a:spcPct val="120000"/>
              </a:lnSpc>
            </a:pPr>
            <a:r>
              <a:rPr lang="en-US" altLang="zh-CN" b="1" dirty="0">
                <a:solidFill>
                  <a:srgbClr val="FFFF00"/>
                </a:solidFill>
                <a:latin typeface="微软雅黑" panose="020B0503020204020204" pitchFamily="34" charset="-122"/>
                <a:ea typeface="微软雅黑" panose="020B0503020204020204" pitchFamily="34" charset="-122"/>
                <a:sym typeface="+mn-ea"/>
              </a:rPr>
              <a:t>3.3 </a:t>
            </a:r>
            <a:r>
              <a:rPr lang="zh-CN" altLang="en-US" b="1" dirty="0">
                <a:solidFill>
                  <a:srgbClr val="FFFF00"/>
                </a:solidFill>
                <a:latin typeface="微软雅黑" panose="020B0503020204020204" pitchFamily="34" charset="-122"/>
                <a:ea typeface="微软雅黑" panose="020B0503020204020204" pitchFamily="34" charset="-122"/>
                <a:sym typeface="+mn-ea"/>
              </a:rPr>
              <a:t>总线系统</a:t>
            </a:r>
            <a:endParaRPr lang="zh-CN" altLang="en-US"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3.3.1</a:t>
            </a:r>
            <a:r>
              <a:rPr lang="zh-CN" altLang="en-US" sz="1600" b="1" dirty="0">
                <a:solidFill>
                  <a:schemeClr val="accent2"/>
                </a:solidFill>
                <a:latin typeface="微软雅黑" panose="020B0503020204020204" pitchFamily="34" charset="-122"/>
                <a:ea typeface="微软雅黑" panose="020B0503020204020204" pitchFamily="34" charset="-122"/>
                <a:sym typeface="+mn-ea"/>
              </a:rPr>
              <a:t> 总线的分类</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00"/>
                </a:solidFill>
                <a:latin typeface="微软雅黑" panose="020B0503020204020204" pitchFamily="34" charset="-122"/>
                <a:ea typeface="微软雅黑" panose="020B0503020204020204" pitchFamily="34" charset="-122"/>
                <a:sym typeface="+mn-ea"/>
              </a:rPr>
              <a:t>3.3.2 </a:t>
            </a:r>
            <a:r>
              <a:rPr lang="zh-CN" altLang="en-US" sz="1600" b="1" dirty="0">
                <a:solidFill>
                  <a:srgbClr val="FFFF00"/>
                </a:solidFill>
                <a:latin typeface="微软雅黑" panose="020B0503020204020204" pitchFamily="34" charset="-122"/>
                <a:ea typeface="微软雅黑" panose="020B0503020204020204" pitchFamily="34" charset="-122"/>
                <a:sym typeface="+mn-ea"/>
              </a:rPr>
              <a:t>总线的控制方式</a:t>
            </a:r>
            <a:endParaRPr lang="en-US" altLang="zh-CN" sz="1600"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3.3.3 </a:t>
            </a:r>
            <a:r>
              <a:rPr lang="zh-CN" altLang="en-US" sz="1600" b="1" dirty="0">
                <a:solidFill>
                  <a:schemeClr val="accent2"/>
                </a:solidFill>
                <a:latin typeface="微软雅黑" panose="020B0503020204020204" pitchFamily="34" charset="-122"/>
                <a:ea typeface="微软雅黑" panose="020B0503020204020204" pitchFamily="34" charset="-122"/>
              </a:rPr>
              <a:t>总线的通信技术</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3.3.4 </a:t>
            </a:r>
            <a:r>
              <a:rPr lang="zh-CN" altLang="en-US" sz="1600" b="1" dirty="0">
                <a:solidFill>
                  <a:srgbClr val="FFFFFF"/>
                </a:solidFill>
                <a:latin typeface="微软雅黑" panose="020B0503020204020204" pitchFamily="34" charset="-122"/>
                <a:ea typeface="微软雅黑" panose="020B0503020204020204" pitchFamily="34" charset="-122"/>
                <a:sym typeface="+mn-ea"/>
              </a:rPr>
              <a:t>数据宽度与总线线数</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
        <p:nvSpPr>
          <p:cNvPr id="8" name="矩形 7"/>
          <p:cNvSpPr/>
          <p:nvPr>
            <p:custDataLst>
              <p:tags r:id="rId8"/>
            </p:custDataLst>
          </p:nvPr>
        </p:nvSpPr>
        <p:spPr>
          <a:xfrm flipH="1">
            <a:off x="477044" y="5032631"/>
            <a:ext cx="10562590" cy="1286121"/>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文本框 8"/>
          <p:cNvSpPr txBox="1"/>
          <p:nvPr/>
        </p:nvSpPr>
        <p:spPr>
          <a:xfrm>
            <a:off x="980599" y="5032631"/>
            <a:ext cx="5765800" cy="1286121"/>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3.4 </a:t>
            </a:r>
            <a:r>
              <a:rPr lang="zh-CN" altLang="en-US" b="1" dirty="0">
                <a:solidFill>
                  <a:srgbClr val="FFFFFF"/>
                </a:solidFill>
                <a:latin typeface="微软雅黑" panose="020B0503020204020204" pitchFamily="34" charset="-122"/>
                <a:ea typeface="微软雅黑" panose="020B0503020204020204" pitchFamily="34" charset="-122"/>
                <a:sym typeface="+mn-ea"/>
              </a:rPr>
              <a:t>输入</a:t>
            </a:r>
            <a:r>
              <a:rPr lang="en-US" altLang="zh-CN" b="1" dirty="0">
                <a:solidFill>
                  <a:srgbClr val="FFFFFF"/>
                </a:solidFill>
                <a:latin typeface="微软雅黑" panose="020B0503020204020204" pitchFamily="34" charset="-122"/>
                <a:ea typeface="微软雅黑" panose="020B0503020204020204" pitchFamily="34" charset="-122"/>
                <a:sym typeface="+mn-ea"/>
              </a:rPr>
              <a:t>/</a:t>
            </a:r>
            <a:r>
              <a:rPr lang="zh-CN" altLang="en-US" b="1" dirty="0">
                <a:solidFill>
                  <a:srgbClr val="FFFFFF"/>
                </a:solidFill>
                <a:latin typeface="微软雅黑" panose="020B0503020204020204" pitchFamily="34" charset="-122"/>
                <a:ea typeface="微软雅黑" panose="020B0503020204020204" pitchFamily="34" charset="-122"/>
                <a:sym typeface="+mn-ea"/>
              </a:rPr>
              <a:t>输出系统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3.4.1 </a:t>
            </a:r>
            <a:r>
              <a:rPr lang="zh-CN" altLang="en-US" sz="1600" b="1" dirty="0">
                <a:solidFill>
                  <a:srgbClr val="FFFFFF"/>
                </a:solidFill>
                <a:latin typeface="微软雅黑" panose="020B0503020204020204" pitchFamily="34" charset="-122"/>
                <a:ea typeface="微软雅黑" panose="020B0503020204020204" pitchFamily="34" charset="-122"/>
                <a:sym typeface="+mn-ea"/>
              </a:rPr>
              <a:t>输入</a:t>
            </a:r>
            <a:r>
              <a:rPr lang="en-US" altLang="zh-CN" sz="1600" b="1" dirty="0">
                <a:solidFill>
                  <a:srgbClr val="FFFFFF"/>
                </a:solidFill>
                <a:latin typeface="微软雅黑" panose="020B0503020204020204" pitchFamily="34" charset="-122"/>
                <a:ea typeface="微软雅黑" panose="020B0503020204020204" pitchFamily="34" charset="-122"/>
                <a:sym typeface="+mn-ea"/>
              </a:rPr>
              <a:t>/</a:t>
            </a:r>
            <a:r>
              <a:rPr lang="zh-CN" altLang="en-US" sz="1600" b="1" dirty="0">
                <a:solidFill>
                  <a:srgbClr val="FFFFFF"/>
                </a:solidFill>
                <a:latin typeface="微软雅黑" panose="020B0503020204020204" pitchFamily="34" charset="-122"/>
                <a:ea typeface="微软雅黑" panose="020B0503020204020204" pitchFamily="34" charset="-122"/>
                <a:sym typeface="+mn-ea"/>
              </a:rPr>
              <a:t>输出系统概述</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3.4.2 </a:t>
            </a:r>
            <a:r>
              <a:rPr lang="zh-CN" altLang="en-US" sz="1600" b="1" dirty="0">
                <a:solidFill>
                  <a:srgbClr val="FFFFFF"/>
                </a:solidFill>
                <a:latin typeface="微软雅黑" panose="020B0503020204020204" pitchFamily="34" charset="-122"/>
                <a:ea typeface="微软雅黑" panose="020B0503020204020204" pitchFamily="34" charset="-122"/>
                <a:sym typeface="+mn-ea"/>
              </a:rPr>
              <a:t>通道处理机的工作原理和流量设计</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3.4.3 </a:t>
            </a:r>
            <a:r>
              <a:rPr lang="zh-CN" altLang="en-US" sz="1600" b="1" dirty="0">
                <a:solidFill>
                  <a:schemeClr val="accent2"/>
                </a:solidFill>
                <a:latin typeface="微软雅黑" panose="020B0503020204020204" pitchFamily="34" charset="-122"/>
                <a:ea typeface="微软雅黑" panose="020B0503020204020204" pitchFamily="34" charset="-122"/>
              </a:rPr>
              <a:t>外围处理机</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32152" y="312388"/>
            <a:ext cx="9123749"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第3章 存储、中断、总线与输入/输出系统</a:t>
            </a:r>
            <a:endParaRPr lang="zh-CN" altLang="en-US" sz="3400" dirty="0">
              <a:solidFill>
                <a:schemeClr val="dk1">
                  <a:lumMod val="75000"/>
                </a:schemeClr>
              </a:solidFill>
              <a:latin typeface="Arial" panose="020B0604020202020204" pitchFamily="34" charset="0"/>
              <a:sym typeface="+mn-ea"/>
            </a:endParaRPr>
          </a:p>
        </p:txBody>
      </p:sp>
      <p:sp>
        <p:nvSpPr>
          <p:cNvPr id="31" name="TextBox 30"/>
          <p:cNvSpPr txBox="1"/>
          <p:nvPr/>
        </p:nvSpPr>
        <p:spPr>
          <a:xfrm>
            <a:off x="1757680" y="962025"/>
            <a:ext cx="8771255" cy="6062345"/>
          </a:xfrm>
          <a:prstGeom prst="rect">
            <a:avLst/>
          </a:prstGeom>
          <a:noFill/>
        </p:spPr>
        <p:txBody>
          <a:bodyPr wrap="square" rtlCol="0">
            <a:spAutoFit/>
          </a:bodyPr>
          <a:lstStyle/>
          <a:p>
            <a:pPr marL="0" indent="0" eaLnBrk="1" latinLnBrk="0" hangingPunct="1">
              <a:lnSpc>
                <a:spcPct val="130000"/>
              </a:lnSpc>
              <a:spcBef>
                <a:spcPts val="200"/>
              </a:spcBef>
              <a:spcAft>
                <a:spcPts val="200"/>
              </a:spcAft>
              <a:buSzPct val="70000"/>
              <a:buFont typeface="Wingdings" panose="05000000000000000000" pitchFamily="2" charset="2"/>
              <a:buNone/>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要求</a:t>
            </a:r>
            <a:endPar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并行主存系统的组织形式、极限频宽和实际频宽的关系；</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通过使用主存的组成技术提高主存实际频宽的可能性、局限性和发展存储体系的必要性；</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中断源的分类和分级的原因。理解中断响应次序、中断处理次序和中断处理完成次序的概念。</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n"/>
            </a:pPr>
            <a:r>
              <a:rPr lang="zh-CN" altLang="en-US" sz="2000" dirty="0">
                <a:solidFill>
                  <a:schemeClr val="accent1">
                    <a:lumMod val="50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熟练掌握</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按中断处理次序设置各中断处理程序中中断屏蔽位的状态；</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n"/>
            </a:pPr>
            <a:r>
              <a:rPr lang="zh-CN" altLang="en-US" sz="2000" dirty="0">
                <a:solidFill>
                  <a:schemeClr val="accent1">
                    <a:lumMod val="50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熟练掌握</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并正确画出多种中断申请时，</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执行程序时的状态转移过程示意图；</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n"/>
            </a:pPr>
            <a:r>
              <a:rPr lang="zh-CN" altLang="en-US" sz="2000" dirty="0">
                <a:solidFill>
                  <a:schemeClr val="accent1">
                    <a:lumMod val="50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掌握</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专用和非</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专用总线的定义、优缺点和适用场合。</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非专用总线的</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种总线控制方式的总线分配过程、优缺点及所需增加的辅助控制总线数。</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pic>
        <p:nvPicPr>
          <p:cNvPr id="5" name="图片 4" descr="灯泡"/>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19455" y="2952115"/>
            <a:ext cx="1070610" cy="1070610"/>
          </a:xfrm>
          <a:prstGeom prst="rect">
            <a:avLst/>
          </a:prstGeom>
        </p:spPr>
      </p:pic>
      <p:grpSp>
        <p:nvGrpSpPr>
          <p:cNvPr id="3" name="组合 2"/>
          <p:cNvGrpSpPr/>
          <p:nvPr/>
        </p:nvGrpSpPr>
        <p:grpSpPr>
          <a:xfrm>
            <a:off x="1626870" y="1079500"/>
            <a:ext cx="370840" cy="370840"/>
            <a:chOff x="9977" y="2132"/>
            <a:chExt cx="584" cy="584"/>
          </a:xfrm>
        </p:grpSpPr>
        <p:sp>
          <p:nvSpPr>
            <p:cNvPr id="4" name="椭圆 3"/>
            <p:cNvSpPr/>
            <p:nvPr>
              <p:custDataLst>
                <p:tags r:id="rId5"/>
              </p:custDataLst>
            </p:nvPr>
          </p:nvSpPr>
          <p:spPr>
            <a:xfrm>
              <a:off x="9977" y="2132"/>
              <a:ext cx="585" cy="5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2500" lnSpcReduction="20000"/>
            </a:bodyPr>
            <a:lstStyle/>
            <a:p>
              <a:pPr algn="ctr"/>
              <a:endParaRPr lang="zh-CN" altLang="en-US" sz="1700">
                <a:solidFill>
                  <a:schemeClr val="tx1">
                    <a:lumMod val="85000"/>
                    <a:lumOff val="15000"/>
                  </a:schemeClr>
                </a:solidFill>
              </a:endParaRPr>
            </a:p>
          </p:txBody>
        </p:sp>
        <p:sp>
          <p:nvSpPr>
            <p:cNvPr id="6" name="数据库_001"/>
            <p:cNvSpPr>
              <a:spLocks noChangeAspect="1"/>
            </p:cNvSpPr>
            <p:nvPr>
              <p:custDataLst>
                <p:tags r:id="rId6"/>
              </p:custDataLst>
            </p:nvPr>
          </p:nvSpPr>
          <p:spPr bwMode="auto">
            <a:xfrm>
              <a:off x="10130" y="2263"/>
              <a:ext cx="279" cy="32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5878" h="588607">
                  <a:moveTo>
                    <a:pt x="0" y="414864"/>
                  </a:moveTo>
                  <a:cubicBezTo>
                    <a:pt x="41777" y="443695"/>
                    <a:pt x="127609" y="467215"/>
                    <a:pt x="252939" y="467215"/>
                  </a:cubicBezTo>
                  <a:cubicBezTo>
                    <a:pt x="378269" y="467215"/>
                    <a:pt x="464101" y="444453"/>
                    <a:pt x="505878" y="414864"/>
                  </a:cubicBezTo>
                  <a:lnTo>
                    <a:pt x="505878" y="497563"/>
                  </a:lnTo>
                  <a:cubicBezTo>
                    <a:pt x="505878" y="499080"/>
                    <a:pt x="505878" y="501356"/>
                    <a:pt x="505119" y="502115"/>
                  </a:cubicBezTo>
                  <a:cubicBezTo>
                    <a:pt x="492206" y="551431"/>
                    <a:pt x="385865" y="588607"/>
                    <a:pt x="252939" y="588607"/>
                  </a:cubicBezTo>
                  <a:cubicBezTo>
                    <a:pt x="120013" y="588607"/>
                    <a:pt x="12913" y="551431"/>
                    <a:pt x="760" y="502115"/>
                  </a:cubicBezTo>
                  <a:cubicBezTo>
                    <a:pt x="0" y="500597"/>
                    <a:pt x="0" y="499080"/>
                    <a:pt x="0" y="497563"/>
                  </a:cubicBezTo>
                  <a:close/>
                  <a:moveTo>
                    <a:pt x="0" y="282911"/>
                  </a:moveTo>
                  <a:cubicBezTo>
                    <a:pt x="12913" y="292016"/>
                    <a:pt x="30383" y="300363"/>
                    <a:pt x="50132" y="307192"/>
                  </a:cubicBezTo>
                  <a:cubicBezTo>
                    <a:pt x="92668" y="321609"/>
                    <a:pt x="151915" y="332232"/>
                    <a:pt x="226354" y="334508"/>
                  </a:cubicBezTo>
                  <a:cubicBezTo>
                    <a:pt x="235469" y="334508"/>
                    <a:pt x="243824" y="334508"/>
                    <a:pt x="252939" y="334508"/>
                  </a:cubicBezTo>
                  <a:cubicBezTo>
                    <a:pt x="262054" y="334508"/>
                    <a:pt x="270409" y="334508"/>
                    <a:pt x="279524" y="334508"/>
                  </a:cubicBezTo>
                  <a:cubicBezTo>
                    <a:pt x="353203" y="332232"/>
                    <a:pt x="412450" y="322368"/>
                    <a:pt x="454986" y="307192"/>
                  </a:cubicBezTo>
                  <a:cubicBezTo>
                    <a:pt x="475495" y="300363"/>
                    <a:pt x="492965" y="292016"/>
                    <a:pt x="505878" y="282911"/>
                  </a:cubicBezTo>
                  <a:lnTo>
                    <a:pt x="505878" y="354995"/>
                  </a:lnTo>
                  <a:lnTo>
                    <a:pt x="505878" y="360307"/>
                  </a:lnTo>
                  <a:lnTo>
                    <a:pt x="505878" y="364859"/>
                  </a:lnTo>
                  <a:lnTo>
                    <a:pt x="505878" y="378518"/>
                  </a:lnTo>
                  <a:cubicBezTo>
                    <a:pt x="477014" y="408110"/>
                    <a:pt x="380548" y="436185"/>
                    <a:pt x="252939" y="436185"/>
                  </a:cubicBezTo>
                  <a:cubicBezTo>
                    <a:pt x="125330" y="436185"/>
                    <a:pt x="28864" y="408110"/>
                    <a:pt x="0" y="378518"/>
                  </a:cubicBezTo>
                  <a:lnTo>
                    <a:pt x="0" y="364859"/>
                  </a:lnTo>
                  <a:lnTo>
                    <a:pt x="0" y="360307"/>
                  </a:lnTo>
                  <a:lnTo>
                    <a:pt x="0" y="354995"/>
                  </a:lnTo>
                  <a:close/>
                  <a:moveTo>
                    <a:pt x="0" y="150959"/>
                  </a:moveTo>
                  <a:cubicBezTo>
                    <a:pt x="49373" y="184325"/>
                    <a:pt x="153435" y="202524"/>
                    <a:pt x="252939" y="202524"/>
                  </a:cubicBezTo>
                  <a:cubicBezTo>
                    <a:pt x="352444" y="202524"/>
                    <a:pt x="456506" y="184325"/>
                    <a:pt x="505878" y="150959"/>
                  </a:cubicBezTo>
                  <a:lnTo>
                    <a:pt x="505878" y="222240"/>
                  </a:lnTo>
                  <a:lnTo>
                    <a:pt x="505878" y="227549"/>
                  </a:lnTo>
                  <a:lnTo>
                    <a:pt x="505878" y="232857"/>
                  </a:lnTo>
                  <a:lnTo>
                    <a:pt x="505878" y="245748"/>
                  </a:lnTo>
                  <a:cubicBezTo>
                    <a:pt x="479293" y="273806"/>
                    <a:pt x="394220" y="299588"/>
                    <a:pt x="280284" y="302622"/>
                  </a:cubicBezTo>
                  <a:cubicBezTo>
                    <a:pt x="279524" y="302622"/>
                    <a:pt x="278005" y="303380"/>
                    <a:pt x="277246" y="303380"/>
                  </a:cubicBezTo>
                  <a:cubicBezTo>
                    <a:pt x="273448" y="303380"/>
                    <a:pt x="270409" y="303380"/>
                    <a:pt x="266611" y="303380"/>
                  </a:cubicBezTo>
                  <a:cubicBezTo>
                    <a:pt x="262054" y="303380"/>
                    <a:pt x="257497" y="303380"/>
                    <a:pt x="252939" y="303380"/>
                  </a:cubicBezTo>
                  <a:cubicBezTo>
                    <a:pt x="248382" y="303380"/>
                    <a:pt x="243824" y="303380"/>
                    <a:pt x="239267" y="303380"/>
                  </a:cubicBezTo>
                  <a:cubicBezTo>
                    <a:pt x="235469" y="303380"/>
                    <a:pt x="232431" y="303380"/>
                    <a:pt x="228633" y="303380"/>
                  </a:cubicBezTo>
                  <a:cubicBezTo>
                    <a:pt x="227873" y="302622"/>
                    <a:pt x="226354" y="302622"/>
                    <a:pt x="225594" y="302622"/>
                  </a:cubicBezTo>
                  <a:cubicBezTo>
                    <a:pt x="111658" y="299588"/>
                    <a:pt x="26585" y="273806"/>
                    <a:pt x="0" y="245748"/>
                  </a:cubicBezTo>
                  <a:lnTo>
                    <a:pt x="0" y="232857"/>
                  </a:lnTo>
                  <a:lnTo>
                    <a:pt x="0" y="227549"/>
                  </a:lnTo>
                  <a:lnTo>
                    <a:pt x="0" y="222240"/>
                  </a:lnTo>
                  <a:close/>
                  <a:moveTo>
                    <a:pt x="252939" y="0"/>
                  </a:moveTo>
                  <a:cubicBezTo>
                    <a:pt x="406374" y="0"/>
                    <a:pt x="493725" y="43229"/>
                    <a:pt x="505119" y="86459"/>
                  </a:cubicBezTo>
                  <a:cubicBezTo>
                    <a:pt x="505878" y="87976"/>
                    <a:pt x="505878" y="89492"/>
                    <a:pt x="505878" y="91009"/>
                  </a:cubicBezTo>
                  <a:lnTo>
                    <a:pt x="505878" y="96318"/>
                  </a:lnTo>
                  <a:lnTo>
                    <a:pt x="505878" y="114520"/>
                  </a:lnTo>
                  <a:cubicBezTo>
                    <a:pt x="477774" y="144098"/>
                    <a:pt x="381308" y="172159"/>
                    <a:pt x="252939" y="172159"/>
                  </a:cubicBezTo>
                  <a:cubicBezTo>
                    <a:pt x="124571" y="172159"/>
                    <a:pt x="28104" y="144098"/>
                    <a:pt x="0" y="114520"/>
                  </a:cubicBezTo>
                  <a:lnTo>
                    <a:pt x="0" y="96318"/>
                  </a:lnTo>
                  <a:lnTo>
                    <a:pt x="0" y="91009"/>
                  </a:lnTo>
                  <a:cubicBezTo>
                    <a:pt x="0" y="89492"/>
                    <a:pt x="0" y="87217"/>
                    <a:pt x="1519" y="85700"/>
                  </a:cubicBezTo>
                  <a:cubicBezTo>
                    <a:pt x="12913" y="42471"/>
                    <a:pt x="100264" y="0"/>
                    <a:pt x="252939" y="0"/>
                  </a:cubicBezTo>
                  <a:close/>
                </a:path>
              </a:pathLst>
            </a:custGeom>
            <a:solidFill>
              <a:schemeClr val="accent6">
                <a:lumMod val="60000"/>
                <a:lumOff val="40000"/>
              </a:schemeClr>
            </a:solidFill>
            <a:ln>
              <a:noFill/>
            </a:ln>
          </p:spPr>
          <p:txBody>
            <a:bodyPr/>
            <a:lstStyle/>
            <a:p>
              <a:endParaRPr lang="zh-CN" altLang="en-US" sz="1700">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3.3.2 总线的控制方式</a:t>
            </a:r>
            <a:endParaRPr lang="zh-CN" altLang="en-US" sz="3400" dirty="0">
              <a:solidFill>
                <a:schemeClr val="dk1">
                  <a:lumMod val="75000"/>
                </a:schemeClr>
              </a:solidFill>
              <a:latin typeface="Arial" panose="020B0604020202020204" pitchFamily="34" charset="0"/>
              <a:sym typeface="+mn-ea"/>
            </a:endParaRPr>
          </a:p>
        </p:txBody>
      </p:sp>
      <p:sp>
        <p:nvSpPr>
          <p:cNvPr id="31" name="TextBox 30"/>
          <p:cNvSpPr txBox="1"/>
          <p:nvPr/>
        </p:nvSpPr>
        <p:spPr>
          <a:xfrm>
            <a:off x="955963" y="1197985"/>
            <a:ext cx="9843829" cy="942975"/>
          </a:xfrm>
          <a:prstGeom prst="rect">
            <a:avLst/>
          </a:prstGeom>
          <a:noFill/>
        </p:spPr>
        <p:txBody>
          <a:bodyPr wrap="square" rtlCol="0">
            <a:spAutoFit/>
          </a:bodyPr>
          <a:lstStyle/>
          <a:p>
            <a:pPr marL="704850" lvl="1" indent="-273050">
              <a:spcBef>
                <a:spcPts val="200"/>
              </a:spcBef>
              <a:spcAft>
                <a:spcPts val="200"/>
              </a:spcAft>
              <a:buSzPct val="70000"/>
              <a:buFont typeface="Wingdings" panose="05000000000000000000" pitchFamily="2" charset="2"/>
              <a:buChar char="l"/>
            </a:pPr>
            <a:r>
              <a:rPr lang="zh-CN" altLang="en-US" sz="2800" b="1" dirty="0">
                <a:solidFill>
                  <a:srgbClr val="484849"/>
                </a:solidFill>
                <a:latin typeface="微软雅黑" panose="020B0503020204020204" pitchFamily="34" charset="-122"/>
                <a:ea typeface="微软雅黑" panose="020B0503020204020204" pitchFamily="34" charset="-122"/>
              </a:rPr>
              <a:t>总线控制</a:t>
            </a:r>
            <a:endParaRPr lang="en-US" altLang="zh-CN" sz="2800" b="1" dirty="0">
              <a:solidFill>
                <a:srgbClr val="484849"/>
              </a:solidFill>
              <a:latin typeface="微软雅黑" panose="020B0503020204020204" pitchFamily="34" charset="-122"/>
              <a:ea typeface="微软雅黑" panose="020B0503020204020204" pitchFamily="34" charset="-122"/>
            </a:endParaRPr>
          </a:p>
          <a:p>
            <a:pPr marL="1206500" lvl="2" indent="-342900">
              <a:spcBef>
                <a:spcPts val="200"/>
              </a:spcBef>
              <a:spcAft>
                <a:spcPts val="200"/>
              </a:spcAft>
              <a:buSzPct val="70000"/>
              <a:buFont typeface="Wingdings" panose="05000000000000000000" charset="0"/>
              <a:buChar char="u"/>
            </a:pPr>
            <a:r>
              <a:rPr lang="zh-CN" altLang="en-US" sz="2400" dirty="0">
                <a:solidFill>
                  <a:srgbClr val="484849"/>
                </a:solidFill>
                <a:latin typeface="微软雅黑" panose="020B0503020204020204" pitchFamily="34" charset="-122"/>
                <a:ea typeface="微软雅黑" panose="020B0503020204020204" pitchFamily="34" charset="-122"/>
              </a:rPr>
              <a:t>总线判优控制</a:t>
            </a:r>
            <a:endParaRPr lang="zh-CN" altLang="en-US" sz="2400" dirty="0">
              <a:solidFill>
                <a:srgbClr val="484849"/>
              </a:solidFill>
              <a:latin typeface="微软雅黑" panose="020B0503020204020204" pitchFamily="34" charset="-122"/>
              <a:ea typeface="微软雅黑" panose="020B0503020204020204" pitchFamily="34" charset="-122"/>
            </a:endParaRPr>
          </a:p>
        </p:txBody>
      </p:sp>
      <p:sp>
        <p:nvSpPr>
          <p:cNvPr id="8" name="Text Box 5"/>
          <p:cNvSpPr txBox="1">
            <a:spLocks noChangeArrowheads="1"/>
          </p:cNvSpPr>
          <p:nvPr>
            <p:custDataLst>
              <p:tags r:id="rId1"/>
            </p:custDataLst>
          </p:nvPr>
        </p:nvSpPr>
        <p:spPr bwMode="auto">
          <a:xfrm>
            <a:off x="1964372" y="4566285"/>
            <a:ext cx="367347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0"/>
              </a:spcBef>
              <a:buClrTx/>
              <a:buFontTx/>
              <a:buNone/>
            </a:pPr>
            <a:r>
              <a:rPr kumimoji="1" lang="zh-CN" altLang="en-US" sz="2000" b="0" dirty="0">
                <a:highlight>
                  <a:srgbClr val="00FFFF"/>
                </a:highlight>
                <a:latin typeface="微软雅黑" panose="020B0503020204020204" pitchFamily="34" charset="-122"/>
                <a:ea typeface="微软雅黑" panose="020B0503020204020204" pitchFamily="34" charset="-122"/>
              </a:rPr>
              <a:t>总线判优控制</a:t>
            </a:r>
            <a:endParaRPr kumimoji="1" lang="zh-CN" altLang="en-US" sz="2000" b="0" dirty="0">
              <a:highlight>
                <a:srgbClr val="00FFFF"/>
              </a:highlight>
              <a:latin typeface="微软雅黑" panose="020B0503020204020204" pitchFamily="34" charset="-122"/>
              <a:ea typeface="微软雅黑" panose="020B0503020204020204" pitchFamily="34" charset="-122"/>
            </a:endParaRPr>
          </a:p>
        </p:txBody>
      </p:sp>
      <p:sp>
        <p:nvSpPr>
          <p:cNvPr id="9" name="Text Box 6"/>
          <p:cNvSpPr txBox="1">
            <a:spLocks noChangeArrowheads="1"/>
          </p:cNvSpPr>
          <p:nvPr>
            <p:custDataLst>
              <p:tags r:id="rId2"/>
            </p:custDataLst>
          </p:nvPr>
        </p:nvSpPr>
        <p:spPr bwMode="auto">
          <a:xfrm>
            <a:off x="4104322" y="5166995"/>
            <a:ext cx="944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0"/>
              </a:spcBef>
              <a:buClrTx/>
              <a:buFontTx/>
              <a:buNone/>
            </a:pPr>
            <a:r>
              <a:rPr kumimoji="1" lang="zh-CN" altLang="en-US" sz="2000" b="0">
                <a:highlight>
                  <a:srgbClr val="00FF00"/>
                </a:highlight>
                <a:latin typeface="微软雅黑" panose="020B0503020204020204" pitchFamily="34" charset="-122"/>
                <a:ea typeface="微软雅黑" panose="020B0503020204020204" pitchFamily="34" charset="-122"/>
              </a:rPr>
              <a:t>分布式</a:t>
            </a:r>
            <a:endParaRPr kumimoji="1" lang="zh-CN" altLang="en-US" sz="2000" b="0">
              <a:highlight>
                <a:srgbClr val="00FF00"/>
              </a:highlight>
              <a:latin typeface="微软雅黑" panose="020B0503020204020204" pitchFamily="34" charset="-122"/>
              <a:ea typeface="微软雅黑" panose="020B0503020204020204" pitchFamily="34" charset="-122"/>
            </a:endParaRPr>
          </a:p>
        </p:txBody>
      </p:sp>
      <p:sp>
        <p:nvSpPr>
          <p:cNvPr id="10" name="Text Box 7"/>
          <p:cNvSpPr txBox="1">
            <a:spLocks noChangeArrowheads="1"/>
          </p:cNvSpPr>
          <p:nvPr>
            <p:custDataLst>
              <p:tags r:id="rId3"/>
            </p:custDataLst>
          </p:nvPr>
        </p:nvSpPr>
        <p:spPr bwMode="auto">
          <a:xfrm>
            <a:off x="4054157" y="3965575"/>
            <a:ext cx="944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0"/>
              </a:spcBef>
              <a:buClrTx/>
              <a:buFontTx/>
              <a:buNone/>
            </a:pPr>
            <a:r>
              <a:rPr kumimoji="1" lang="zh-CN" altLang="en-US" sz="2000" b="0" dirty="0">
                <a:highlight>
                  <a:srgbClr val="00FF00"/>
                </a:highlight>
                <a:latin typeface="微软雅黑" panose="020B0503020204020204" pitchFamily="34" charset="-122"/>
                <a:ea typeface="微软雅黑" panose="020B0503020204020204" pitchFamily="34" charset="-122"/>
              </a:rPr>
              <a:t>集中式</a:t>
            </a:r>
            <a:endParaRPr kumimoji="1" lang="zh-CN" altLang="en-US" sz="2000" b="0" dirty="0">
              <a:highlight>
                <a:srgbClr val="00FF00"/>
              </a:highlight>
              <a:latin typeface="微软雅黑" panose="020B0503020204020204" pitchFamily="34" charset="-122"/>
              <a:ea typeface="微软雅黑" panose="020B0503020204020204" pitchFamily="34" charset="-122"/>
            </a:endParaRPr>
          </a:p>
        </p:txBody>
      </p:sp>
      <p:sp>
        <p:nvSpPr>
          <p:cNvPr id="11" name="AutoShape 8"/>
          <p:cNvSpPr/>
          <p:nvPr>
            <p:custDataLst>
              <p:tags r:id="rId4"/>
            </p:custDataLst>
          </p:nvPr>
        </p:nvSpPr>
        <p:spPr bwMode="auto">
          <a:xfrm>
            <a:off x="3816985" y="4169410"/>
            <a:ext cx="228600" cy="1143000"/>
          </a:xfrm>
          <a:prstGeom prst="leftBrace">
            <a:avLst>
              <a:gd name="adj1" fmla="val 41667"/>
              <a:gd name="adj2" fmla="val 50000"/>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grpSp>
        <p:nvGrpSpPr>
          <p:cNvPr id="12" name="Group 9"/>
          <p:cNvGrpSpPr/>
          <p:nvPr/>
        </p:nvGrpSpPr>
        <p:grpSpPr bwMode="auto">
          <a:xfrm>
            <a:off x="2124710" y="2226945"/>
            <a:ext cx="7312025" cy="460375"/>
            <a:chOff x="384" y="1577"/>
            <a:chExt cx="4606" cy="290"/>
          </a:xfrm>
        </p:grpSpPr>
        <p:sp>
          <p:nvSpPr>
            <p:cNvPr id="13" name="Text Box 10"/>
            <p:cNvSpPr txBox="1">
              <a:spLocks noChangeArrowheads="1"/>
            </p:cNvSpPr>
            <p:nvPr/>
          </p:nvSpPr>
          <p:spPr bwMode="auto">
            <a:xfrm>
              <a:off x="384" y="1577"/>
              <a:ext cx="211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R="0" lvl="0" defTabSz="914400" eaLnBrk="1" fontAlgn="auto" latinLnBrk="0" hangingPunct="1">
                <a:lnSpc>
                  <a:spcPct val="100000"/>
                </a:lnSpc>
                <a:spcBef>
                  <a:spcPct val="0"/>
                </a:spcBef>
                <a:spcAft>
                  <a:spcPts val="0"/>
                </a:spcAft>
                <a:buClrTx/>
                <a:buSzTx/>
                <a:buFont typeface="Arial" panose="020B0604020202020204" pitchFamily="34" charset="0"/>
                <a:buChar char="•"/>
                <a:defRPr/>
              </a:pPr>
              <a:r>
                <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主设备(模块)</a:t>
              </a: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ext Box 11"/>
            <p:cNvSpPr txBox="1">
              <a:spLocks noChangeArrowheads="1"/>
            </p:cNvSpPr>
            <p:nvPr/>
          </p:nvSpPr>
          <p:spPr bwMode="auto">
            <a:xfrm>
              <a:off x="2158" y="1577"/>
              <a:ext cx="283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对总线有</a:t>
              </a:r>
              <a:r>
                <a:rPr kumimoji="1" lang="zh-CN" altLang="en-US" sz="24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控制权</a:t>
              </a:r>
              <a:r>
                <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的设备</a:t>
              </a: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5" name="Group 12"/>
          <p:cNvGrpSpPr/>
          <p:nvPr/>
        </p:nvGrpSpPr>
        <p:grpSpPr bwMode="auto">
          <a:xfrm>
            <a:off x="2148522" y="2765108"/>
            <a:ext cx="7570788" cy="487362"/>
            <a:chOff x="384" y="2082"/>
            <a:chExt cx="4769" cy="307"/>
          </a:xfrm>
        </p:grpSpPr>
        <p:sp>
          <p:nvSpPr>
            <p:cNvPr id="16" name="Text Box 13"/>
            <p:cNvSpPr txBox="1">
              <a:spLocks noChangeArrowheads="1"/>
            </p:cNvSpPr>
            <p:nvPr/>
          </p:nvSpPr>
          <p:spPr bwMode="auto">
            <a:xfrm>
              <a:off x="384" y="2082"/>
              <a:ext cx="127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R="0" lvl="0" defTabSz="914400" eaLnBrk="1" fontAlgn="auto" latinLnBrk="0" hangingPunct="1">
                <a:lnSpc>
                  <a:spcPct val="100000"/>
                </a:lnSpc>
                <a:spcBef>
                  <a:spcPct val="0"/>
                </a:spcBef>
                <a:spcAft>
                  <a:spcPts val="0"/>
                </a:spcAft>
                <a:buClrTx/>
                <a:buSzTx/>
                <a:buFont typeface="Arial" panose="020B0604020202020204" pitchFamily="34" charset="0"/>
                <a:buChar char="•"/>
                <a:defRPr/>
              </a:pPr>
              <a:r>
                <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从设备(模块)</a:t>
              </a: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 Box 14"/>
            <p:cNvSpPr txBox="1">
              <a:spLocks noChangeArrowheads="1"/>
            </p:cNvSpPr>
            <p:nvPr/>
          </p:nvSpPr>
          <p:spPr bwMode="auto">
            <a:xfrm>
              <a:off x="2158" y="2099"/>
              <a:ext cx="299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只能</a:t>
              </a:r>
              <a:r>
                <a:rPr kumimoji="1" lang="zh-CN" altLang="en-US" sz="24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响应</a:t>
              </a:r>
              <a:r>
                <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从主设备发来的总线命令</a:t>
              </a: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8" name="Text Box 16"/>
          <p:cNvSpPr txBox="1">
            <a:spLocks noChangeArrowheads="1"/>
          </p:cNvSpPr>
          <p:nvPr>
            <p:custDataLst>
              <p:tags r:id="rId5"/>
            </p:custDataLst>
          </p:nvPr>
        </p:nvSpPr>
        <p:spPr bwMode="auto">
          <a:xfrm>
            <a:off x="5300027" y="3528695"/>
            <a:ext cx="34798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0"/>
              </a:spcBef>
              <a:buClrTx/>
              <a:buFontTx/>
              <a:buNone/>
            </a:pPr>
            <a:r>
              <a:rPr kumimoji="1"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串行链式查询</a:t>
            </a:r>
            <a:r>
              <a:rPr kumimoji="1" lang="en-US" altLang="zh-CN" sz="2000" b="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kumimoji="1"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小、微型机上</a:t>
            </a:r>
            <a:endParaRPr kumimoji="1"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17"/>
          <p:cNvSpPr txBox="1">
            <a:spLocks noChangeArrowheads="1"/>
          </p:cNvSpPr>
          <p:nvPr>
            <p:custDataLst>
              <p:tags r:id="rId6"/>
            </p:custDataLst>
          </p:nvPr>
        </p:nvSpPr>
        <p:spPr bwMode="auto">
          <a:xfrm>
            <a:off x="5300027" y="3981133"/>
            <a:ext cx="42418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计数器定时查询</a:t>
            </a:r>
            <a:r>
              <a:rPr kumimoji="1" lang="en-US" altLang="zh-CN"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巨、大、中型机上</a:t>
            </a:r>
            <a:endPar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p:txBody>
      </p:sp>
      <p:sp>
        <p:nvSpPr>
          <p:cNvPr id="20" name="Text Box 18"/>
          <p:cNvSpPr txBox="1">
            <a:spLocks noChangeArrowheads="1"/>
          </p:cNvSpPr>
          <p:nvPr>
            <p:custDataLst>
              <p:tags r:id="rId7"/>
            </p:custDataLst>
          </p:nvPr>
        </p:nvSpPr>
        <p:spPr bwMode="auto">
          <a:xfrm>
            <a:off x="5300027" y="4439920"/>
            <a:ext cx="39878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独立请求方式</a:t>
            </a:r>
            <a:r>
              <a:rPr kumimoji="1" lang="en-US" altLang="zh-CN"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巨、大、中型机上</a:t>
            </a:r>
            <a:endPar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p:txBody>
      </p:sp>
      <p:sp>
        <p:nvSpPr>
          <p:cNvPr id="21" name="AutoShape 19"/>
          <p:cNvSpPr/>
          <p:nvPr>
            <p:custDataLst>
              <p:tags r:id="rId8"/>
            </p:custDataLst>
          </p:nvPr>
        </p:nvSpPr>
        <p:spPr bwMode="auto">
          <a:xfrm>
            <a:off x="5007292" y="3528060"/>
            <a:ext cx="228600" cy="1295400"/>
          </a:xfrm>
          <a:prstGeom prst="leftBrace">
            <a:avLst>
              <a:gd name="adj1" fmla="val 47222"/>
              <a:gd name="adj2" fmla="val 50000"/>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cxnSp>
        <p:nvCxnSpPr>
          <p:cNvPr id="2" name="直接连接符 1"/>
          <p:cNvCxnSpPr/>
          <p:nvPr>
            <p:custDataLst>
              <p:tags r:id="rId9"/>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063115" y="1367790"/>
            <a:ext cx="7393940" cy="4173855"/>
          </a:xfrm>
          <a:prstGeom prst="rect">
            <a:avLst/>
          </a:prstGeom>
          <a:noFill/>
        </p:spPr>
        <p:txBody>
          <a:bodyPr wrap="square" rtlCol="0">
            <a:noAutofit/>
          </a:bodyPr>
          <a:lstStyle/>
          <a:p>
            <a:pPr marL="342900" indent="-342900" eaLnBrk="1" latinLnBrk="0" hangingPunct="1">
              <a:lnSpc>
                <a:spcPct val="150000"/>
              </a:lnSpc>
              <a:spcBef>
                <a:spcPts val="200"/>
              </a:spcBef>
              <a:spcAft>
                <a:spcPts val="200"/>
              </a:spcAft>
              <a:buSzPct val="70000"/>
              <a:buFont typeface="Wingdings" panose="05000000000000000000" charset="0"/>
              <a:buChar char="u"/>
            </a:pPr>
            <a:r>
              <a:rPr lang="zh-CN" altLang="en-US" sz="2400" dirty="0">
                <a:solidFill>
                  <a:schemeClr val="accent1"/>
                </a:solidFill>
                <a:latin typeface="微软雅黑" panose="020B0503020204020204" pitchFamily="34" charset="-122"/>
                <a:ea typeface="微软雅黑" panose="020B0503020204020204" pitchFamily="34" charset="-122"/>
              </a:rPr>
              <a:t>确定总线的判优次序可以有三种方式：</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704850" lvl="2" indent="-273050" eaLnBrk="1" latinLnBrk="0" hangingPunct="1">
              <a:lnSpc>
                <a:spcPct val="150000"/>
              </a:lnSpc>
              <a:spcBef>
                <a:spcPts val="200"/>
              </a:spcBef>
              <a:spcAft>
                <a:spcPts val="200"/>
              </a:spcAft>
              <a:buSzPct val="70000"/>
              <a:buFont typeface="Wingdings" panose="05000000000000000000" pitchFamily="2" charset="2"/>
              <a:buChar char="l"/>
            </a:pPr>
            <a:r>
              <a:rPr lang="zh-CN" altLang="en-US" sz="2000" dirty="0">
                <a:solidFill>
                  <a:srgbClr val="0621E6"/>
                </a:solidFill>
                <a:latin typeface="微软雅黑" panose="020B0503020204020204" pitchFamily="34" charset="-122"/>
                <a:ea typeface="微软雅黑" panose="020B0503020204020204" pitchFamily="34" charset="-122"/>
                <a:cs typeface="Times New Roman" panose="02020603050405020304" pitchFamily="18" charset="0"/>
              </a:rPr>
              <a:t>串行链接</a:t>
            </a:r>
            <a:endParaRPr lang="en-US" altLang="zh-CN" sz="2000" dirty="0">
              <a:solidFill>
                <a:srgbClr val="0621E6"/>
              </a:solidFill>
              <a:latin typeface="微软雅黑" panose="020B0503020204020204" pitchFamily="34" charset="-122"/>
              <a:ea typeface="微软雅黑" panose="020B0503020204020204" pitchFamily="34" charset="-122"/>
              <a:cs typeface="Times New Roman" panose="02020603050405020304" pitchFamily="18" charset="0"/>
            </a:endParaRPr>
          </a:p>
          <a:p>
            <a:pPr marL="704850" lvl="2" indent="-273050" eaLnBrk="1" latinLnBrk="0" hangingPunct="1">
              <a:lnSpc>
                <a:spcPct val="150000"/>
              </a:lnSpc>
              <a:spcBef>
                <a:spcPts val="200"/>
              </a:spcBef>
              <a:spcAft>
                <a:spcPts val="200"/>
              </a:spcAft>
              <a:buSzPct val="70000"/>
              <a:buFont typeface="Wingdings" panose="05000000000000000000" pitchFamily="2" charset="2"/>
              <a:buChar char="l"/>
            </a:pPr>
            <a:r>
              <a:rPr lang="zh-CN" altLang="en-US" sz="2000" dirty="0">
                <a:solidFill>
                  <a:srgbClr val="0621E6"/>
                </a:solidFill>
                <a:latin typeface="微软雅黑" panose="020B0503020204020204" pitchFamily="34" charset="-122"/>
                <a:ea typeface="微软雅黑" panose="020B0503020204020204" pitchFamily="34" charset="-122"/>
                <a:cs typeface="Times New Roman" panose="02020603050405020304" pitchFamily="18" charset="0"/>
              </a:rPr>
              <a:t>定时查询</a:t>
            </a:r>
            <a:endParaRPr lang="en-US" altLang="zh-CN" sz="2000" dirty="0">
              <a:solidFill>
                <a:srgbClr val="0621E6"/>
              </a:solidFill>
              <a:latin typeface="微软雅黑" panose="020B0503020204020204" pitchFamily="34" charset="-122"/>
              <a:ea typeface="微软雅黑" panose="020B0503020204020204" pitchFamily="34" charset="-122"/>
              <a:cs typeface="Times New Roman" panose="02020603050405020304" pitchFamily="18" charset="0"/>
            </a:endParaRPr>
          </a:p>
          <a:p>
            <a:pPr marL="704850" lvl="2" indent="-273050" eaLnBrk="1" latinLnBrk="0" hangingPunct="1">
              <a:lnSpc>
                <a:spcPct val="150000"/>
              </a:lnSpc>
              <a:spcBef>
                <a:spcPts val="200"/>
              </a:spcBef>
              <a:spcAft>
                <a:spcPts val="200"/>
              </a:spcAft>
              <a:buSzPct val="70000"/>
              <a:buFont typeface="Wingdings" panose="05000000000000000000" pitchFamily="2" charset="2"/>
              <a:buChar char="l"/>
            </a:pPr>
            <a:r>
              <a:rPr lang="zh-CN" altLang="en-US" sz="2000" dirty="0">
                <a:solidFill>
                  <a:srgbClr val="0621E6"/>
                </a:solidFill>
                <a:latin typeface="微软雅黑" panose="020B0503020204020204" pitchFamily="34" charset="-122"/>
                <a:ea typeface="微软雅黑" panose="020B0503020204020204" pitchFamily="34" charset="-122"/>
                <a:cs typeface="Times New Roman" panose="02020603050405020304" pitchFamily="18" charset="0"/>
              </a:rPr>
              <a:t>独立请求</a:t>
            </a:r>
            <a:endParaRPr lang="zh-CN" altLang="en-US" sz="2000" dirty="0">
              <a:solidFill>
                <a:srgbClr val="0621E6"/>
              </a:solidFill>
              <a:latin typeface="微软雅黑" panose="020B0503020204020204" pitchFamily="34" charset="-122"/>
              <a:ea typeface="微软雅黑" panose="020B0503020204020204" pitchFamily="34" charset="-122"/>
              <a:cs typeface="Times New Roman" panose="02020603050405020304" pitchFamily="18" charset="0"/>
            </a:endParaRPr>
          </a:p>
          <a:p>
            <a:pPr marL="704850" lvl="2" indent="-273050" eaLnBrk="1" latinLnBrk="0" hangingPunct="1">
              <a:lnSpc>
                <a:spcPct val="150000"/>
              </a:lnSpc>
              <a:spcBef>
                <a:spcPts val="200"/>
              </a:spcBef>
              <a:spcAft>
                <a:spcPts val="200"/>
              </a:spcAft>
              <a:buSzPct val="70000"/>
              <a:buFont typeface="Wingdings" panose="05000000000000000000" pitchFamily="2" charset="2"/>
              <a:buChar char="l"/>
            </a:pPr>
            <a:endPar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eaLnBrk="1" latinLnBrk="0" hangingPunct="1">
              <a:lnSpc>
                <a:spcPct val="150000"/>
              </a:lnSpc>
              <a:spcBef>
                <a:spcPts val="200"/>
              </a:spcBef>
              <a:spcAft>
                <a:spcPts val="200"/>
              </a:spcAft>
              <a:buSzPct val="70000"/>
              <a:buFont typeface="Wingdings" panose="05000000000000000000" charset="0"/>
              <a:buChar char="u"/>
            </a:pPr>
            <a:r>
              <a:rPr lang="zh-CN" altLang="en-US" sz="2400" dirty="0">
                <a:solidFill>
                  <a:srgbClr val="484849"/>
                </a:solidFill>
                <a:latin typeface="微软雅黑" panose="020B0503020204020204" pitchFamily="34" charset="-122"/>
                <a:ea typeface="微软雅黑" panose="020B0503020204020204" pitchFamily="34" charset="-122"/>
              </a:rPr>
              <a:t>采用何种方式取决于</a:t>
            </a:r>
            <a:r>
              <a:rPr lang="zh-CN" altLang="en-US" sz="2400" dirty="0">
                <a:solidFill>
                  <a:srgbClr val="FF0000"/>
                </a:solidFill>
                <a:latin typeface="微软雅黑" panose="020B0503020204020204" pitchFamily="34" charset="-122"/>
                <a:ea typeface="微软雅黑" panose="020B0503020204020204" pitchFamily="34" charset="-122"/>
              </a:rPr>
              <a:t>控制线数目、总线分配速度、灵活性、可靠性</a:t>
            </a:r>
            <a:r>
              <a:rPr lang="zh-CN" altLang="en-US" sz="2400" dirty="0">
                <a:solidFill>
                  <a:srgbClr val="484849"/>
                </a:solidFill>
                <a:latin typeface="微软雅黑" panose="020B0503020204020204" pitchFamily="34" charset="-122"/>
                <a:ea typeface="微软雅黑" panose="020B0503020204020204" pitchFamily="34" charset="-122"/>
              </a:rPr>
              <a:t>等因素的综合权衡。</a:t>
            </a:r>
            <a:endParaRPr lang="zh-CN" altLang="en-US" sz="2400" dirty="0">
              <a:solidFill>
                <a:srgbClr val="484849"/>
              </a:solidFill>
              <a:latin typeface="微软雅黑" panose="020B0503020204020204" pitchFamily="34" charset="-122"/>
              <a:ea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endParaRPr lang="en-US" altLang="zh-CN" sz="2400" dirty="0">
              <a:solidFill>
                <a:srgbClr val="484849"/>
              </a:solidFill>
              <a:latin typeface="微软雅黑" panose="020B0503020204020204" pitchFamily="34" charset="-122"/>
              <a:ea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3.3.2 总线的控制方式</a:t>
            </a:r>
            <a:endParaRPr lang="zh-CN" altLang="en-US" sz="3400" dirty="0">
              <a:solidFill>
                <a:schemeClr val="dk1">
                  <a:lumMod val="75000"/>
                </a:schemeClr>
              </a:solidFill>
              <a:latin typeface="Arial" panose="020B0604020202020204" pitchFamily="34" charset="0"/>
              <a:sym typeface="+mn-ea"/>
            </a:endParaRPr>
          </a:p>
        </p:txBody>
      </p:sp>
      <p:pic>
        <p:nvPicPr>
          <p:cNvPr id="3" name="图片 2" descr="防疫手册"/>
          <p:cNvPicPr>
            <a:picLocks noChangeAspect="1"/>
          </p:cNvPicPr>
          <p:nvPr>
            <p:custDataLst>
              <p:tags r:id="rId3"/>
            </p:custDataLst>
          </p:nvPr>
        </p:nvPicPr>
        <p:blipFill>
          <a:blip r:embed="rId4"/>
          <a:stretch>
            <a:fillRect/>
          </a:stretch>
        </p:blipFill>
        <p:spPr>
          <a:xfrm>
            <a:off x="647700" y="2519680"/>
            <a:ext cx="1132205" cy="11322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总线判优控制</a:t>
            </a:r>
            <a:endParaRPr lang="zh-CN" altLang="en-US" sz="3400" dirty="0">
              <a:solidFill>
                <a:schemeClr val="dk1">
                  <a:lumMod val="75000"/>
                </a:schemeClr>
              </a:solidFill>
              <a:latin typeface="Arial" panose="020B0604020202020204" pitchFamily="34" charset="0"/>
              <a:sym typeface="+mn-ea"/>
            </a:endParaRPr>
          </a:p>
        </p:txBody>
      </p:sp>
      <p:grpSp>
        <p:nvGrpSpPr>
          <p:cNvPr id="4" name="组合 3"/>
          <p:cNvGrpSpPr/>
          <p:nvPr/>
        </p:nvGrpSpPr>
        <p:grpSpPr>
          <a:xfrm>
            <a:off x="657860" y="935990"/>
            <a:ext cx="9926320" cy="5516880"/>
            <a:chOff x="923" y="1361"/>
            <a:chExt cx="15632" cy="8688"/>
          </a:xfrm>
        </p:grpSpPr>
        <p:sp>
          <p:nvSpPr>
            <p:cNvPr id="31" name="TextBox 30"/>
            <p:cNvSpPr txBox="1"/>
            <p:nvPr/>
          </p:nvSpPr>
          <p:spPr>
            <a:xfrm>
              <a:off x="1053" y="1661"/>
              <a:ext cx="15502" cy="1759"/>
            </a:xfrm>
            <a:prstGeom prst="rect">
              <a:avLst/>
            </a:prstGeom>
            <a:noFill/>
          </p:spPr>
          <p:txBody>
            <a:bodyPr wrap="square" rtlCol="0">
              <a:spAutoFit/>
            </a:bodyPr>
            <a:lstStyle/>
            <a:p>
              <a:pPr marL="704850" lvl="1" indent="-273050">
                <a:spcBef>
                  <a:spcPts val="200"/>
                </a:spcBef>
                <a:spcAft>
                  <a:spcPts val="200"/>
                </a:spcAft>
                <a:buSzPct val="70000"/>
                <a:buFont typeface="Wingdings" panose="05000000000000000000" pitchFamily="2" charset="2"/>
                <a:buChar char="l"/>
              </a:pPr>
              <a:endParaRPr lang="en-US" altLang="zh-CN" sz="2000" dirty="0">
                <a:solidFill>
                  <a:srgbClr val="484849"/>
                </a:solidFill>
                <a:latin typeface="微软雅黑" panose="020B0503020204020204" pitchFamily="34" charset="-122"/>
                <a:ea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8" name="Text Box 2"/>
            <p:cNvSpPr txBox="1">
              <a:spLocks noChangeArrowheads="1"/>
            </p:cNvSpPr>
            <p:nvPr/>
          </p:nvSpPr>
          <p:spPr bwMode="auto">
            <a:xfrm>
              <a:off x="923" y="1543"/>
              <a:ext cx="4424" cy="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）串行链式查询</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Text Box 43"/>
            <p:cNvSpPr txBox="1">
              <a:spLocks noChangeArrowheads="1"/>
            </p:cNvSpPr>
            <p:nvPr/>
          </p:nvSpPr>
          <p:spPr bwMode="auto">
            <a:xfrm>
              <a:off x="9638" y="1361"/>
              <a:ext cx="2609" cy="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BS  -</a:t>
              </a:r>
              <a:r>
                <a:rPr kumimoji="1"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总线忙</a:t>
              </a:r>
              <a:endParaRPr kumimoji="1"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spcBef>
                  <a:spcPct val="0"/>
                </a:spcBef>
                <a:buClrTx/>
                <a:buFontTx/>
                <a:buNone/>
              </a:pPr>
              <a:r>
                <a:rPr kumimoji="1"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BR-</a:t>
              </a:r>
              <a:r>
                <a:rPr kumimoji="1"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总线请求</a:t>
              </a:r>
              <a:endParaRPr kumimoji="1"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spcBef>
                  <a:spcPct val="0"/>
                </a:spcBef>
                <a:buClrTx/>
                <a:buFontTx/>
                <a:buNone/>
              </a:pPr>
              <a:r>
                <a:rPr kumimoji="1"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BG-</a:t>
              </a:r>
              <a:r>
                <a:rPr kumimoji="1"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总线可用</a:t>
              </a:r>
              <a:endParaRPr kumimoji="1"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Group 3"/>
            <p:cNvGrpSpPr/>
            <p:nvPr/>
          </p:nvGrpSpPr>
          <p:grpSpPr bwMode="auto">
            <a:xfrm>
              <a:off x="2636" y="2486"/>
              <a:ext cx="13363" cy="6960"/>
              <a:chOff x="288" y="1152"/>
              <a:chExt cx="5345" cy="2784"/>
            </a:xfrm>
          </p:grpSpPr>
          <p:sp>
            <p:nvSpPr>
              <p:cNvPr id="11" name="Rectangle 4"/>
              <p:cNvSpPr>
                <a:spLocks noChangeArrowheads="1"/>
              </p:cNvSpPr>
              <p:nvPr/>
            </p:nvSpPr>
            <p:spPr bwMode="auto">
              <a:xfrm>
                <a:off x="288" y="1152"/>
                <a:ext cx="624" cy="2784"/>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总</a:t>
                </a:r>
                <a:endPar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线</a:t>
                </a:r>
                <a:endPar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控</a:t>
                </a:r>
                <a:endPar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制</a:t>
                </a:r>
                <a:endPar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部</a:t>
                </a:r>
                <a:endPar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件</a:t>
                </a:r>
                <a:endPar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2" name="Line 5"/>
              <p:cNvSpPr>
                <a:spLocks noChangeShapeType="1"/>
              </p:cNvSpPr>
              <p:nvPr/>
            </p:nvSpPr>
            <p:spPr bwMode="auto">
              <a:xfrm>
                <a:off x="912" y="1440"/>
                <a:ext cx="4032"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13" name="Line 6"/>
              <p:cNvSpPr>
                <a:spLocks noChangeShapeType="1"/>
              </p:cNvSpPr>
              <p:nvPr/>
            </p:nvSpPr>
            <p:spPr bwMode="auto">
              <a:xfrm>
                <a:off x="912" y="1776"/>
                <a:ext cx="4032"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14" name="Line 7"/>
              <p:cNvSpPr>
                <a:spLocks noChangeShapeType="1"/>
              </p:cNvSpPr>
              <p:nvPr/>
            </p:nvSpPr>
            <p:spPr bwMode="auto">
              <a:xfrm>
                <a:off x="912" y="2112"/>
                <a:ext cx="4032" cy="0"/>
              </a:xfrm>
              <a:prstGeom prst="line">
                <a:avLst/>
              </a:prstGeom>
              <a:noFill/>
              <a:ln w="38100">
                <a:solidFill>
                  <a:srgbClr val="FFCC00"/>
                </a:solidFill>
                <a:round/>
                <a:head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15" name="Line 8"/>
              <p:cNvSpPr>
                <a:spLocks noChangeShapeType="1"/>
              </p:cNvSpPr>
              <p:nvPr/>
            </p:nvSpPr>
            <p:spPr bwMode="auto">
              <a:xfrm>
                <a:off x="912" y="2448"/>
                <a:ext cx="4032" cy="0"/>
              </a:xfrm>
              <a:prstGeom prst="line">
                <a:avLst/>
              </a:prstGeom>
              <a:noFill/>
              <a:ln w="38100">
                <a:solidFill>
                  <a:srgbClr val="FFCC00"/>
                </a:solidFill>
                <a:round/>
                <a:head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16" name="Rectangle 9"/>
              <p:cNvSpPr>
                <a:spLocks noChangeArrowheads="1"/>
              </p:cNvSpPr>
              <p:nvPr/>
            </p:nvSpPr>
            <p:spPr bwMode="auto">
              <a:xfrm>
                <a:off x="1440" y="2832"/>
                <a:ext cx="1056" cy="52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接口0</a:t>
                </a:r>
                <a:endPar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 Box 10"/>
              <p:cNvSpPr txBox="1">
                <a:spLocks noChangeArrowheads="1"/>
              </p:cNvSpPr>
              <p:nvPr/>
            </p:nvSpPr>
            <p:spPr bwMode="auto">
              <a:xfrm>
                <a:off x="3708" y="2880"/>
                <a:ext cx="245"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02C4DE"/>
                    </a:solidFill>
                    <a:effectLst/>
                    <a:uLnTx/>
                    <a:uFillTx/>
                    <a:latin typeface="微软雅黑" panose="020B0503020204020204" pitchFamily="34" charset="-122"/>
                    <a:ea typeface="微软雅黑" panose="020B0503020204020204" pitchFamily="34" charset="-122"/>
                  </a:rPr>
                  <a:t>…</a:t>
                </a:r>
                <a:endParaRPr kumimoji="1" lang="zh-CN" altLang="en-US" sz="2000" b="0" i="0" u="none" strike="noStrike" kern="0" cap="none" spc="0" normalizeH="0" baseline="0" noProof="0">
                  <a:ln>
                    <a:noFill/>
                  </a:ln>
                  <a:solidFill>
                    <a:srgbClr val="02C4DE"/>
                  </a:solidFill>
                  <a:effectLst/>
                  <a:uLnTx/>
                  <a:uFillTx/>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flipV="1">
                <a:off x="1584" y="2448"/>
                <a:ext cx="0" cy="384"/>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19" name="Line 12"/>
              <p:cNvSpPr>
                <a:spLocks noChangeShapeType="1"/>
              </p:cNvSpPr>
              <p:nvPr/>
            </p:nvSpPr>
            <p:spPr bwMode="auto">
              <a:xfrm flipV="1">
                <a:off x="1824" y="2112"/>
                <a:ext cx="0" cy="720"/>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0" name="Line 13"/>
              <p:cNvSpPr>
                <a:spLocks noChangeShapeType="1"/>
              </p:cNvSpPr>
              <p:nvPr/>
            </p:nvSpPr>
            <p:spPr bwMode="auto">
              <a:xfrm>
                <a:off x="2064" y="1776"/>
                <a:ext cx="0" cy="1056"/>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1" name="Line 14"/>
              <p:cNvSpPr>
                <a:spLocks noChangeShapeType="1"/>
              </p:cNvSpPr>
              <p:nvPr/>
            </p:nvSpPr>
            <p:spPr bwMode="auto">
              <a:xfrm>
                <a:off x="2304" y="1440"/>
                <a:ext cx="0" cy="1392"/>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2" name="Line 15"/>
              <p:cNvSpPr>
                <a:spLocks noChangeShapeType="1"/>
              </p:cNvSpPr>
              <p:nvPr/>
            </p:nvSpPr>
            <p:spPr bwMode="auto">
              <a:xfrm flipV="1">
                <a:off x="2736" y="2448"/>
                <a:ext cx="0" cy="384"/>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3" name="Line 16"/>
              <p:cNvSpPr>
                <a:spLocks noChangeShapeType="1"/>
              </p:cNvSpPr>
              <p:nvPr/>
            </p:nvSpPr>
            <p:spPr bwMode="auto">
              <a:xfrm flipV="1">
                <a:off x="2976" y="2112"/>
                <a:ext cx="0" cy="720"/>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4" name="Line 17"/>
              <p:cNvSpPr>
                <a:spLocks noChangeShapeType="1"/>
              </p:cNvSpPr>
              <p:nvPr/>
            </p:nvSpPr>
            <p:spPr bwMode="auto">
              <a:xfrm>
                <a:off x="3216" y="1776"/>
                <a:ext cx="0" cy="1056"/>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5" name="Line 18"/>
              <p:cNvSpPr>
                <a:spLocks noChangeShapeType="1"/>
              </p:cNvSpPr>
              <p:nvPr/>
            </p:nvSpPr>
            <p:spPr bwMode="auto">
              <a:xfrm>
                <a:off x="3456" y="1440"/>
                <a:ext cx="0" cy="1392"/>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6" name="Line 19"/>
              <p:cNvSpPr>
                <a:spLocks noChangeShapeType="1"/>
              </p:cNvSpPr>
              <p:nvPr/>
            </p:nvSpPr>
            <p:spPr bwMode="auto">
              <a:xfrm flipV="1">
                <a:off x="4128" y="2448"/>
                <a:ext cx="0" cy="384"/>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7" name="Line 20"/>
              <p:cNvSpPr>
                <a:spLocks noChangeShapeType="1"/>
              </p:cNvSpPr>
              <p:nvPr/>
            </p:nvSpPr>
            <p:spPr bwMode="auto">
              <a:xfrm flipV="1">
                <a:off x="4368" y="2112"/>
                <a:ext cx="0" cy="720"/>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8" name="Line 21"/>
              <p:cNvSpPr>
                <a:spLocks noChangeShapeType="1"/>
              </p:cNvSpPr>
              <p:nvPr/>
            </p:nvSpPr>
            <p:spPr bwMode="auto">
              <a:xfrm>
                <a:off x="4608" y="1776"/>
                <a:ext cx="0" cy="1056"/>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9" name="Line 22"/>
              <p:cNvSpPr>
                <a:spLocks noChangeShapeType="1"/>
              </p:cNvSpPr>
              <p:nvPr/>
            </p:nvSpPr>
            <p:spPr bwMode="auto">
              <a:xfrm>
                <a:off x="4848" y="1440"/>
                <a:ext cx="0" cy="1392"/>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0" name="Text Box 23"/>
              <p:cNvSpPr txBox="1">
                <a:spLocks noChangeArrowheads="1"/>
              </p:cNvSpPr>
              <p:nvPr/>
            </p:nvSpPr>
            <p:spPr bwMode="auto">
              <a:xfrm>
                <a:off x="1146" y="1817"/>
                <a:ext cx="308"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BS</a:t>
                </a:r>
                <a:endPar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2" name="Text Box 24"/>
              <p:cNvSpPr txBox="1">
                <a:spLocks noChangeArrowheads="1"/>
              </p:cNvSpPr>
              <p:nvPr/>
            </p:nvSpPr>
            <p:spPr bwMode="auto">
              <a:xfrm>
                <a:off x="1157" y="2153"/>
                <a:ext cx="32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BR</a:t>
                </a:r>
                <a:endPar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3" name="Freeform 25"/>
              <p:cNvSpPr/>
              <p:nvPr/>
            </p:nvSpPr>
            <p:spPr bwMode="auto">
              <a:xfrm>
                <a:off x="912" y="3360"/>
                <a:ext cx="720" cy="432"/>
              </a:xfrm>
              <a:custGeom>
                <a:avLst/>
                <a:gdLst>
                  <a:gd name="T0" fmla="*/ 0 w 720"/>
                  <a:gd name="T1" fmla="*/ 899789 h 240"/>
                  <a:gd name="T2" fmla="*/ 720 w 720"/>
                  <a:gd name="T3" fmla="*/ 899789 h 240"/>
                  <a:gd name="T4" fmla="*/ 720 w 720"/>
                  <a:gd name="T5" fmla="*/ 0 h 240"/>
                  <a:gd name="T6" fmla="*/ 0 60000 65536"/>
                  <a:gd name="T7" fmla="*/ 0 60000 65536"/>
                  <a:gd name="T8" fmla="*/ 0 60000 65536"/>
                </a:gdLst>
                <a:ahLst/>
                <a:cxnLst>
                  <a:cxn ang="T6">
                    <a:pos x="T0" y="T1"/>
                  </a:cxn>
                  <a:cxn ang="T7">
                    <a:pos x="T2" y="T3"/>
                  </a:cxn>
                  <a:cxn ang="T8">
                    <a:pos x="T4" y="T5"/>
                  </a:cxn>
                </a:cxnLst>
                <a:rect l="0" t="0" r="r" b="b"/>
                <a:pathLst>
                  <a:path w="720" h="240">
                    <a:moveTo>
                      <a:pt x="0" y="240"/>
                    </a:moveTo>
                    <a:lnTo>
                      <a:pt x="720" y="240"/>
                    </a:lnTo>
                    <a:lnTo>
                      <a:pt x="720" y="0"/>
                    </a:lnTo>
                  </a:path>
                </a:pathLst>
              </a:custGeom>
              <a:noFill/>
              <a:ln w="38100" cmpd="sng">
                <a:solidFill>
                  <a:srgbClr val="FFCC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4" name="Rectangle 26"/>
              <p:cNvSpPr>
                <a:spLocks noChangeArrowheads="1"/>
              </p:cNvSpPr>
              <p:nvPr/>
            </p:nvSpPr>
            <p:spPr bwMode="auto">
              <a:xfrm>
                <a:off x="2640" y="2832"/>
                <a:ext cx="1056" cy="52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接口1</a:t>
                </a:r>
                <a:endPar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27"/>
              <p:cNvSpPr>
                <a:spLocks noChangeArrowheads="1"/>
              </p:cNvSpPr>
              <p:nvPr/>
            </p:nvSpPr>
            <p:spPr bwMode="auto">
              <a:xfrm>
                <a:off x="4032" y="2832"/>
                <a:ext cx="1056" cy="52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接口</a:t>
                </a:r>
                <a:r>
                  <a:rPr kumimoji="1" lang="en-US" altLang="zh-CN" sz="2000" b="0" i="1"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endParaRPr kumimoji="1" lang="en-US" altLang="zh-CN" sz="2000" b="0" i="1"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Freeform 28"/>
              <p:cNvSpPr/>
              <p:nvPr/>
            </p:nvSpPr>
            <p:spPr bwMode="auto">
              <a:xfrm>
                <a:off x="1632" y="3216"/>
                <a:ext cx="672" cy="144"/>
              </a:xfrm>
              <a:custGeom>
                <a:avLst/>
                <a:gdLst>
                  <a:gd name="T0" fmla="*/ 0 w 528"/>
                  <a:gd name="T1" fmla="*/ 144 h 144"/>
                  <a:gd name="T2" fmla="*/ 1406 w 528"/>
                  <a:gd name="T3" fmla="*/ 48 h 144"/>
                  <a:gd name="T4" fmla="*/ 8428 w 528"/>
                  <a:gd name="T5" fmla="*/ 0 h 144"/>
                  <a:gd name="T6" fmla="*/ 14055 w 528"/>
                  <a:gd name="T7" fmla="*/ 48 h 144"/>
                  <a:gd name="T8" fmla="*/ 15450 w 528"/>
                  <a:gd name="T9" fmla="*/ 144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38100" cmpd="sng">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7" name="Freeform 29"/>
              <p:cNvSpPr/>
              <p:nvPr/>
            </p:nvSpPr>
            <p:spPr bwMode="auto">
              <a:xfrm>
                <a:off x="2304" y="3360"/>
                <a:ext cx="528" cy="432"/>
              </a:xfrm>
              <a:custGeom>
                <a:avLst/>
                <a:gdLst>
                  <a:gd name="T0" fmla="*/ 0 w 720"/>
                  <a:gd name="T1" fmla="*/ 899789 h 240"/>
                  <a:gd name="T2" fmla="*/ 9 w 720"/>
                  <a:gd name="T3" fmla="*/ 899789 h 240"/>
                  <a:gd name="T4" fmla="*/ 9 w 720"/>
                  <a:gd name="T5" fmla="*/ 0 h 240"/>
                  <a:gd name="T6" fmla="*/ 0 60000 65536"/>
                  <a:gd name="T7" fmla="*/ 0 60000 65536"/>
                  <a:gd name="T8" fmla="*/ 0 60000 65536"/>
                </a:gdLst>
                <a:ahLst/>
                <a:cxnLst>
                  <a:cxn ang="T6">
                    <a:pos x="T0" y="T1"/>
                  </a:cxn>
                  <a:cxn ang="T7">
                    <a:pos x="T2" y="T3"/>
                  </a:cxn>
                  <a:cxn ang="T8">
                    <a:pos x="T4" y="T5"/>
                  </a:cxn>
                </a:cxnLst>
                <a:rect l="0" t="0" r="r" b="b"/>
                <a:pathLst>
                  <a:path w="720" h="240">
                    <a:moveTo>
                      <a:pt x="0" y="240"/>
                    </a:moveTo>
                    <a:lnTo>
                      <a:pt x="720" y="240"/>
                    </a:lnTo>
                    <a:lnTo>
                      <a:pt x="720" y="0"/>
                    </a:lnTo>
                  </a:path>
                </a:pathLst>
              </a:custGeom>
              <a:noFill/>
              <a:ln w="38100" cmpd="sng">
                <a:solidFill>
                  <a:srgbClr val="FFCC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38" name="Line 30"/>
              <p:cNvSpPr>
                <a:spLocks noChangeShapeType="1"/>
              </p:cNvSpPr>
              <p:nvPr/>
            </p:nvSpPr>
            <p:spPr bwMode="auto">
              <a:xfrm>
                <a:off x="2304" y="3360"/>
                <a:ext cx="0" cy="432"/>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9" name="Freeform 31"/>
              <p:cNvSpPr/>
              <p:nvPr/>
            </p:nvSpPr>
            <p:spPr bwMode="auto">
              <a:xfrm>
                <a:off x="2832" y="3216"/>
                <a:ext cx="672" cy="144"/>
              </a:xfrm>
              <a:custGeom>
                <a:avLst/>
                <a:gdLst>
                  <a:gd name="T0" fmla="*/ 0 w 528"/>
                  <a:gd name="T1" fmla="*/ 144 h 144"/>
                  <a:gd name="T2" fmla="*/ 1406 w 528"/>
                  <a:gd name="T3" fmla="*/ 48 h 144"/>
                  <a:gd name="T4" fmla="*/ 8428 w 528"/>
                  <a:gd name="T5" fmla="*/ 0 h 144"/>
                  <a:gd name="T6" fmla="*/ 14055 w 528"/>
                  <a:gd name="T7" fmla="*/ 48 h 144"/>
                  <a:gd name="T8" fmla="*/ 15450 w 528"/>
                  <a:gd name="T9" fmla="*/ 144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38100" cmpd="sng">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40" name="Freeform 32"/>
              <p:cNvSpPr/>
              <p:nvPr/>
            </p:nvSpPr>
            <p:spPr bwMode="auto">
              <a:xfrm>
                <a:off x="4224" y="3216"/>
                <a:ext cx="672" cy="144"/>
              </a:xfrm>
              <a:custGeom>
                <a:avLst/>
                <a:gdLst>
                  <a:gd name="T0" fmla="*/ 0 w 528"/>
                  <a:gd name="T1" fmla="*/ 144 h 144"/>
                  <a:gd name="T2" fmla="*/ 1406 w 528"/>
                  <a:gd name="T3" fmla="*/ 48 h 144"/>
                  <a:gd name="T4" fmla="*/ 8428 w 528"/>
                  <a:gd name="T5" fmla="*/ 0 h 144"/>
                  <a:gd name="T6" fmla="*/ 14055 w 528"/>
                  <a:gd name="T7" fmla="*/ 48 h 144"/>
                  <a:gd name="T8" fmla="*/ 15450 w 528"/>
                  <a:gd name="T9" fmla="*/ 144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38100" cmpd="sng">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41" name="Line 33"/>
              <p:cNvSpPr>
                <a:spLocks noChangeShapeType="1"/>
              </p:cNvSpPr>
              <p:nvPr/>
            </p:nvSpPr>
            <p:spPr bwMode="auto">
              <a:xfrm>
                <a:off x="3504" y="3360"/>
                <a:ext cx="0" cy="432"/>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42" name="Line 34"/>
              <p:cNvSpPr>
                <a:spLocks noChangeShapeType="1"/>
              </p:cNvSpPr>
              <p:nvPr/>
            </p:nvSpPr>
            <p:spPr bwMode="auto">
              <a:xfrm>
                <a:off x="4896" y="3360"/>
                <a:ext cx="0" cy="432"/>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43" name="Line 35"/>
              <p:cNvSpPr>
                <a:spLocks noChangeShapeType="1"/>
              </p:cNvSpPr>
              <p:nvPr/>
            </p:nvSpPr>
            <p:spPr bwMode="auto">
              <a:xfrm>
                <a:off x="4896" y="3792"/>
                <a:ext cx="480" cy="0"/>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44" name="Text Box 36"/>
              <p:cNvSpPr txBox="1">
                <a:spLocks noChangeArrowheads="1"/>
              </p:cNvSpPr>
              <p:nvPr/>
            </p:nvSpPr>
            <p:spPr bwMode="auto">
              <a:xfrm>
                <a:off x="5388" y="3552"/>
                <a:ext cx="245"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a:t>
                </a:r>
                <a:endParaRPr kumimoji="1"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1054" y="3545"/>
                <a:ext cx="33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BG</a:t>
                </a:r>
                <a:endPar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46" name="Line 38"/>
              <p:cNvSpPr>
                <a:spLocks noChangeShapeType="1"/>
              </p:cNvSpPr>
              <p:nvPr/>
            </p:nvSpPr>
            <p:spPr bwMode="auto">
              <a:xfrm>
                <a:off x="3504" y="3792"/>
                <a:ext cx="72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47" name="Line 39"/>
              <p:cNvSpPr>
                <a:spLocks noChangeShapeType="1"/>
              </p:cNvSpPr>
              <p:nvPr/>
            </p:nvSpPr>
            <p:spPr bwMode="auto">
              <a:xfrm flipV="1">
                <a:off x="4224" y="3360"/>
                <a:ext cx="0" cy="432"/>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grpSp>
            <p:nvGrpSpPr>
              <p:cNvPr id="48" name="Group 40"/>
              <p:cNvGrpSpPr/>
              <p:nvPr/>
            </p:nvGrpSpPr>
            <p:grpSpPr bwMode="auto">
              <a:xfrm>
                <a:off x="4944" y="1272"/>
                <a:ext cx="595" cy="587"/>
                <a:chOff x="4944" y="1272"/>
                <a:chExt cx="595" cy="587"/>
              </a:xfrm>
            </p:grpSpPr>
            <p:sp>
              <p:nvSpPr>
                <p:cNvPr id="49" name="Text Box 41"/>
                <p:cNvSpPr txBox="1">
                  <a:spLocks noChangeArrowheads="1"/>
                </p:cNvSpPr>
                <p:nvPr/>
              </p:nvSpPr>
              <p:spPr bwMode="auto">
                <a:xfrm>
                  <a:off x="4944" y="1272"/>
                  <a:ext cx="595"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dirty="0">
                      <a:ln>
                        <a:noFill/>
                      </a:ln>
                      <a:solidFill>
                        <a:srgbClr val="FFCC00"/>
                      </a:solidFill>
                      <a:effectLst/>
                      <a:uLnTx/>
                      <a:uFillTx/>
                      <a:latin typeface="微软雅黑" panose="020B0503020204020204" pitchFamily="34" charset="-122"/>
                      <a:ea typeface="微软雅黑" panose="020B0503020204020204" pitchFamily="34" charset="-122"/>
                    </a:rPr>
                    <a:t>数据线</a:t>
                  </a:r>
                  <a:endParaRPr kumimoji="1" lang="zh-CN" altLang="en-US" sz="2000" b="0" i="0" u="none" strike="noStrike" kern="0" cap="none" spc="0" normalizeH="0" baseline="0" noProof="0" dirty="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50" name="Text Box 42"/>
                <p:cNvSpPr txBox="1">
                  <a:spLocks noChangeArrowheads="1"/>
                </p:cNvSpPr>
                <p:nvPr/>
              </p:nvSpPr>
              <p:spPr bwMode="auto">
                <a:xfrm>
                  <a:off x="4944" y="1608"/>
                  <a:ext cx="595"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000" b="0" i="0" u="none" strike="noStrike" kern="0" cap="none" spc="0" normalizeH="0" baseline="0" noProof="0" dirty="0">
                      <a:ln>
                        <a:noFill/>
                      </a:ln>
                      <a:solidFill>
                        <a:srgbClr val="FFCC00"/>
                      </a:solidFill>
                      <a:effectLst/>
                      <a:uLnTx/>
                      <a:uFillTx/>
                      <a:latin typeface="微软雅黑" panose="020B0503020204020204" pitchFamily="34" charset="-122"/>
                      <a:ea typeface="微软雅黑" panose="020B0503020204020204" pitchFamily="34" charset="-122"/>
                    </a:rPr>
                    <a:t>地址线</a:t>
                  </a:r>
                  <a:endParaRPr kumimoji="1" lang="zh-CN" altLang="en-US" sz="2000" b="0" i="0" u="none" strike="noStrike" kern="0" cap="none" spc="0" normalizeH="0" baseline="0" noProof="0" dirty="0">
                    <a:ln>
                      <a:noFill/>
                    </a:ln>
                    <a:solidFill>
                      <a:srgbClr val="FFCC00"/>
                    </a:solidFill>
                    <a:effectLst/>
                    <a:uLnTx/>
                    <a:uFillTx/>
                    <a:latin typeface="微软雅黑" panose="020B0503020204020204" pitchFamily="34" charset="-122"/>
                    <a:ea typeface="微软雅黑" panose="020B0503020204020204" pitchFamily="34" charset="-122"/>
                  </a:endParaRPr>
                </a:p>
              </p:txBody>
            </p:sp>
          </p:grpSp>
        </p:grpSp>
        <p:sp>
          <p:nvSpPr>
            <p:cNvPr id="51" name="Line 44"/>
            <p:cNvSpPr>
              <a:spLocks noChangeShapeType="1"/>
            </p:cNvSpPr>
            <p:nvPr/>
          </p:nvSpPr>
          <p:spPr bwMode="auto">
            <a:xfrm flipH="1">
              <a:off x="4196" y="4861"/>
              <a:ext cx="5160" cy="0"/>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52" name="Line 45"/>
            <p:cNvSpPr>
              <a:spLocks noChangeShapeType="1"/>
            </p:cNvSpPr>
            <p:nvPr/>
          </p:nvSpPr>
          <p:spPr bwMode="auto">
            <a:xfrm>
              <a:off x="4196" y="5701"/>
              <a:ext cx="8040" cy="0"/>
            </a:xfrm>
            <a:prstGeom prst="line">
              <a:avLst/>
            </a:prstGeom>
            <a:noFill/>
            <a:ln w="76200">
              <a:solidFill>
                <a:srgbClr val="02C4DE"/>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grpSp>
          <p:nvGrpSpPr>
            <p:cNvPr id="53" name="Group 46"/>
            <p:cNvGrpSpPr/>
            <p:nvPr/>
          </p:nvGrpSpPr>
          <p:grpSpPr bwMode="auto">
            <a:xfrm>
              <a:off x="8756" y="5701"/>
              <a:ext cx="3480" cy="960"/>
              <a:chOff x="2736" y="1296"/>
              <a:chExt cx="1392" cy="384"/>
            </a:xfrm>
          </p:grpSpPr>
          <p:sp>
            <p:nvSpPr>
              <p:cNvPr id="54" name="Line 47"/>
              <p:cNvSpPr>
                <a:spLocks noChangeShapeType="1"/>
              </p:cNvSpPr>
              <p:nvPr/>
            </p:nvSpPr>
            <p:spPr bwMode="auto">
              <a:xfrm flipV="1">
                <a:off x="2736" y="1296"/>
                <a:ext cx="0" cy="384"/>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56" name="Line 48"/>
              <p:cNvSpPr>
                <a:spLocks noChangeShapeType="1"/>
              </p:cNvSpPr>
              <p:nvPr/>
            </p:nvSpPr>
            <p:spPr bwMode="auto">
              <a:xfrm flipV="1">
                <a:off x="4128" y="1296"/>
                <a:ext cx="0" cy="384"/>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grpSp>
        <p:sp>
          <p:nvSpPr>
            <p:cNvPr id="57" name="Line 49"/>
            <p:cNvSpPr>
              <a:spLocks noChangeShapeType="1"/>
            </p:cNvSpPr>
            <p:nvPr/>
          </p:nvSpPr>
          <p:spPr bwMode="auto">
            <a:xfrm flipV="1">
              <a:off x="5996" y="7981"/>
              <a:ext cx="0" cy="1080"/>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58" name="Line 50"/>
            <p:cNvSpPr>
              <a:spLocks noChangeShapeType="1"/>
            </p:cNvSpPr>
            <p:nvPr/>
          </p:nvSpPr>
          <p:spPr bwMode="auto">
            <a:xfrm>
              <a:off x="4196" y="9061"/>
              <a:ext cx="1800" cy="0"/>
            </a:xfrm>
            <a:prstGeom prst="line">
              <a:avLst/>
            </a:prstGeom>
            <a:noFill/>
            <a:ln w="76200">
              <a:solidFill>
                <a:srgbClr val="02C4D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宋体" panose="02010600030101010101" pitchFamily="2" charset="-122"/>
                <a:cs typeface="Times New Roman" panose="02020603050405020304" pitchFamily="18" charset="0"/>
              </a:endParaRPr>
            </a:p>
          </p:txBody>
        </p:sp>
        <p:sp>
          <p:nvSpPr>
            <p:cNvPr id="59" name="Freeform 51"/>
            <p:cNvSpPr/>
            <p:nvPr/>
          </p:nvSpPr>
          <p:spPr bwMode="auto">
            <a:xfrm>
              <a:off x="5996" y="7621"/>
              <a:ext cx="1680" cy="360"/>
            </a:xfrm>
            <a:custGeom>
              <a:avLst/>
              <a:gdLst>
                <a:gd name="T0" fmla="*/ 0 w 528"/>
                <a:gd name="T1" fmla="*/ 2147483646 h 144"/>
                <a:gd name="T2" fmla="*/ 2147483646 w 528"/>
                <a:gd name="T3" fmla="*/ 2147483646 h 144"/>
                <a:gd name="T4" fmla="*/ 2147483646 w 528"/>
                <a:gd name="T5" fmla="*/ 0 h 144"/>
                <a:gd name="T6" fmla="*/ 2147483646 w 528"/>
                <a:gd name="T7" fmla="*/ 2147483646 h 144"/>
                <a:gd name="T8" fmla="*/ 2147483646 w 528"/>
                <a:gd name="T9" fmla="*/ 2147483646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76200" cmpd="sng">
              <a:solidFill>
                <a:srgbClr val="02C4DE"/>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Line 52"/>
            <p:cNvSpPr>
              <a:spLocks noChangeShapeType="1"/>
            </p:cNvSpPr>
            <p:nvPr/>
          </p:nvSpPr>
          <p:spPr bwMode="auto">
            <a:xfrm>
              <a:off x="7676" y="7981"/>
              <a:ext cx="0" cy="1080"/>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61" name="Line 53"/>
            <p:cNvSpPr>
              <a:spLocks noChangeShapeType="1"/>
            </p:cNvSpPr>
            <p:nvPr/>
          </p:nvSpPr>
          <p:spPr bwMode="auto">
            <a:xfrm>
              <a:off x="7676" y="9061"/>
              <a:ext cx="1320" cy="0"/>
            </a:xfrm>
            <a:prstGeom prst="line">
              <a:avLst/>
            </a:prstGeom>
            <a:noFill/>
            <a:ln w="76200">
              <a:solidFill>
                <a:srgbClr val="02C4D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宋体" panose="02010600030101010101" pitchFamily="2" charset="-122"/>
                <a:cs typeface="Times New Roman" panose="02020603050405020304" pitchFamily="18" charset="0"/>
              </a:endParaRPr>
            </a:p>
          </p:txBody>
        </p:sp>
        <p:sp>
          <p:nvSpPr>
            <p:cNvPr id="62" name="Line 54"/>
            <p:cNvSpPr>
              <a:spLocks noChangeShapeType="1"/>
            </p:cNvSpPr>
            <p:nvPr/>
          </p:nvSpPr>
          <p:spPr bwMode="auto">
            <a:xfrm flipV="1">
              <a:off x="8996" y="7981"/>
              <a:ext cx="0" cy="1080"/>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63" name="Line 55"/>
            <p:cNvSpPr>
              <a:spLocks noChangeShapeType="1"/>
            </p:cNvSpPr>
            <p:nvPr/>
          </p:nvSpPr>
          <p:spPr bwMode="auto">
            <a:xfrm flipV="1">
              <a:off x="9356" y="4861"/>
              <a:ext cx="0" cy="1800"/>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64" name="Rectangle 56"/>
            <p:cNvSpPr>
              <a:spLocks noChangeArrowheads="1"/>
            </p:cNvSpPr>
            <p:nvPr/>
          </p:nvSpPr>
          <p:spPr bwMode="auto">
            <a:xfrm>
              <a:off x="8516" y="6661"/>
              <a:ext cx="2640" cy="1320"/>
            </a:xfrm>
            <a:prstGeom prst="rect">
              <a:avLst/>
            </a:prstGeom>
            <a:solidFill>
              <a:srgbClr val="02C4DE"/>
            </a:solidFill>
            <a:ln w="9525">
              <a:solidFill>
                <a:srgbClr val="02C4DE"/>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sz="2000" b="0"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接口1</a:t>
              </a:r>
              <a:endParaRPr kumimoji="1" lang="zh-CN" altLang="en-US" sz="2000" b="0"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矩形 64"/>
            <p:cNvSpPr>
              <a:spLocks noChangeArrowheads="1"/>
            </p:cNvSpPr>
            <p:nvPr/>
          </p:nvSpPr>
          <p:spPr bwMode="auto">
            <a:xfrm>
              <a:off x="8493" y="5758"/>
              <a:ext cx="560" cy="907"/>
            </a:xfrm>
            <a:prstGeom prst="rect">
              <a:avLst/>
            </a:prstGeom>
            <a:solidFill>
              <a:srgbClr val="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文本框 65"/>
            <p:cNvSpPr txBox="1">
              <a:spLocks noChangeArrowheads="1"/>
            </p:cNvSpPr>
            <p:nvPr/>
          </p:nvSpPr>
          <p:spPr bwMode="auto">
            <a:xfrm>
              <a:off x="8321" y="9075"/>
              <a:ext cx="3966" cy="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0" hangingPunct="0">
                <a:lnSpc>
                  <a:spcPts val="2000"/>
                </a:lnSpc>
                <a:spcBef>
                  <a:spcPct val="0"/>
                </a:spcBef>
                <a:buClrTx/>
                <a:buFontTx/>
                <a:buNone/>
              </a:pPr>
              <a:r>
                <a:rPr lang="zh-CN" altLang="en-US" sz="1800" b="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停止传递</a:t>
              </a:r>
              <a:endParaRPr lang="en-US" altLang="zh-CN" sz="1800" b="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eaLnBrk="0" hangingPunct="0">
                <a:lnSpc>
                  <a:spcPts val="2000"/>
                </a:lnSpc>
                <a:spcBef>
                  <a:spcPct val="0"/>
                </a:spcBef>
                <a:buClrTx/>
                <a:buFontTx/>
                <a:buNone/>
              </a:pPr>
              <a:r>
                <a:rPr lang="zh-CN" altLang="en-US" sz="1800" b="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“总线可用”信号</a:t>
              </a:r>
              <a:endParaRPr lang="zh-CN" altLang="en-US" sz="1800" b="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文本框 66"/>
            <p:cNvSpPr txBox="1">
              <a:spLocks noChangeArrowheads="1"/>
            </p:cNvSpPr>
            <p:nvPr/>
          </p:nvSpPr>
          <p:spPr bwMode="auto">
            <a:xfrm>
              <a:off x="7686" y="3976"/>
              <a:ext cx="3092" cy="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0" hangingPunct="0">
                <a:lnSpc>
                  <a:spcPts val="2000"/>
                </a:lnSpc>
                <a:spcBef>
                  <a:spcPct val="0"/>
                </a:spcBef>
                <a:buClrTx/>
                <a:buFontTx/>
                <a:buNone/>
              </a:pPr>
              <a:r>
                <a:rPr lang="zh-CN" altLang="en-US" sz="20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建立 </a:t>
              </a:r>
              <a:endParaRPr lang="en-US" altLang="zh-CN" sz="20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eaLnBrk="0" hangingPunct="0">
                <a:lnSpc>
                  <a:spcPts val="2000"/>
                </a:lnSpc>
                <a:spcBef>
                  <a:spcPct val="0"/>
                </a:spcBef>
                <a:buClrTx/>
                <a:buFontTx/>
                <a:buNone/>
              </a:pPr>
              <a:r>
                <a:rPr lang="zh-CN" altLang="en-US" sz="20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“总线忙</a:t>
              </a:r>
              <a:r>
                <a:rPr lang="en-US" altLang="zh-CN" sz="20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信号</a:t>
              </a:r>
              <a:endParaRPr lang="zh-CN" altLang="en-US" sz="20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文本框 67"/>
            <p:cNvSpPr txBox="1">
              <a:spLocks noChangeArrowheads="1"/>
            </p:cNvSpPr>
            <p:nvPr/>
          </p:nvSpPr>
          <p:spPr bwMode="auto">
            <a:xfrm>
              <a:off x="4196" y="9098"/>
              <a:ext cx="3959" cy="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0" hangingPunct="0">
                <a:lnSpc>
                  <a:spcPts val="2000"/>
                </a:lnSpc>
                <a:spcBef>
                  <a:spcPct val="0"/>
                </a:spcBef>
                <a:buClrTx/>
                <a:buFontTx/>
                <a:buNone/>
              </a:pPr>
              <a:r>
                <a:rPr lang="zh-CN" altLang="en-US" sz="18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送出“总线可用”</a:t>
              </a:r>
              <a:endParaRPr lang="en-US" altLang="zh-CN" sz="18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a:p>
              <a:pPr eaLnBrk="0" hangingPunct="0">
                <a:lnSpc>
                  <a:spcPts val="2000"/>
                </a:lnSpc>
                <a:spcBef>
                  <a:spcPct val="0"/>
                </a:spcBef>
                <a:buClrTx/>
                <a:buFontTx/>
                <a:buNone/>
              </a:pPr>
              <a:r>
                <a:rPr lang="zh-CN" altLang="en-US" sz="18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信号</a:t>
              </a:r>
              <a:endParaRPr lang="zh-CN" altLang="en-US" sz="1800" b="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770890" y="864870"/>
            <a:ext cx="10654665" cy="5424170"/>
          </a:xfrm>
          <a:prstGeom prst="rect">
            <a:avLst/>
          </a:prstGeom>
          <a:noFill/>
        </p:spPr>
        <p:txBody>
          <a:bodyPr wrap="square" rtlCol="0">
            <a:noAutofit/>
          </a:bodyPr>
          <a:lstStyle/>
          <a:p>
            <a:pPr marL="342900" indent="-342900" eaLnBrk="1" latinLnBrk="0" hangingPunct="1">
              <a:lnSpc>
                <a:spcPct val="130000"/>
              </a:lnSpc>
              <a:spcBef>
                <a:spcPts val="200"/>
              </a:spcBef>
              <a:spcAft>
                <a:spcPts val="200"/>
              </a:spcAft>
              <a:buClr>
                <a:srgbClr val="01041D"/>
              </a:buClr>
              <a:buSzPct val="70000"/>
              <a:buFont typeface="Wingdings" panose="05000000000000000000" charset="0"/>
              <a:buChar char="u"/>
            </a:pP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串行链式查询</a:t>
            </a: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优点</a:t>
            </a:r>
            <a:endPar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选择算法简单</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用于解决总线控制分配的控制线的线数少，只需要</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根，不取决于部件的数量</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部件增减容易，可扩充性好</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逻辑简单，通过重复设置提高可靠性</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对“总线可用”线及其有关电路的失效敏感，如果部件</a:t>
            </a:r>
            <a:r>
              <a:rPr lang="en-US" altLang="zh-CN" sz="2000" dirty="0" err="1">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不能正确传送“总线可用”信号，则</a:t>
            </a:r>
            <a:r>
              <a:rPr lang="en-US" altLang="zh-CN" sz="2000" dirty="0" err="1">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之后的部件将得不到总线的使用权；</a:t>
            </a: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优先权是连线固定（物理位置决定），不能由程序改变，不灵活；</a:t>
            </a:r>
            <a:endParaRPr lang="en-US" altLang="zh-CN"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由于“总线可用”信号必须顺序脉动地通过各个部件，所以限制了总线的分配速度；</a:t>
            </a: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受总线长度的限制，故增减或移动部件也受到限制。</a:t>
            </a: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1136650" lvl="2"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8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总线判优控制</a:t>
            </a:r>
            <a:endParaRPr lang="zh-CN" altLang="en-US" sz="3400" dirty="0">
              <a:solidFill>
                <a:schemeClr val="dk1">
                  <a:lumMod val="75000"/>
                </a:schemeClr>
              </a:solidFill>
              <a:latin typeface="Arial" panose="020B0604020202020204" pitchFamily="34" charset="0"/>
              <a:sym typeface="+mn-ea"/>
            </a:endParaRPr>
          </a:p>
        </p:txBody>
      </p:sp>
      <p:pic>
        <p:nvPicPr>
          <p:cNvPr id="3" name="图片 2" descr="铅笔"/>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4680" y="1224280"/>
            <a:ext cx="683260" cy="6832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668943" y="1054475"/>
            <a:ext cx="9843829" cy="1363345"/>
          </a:xfrm>
          <a:prstGeom prst="rect">
            <a:avLst/>
          </a:prstGeom>
          <a:noFill/>
        </p:spPr>
        <p:txBody>
          <a:bodyPr wrap="square" rtlCol="0">
            <a:spAutoFit/>
          </a:bodyPr>
          <a:lstStyle/>
          <a:p>
            <a:pPr marL="273050" indent="-273050">
              <a:spcBef>
                <a:spcPts val="200"/>
              </a:spcBef>
              <a:spcAft>
                <a:spcPts val="200"/>
              </a:spcAft>
              <a:buSzPct val="70000"/>
              <a:buFont typeface="Wingdings" panose="05000000000000000000" pitchFamily="2" charset="2"/>
              <a:buChar char="l"/>
            </a:pPr>
            <a:endParaRPr lang="en-US" altLang="zh-CN" sz="2800" b="1" dirty="0">
              <a:solidFill>
                <a:srgbClr val="484849"/>
              </a:solidFill>
              <a:latin typeface="微软雅黑" panose="020B0503020204020204" pitchFamily="34" charset="-122"/>
              <a:ea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nvGrpSpPr>
          <p:cNvPr id="8" name="Group 2"/>
          <p:cNvGrpSpPr/>
          <p:nvPr/>
        </p:nvGrpSpPr>
        <p:grpSpPr bwMode="auto">
          <a:xfrm>
            <a:off x="951351" y="3600288"/>
            <a:ext cx="685800" cy="762000"/>
            <a:chOff x="1536" y="3888"/>
            <a:chExt cx="432" cy="480"/>
          </a:xfrm>
        </p:grpSpPr>
        <p:sp>
          <p:nvSpPr>
            <p:cNvPr id="9" name="Rectangle 3"/>
            <p:cNvSpPr>
              <a:spLocks noChangeArrowheads="1"/>
            </p:cNvSpPr>
            <p:nvPr/>
          </p:nvSpPr>
          <p:spPr bwMode="auto">
            <a:xfrm>
              <a:off x="1536" y="3888"/>
              <a:ext cx="384" cy="480"/>
            </a:xfrm>
            <a:prstGeom prst="rect">
              <a:avLst/>
            </a:prstGeom>
            <a:solidFill>
              <a:srgbClr val="02C4DE"/>
            </a:solidFill>
            <a:ln w="28575">
              <a:solidFill>
                <a:srgbClr val="02C4DE"/>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1" lang="zh-CN" altLang="en-US" sz="3200" b="1"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Text Box 4"/>
            <p:cNvSpPr txBox="1">
              <a:spLocks noChangeArrowheads="1"/>
            </p:cNvSpPr>
            <p:nvPr/>
          </p:nvSpPr>
          <p:spPr bwMode="auto">
            <a:xfrm>
              <a:off x="1536" y="3936"/>
              <a:ext cx="432" cy="36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3200" b="1"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0</a:t>
              </a:r>
              <a:endParaRPr kumimoji="1" lang="zh-CN" altLang="en-US" sz="3200" b="1"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 name="Group 5"/>
          <p:cNvGrpSpPr/>
          <p:nvPr/>
        </p:nvGrpSpPr>
        <p:grpSpPr bwMode="auto">
          <a:xfrm>
            <a:off x="1941951" y="506251"/>
            <a:ext cx="7848600" cy="5761037"/>
            <a:chOff x="816" y="403"/>
            <a:chExt cx="4944" cy="3629"/>
          </a:xfrm>
        </p:grpSpPr>
        <p:sp>
          <p:nvSpPr>
            <p:cNvPr id="12" name="Text Box 6"/>
            <p:cNvSpPr txBox="1">
              <a:spLocks noChangeArrowheads="1"/>
            </p:cNvSpPr>
            <p:nvPr/>
          </p:nvSpPr>
          <p:spPr bwMode="auto">
            <a:xfrm>
              <a:off x="3264" y="403"/>
              <a:ext cx="1171" cy="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1" lang="en-US" altLang="zh-CN"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000000"/>
                  </a:solidFill>
                  <a:effectLst/>
                  <a:uLnTx/>
                  <a:uFillTx/>
                  <a:ea typeface="楷体_GB2312"/>
                </a:rPr>
                <a:t>BS</a:t>
              </a:r>
              <a:r>
                <a:rPr kumimoji="1" lang="en-US" altLang="zh-CN" sz="800" b="0" i="0" u="none" strike="noStrike" kern="0" cap="none" spc="0" normalizeH="0" baseline="0" noProof="0">
                  <a:ln>
                    <a:noFill/>
                  </a:ln>
                  <a:solidFill>
                    <a:srgbClr val="000000"/>
                  </a:solidFill>
                  <a:effectLst/>
                  <a:uLnTx/>
                  <a:uFillTx/>
                  <a:ea typeface="楷体_GB2312"/>
                </a:rPr>
                <a:t>  </a:t>
              </a:r>
              <a:r>
                <a:rPr kumimoji="1" lang="en-US" altLang="zh-CN" sz="2400" b="0" i="0" u="none" strike="noStrike" kern="0" cap="none" spc="0" normalizeH="0" baseline="0" noProof="0">
                  <a:ln>
                    <a:noFill/>
                  </a:ln>
                  <a:solidFill>
                    <a:srgbClr val="000000"/>
                  </a:solidFill>
                  <a:effectLst/>
                  <a:uLnTx/>
                  <a:uFillTx/>
                  <a:ea typeface="楷体_GB2312"/>
                </a:rPr>
                <a:t>-</a:t>
              </a:r>
              <a:r>
                <a:rPr kumimoji="1" lang="zh-CN" altLang="en-US" sz="2400" b="0" i="0" u="none" strike="noStrike" kern="0" cap="none" spc="0" normalizeH="0" baseline="0" noProof="0">
                  <a:ln>
                    <a:noFill/>
                  </a:ln>
                  <a:solidFill>
                    <a:srgbClr val="000000"/>
                  </a:solidFill>
                  <a:effectLst/>
                  <a:uLnTx/>
                  <a:uFillTx/>
                  <a:ea typeface="楷体_GB2312"/>
                </a:rPr>
                <a:t>总线忙</a:t>
              </a:r>
              <a:endParaRPr kumimoji="1" lang="zh-CN" altLang="en-US" sz="2400" b="0" i="0" u="none" strike="noStrike" kern="0" cap="none" spc="0" normalizeH="0" baseline="0" noProof="0">
                <a:ln>
                  <a:noFill/>
                </a:ln>
                <a:solidFill>
                  <a:srgbClr val="000000"/>
                </a:solidFill>
                <a:effectLst/>
                <a:uLnTx/>
                <a:uFillTx/>
                <a:ea typeface="楷体_GB2312"/>
              </a:endParaRPr>
            </a:p>
            <a:p>
              <a:pPr marL="0" marR="0" lvl="0" indent="0"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000000"/>
                  </a:solidFill>
                  <a:effectLst/>
                  <a:uLnTx/>
                  <a:uFillTx/>
                  <a:ea typeface="楷体_GB2312"/>
                </a:rPr>
                <a:t>BR-</a:t>
              </a:r>
              <a:r>
                <a:rPr kumimoji="1" lang="zh-CN" altLang="en-US" sz="2400" b="0" i="0" u="none" strike="noStrike" kern="0" cap="none" spc="0" normalizeH="0" baseline="0" noProof="0">
                  <a:ln>
                    <a:noFill/>
                  </a:ln>
                  <a:solidFill>
                    <a:srgbClr val="000000"/>
                  </a:solidFill>
                  <a:effectLst/>
                  <a:uLnTx/>
                  <a:uFillTx/>
                  <a:ea typeface="楷体_GB2312"/>
                </a:rPr>
                <a:t>总线请求</a:t>
              </a:r>
              <a:endParaRPr kumimoji="1" lang="zh-CN" altLang="en-US" sz="2400" b="0" i="0" u="none" strike="noStrike" kern="0" cap="none" spc="0" normalizeH="0" baseline="0" noProof="0">
                <a:ln>
                  <a:noFill/>
                </a:ln>
                <a:solidFill>
                  <a:srgbClr val="000000"/>
                </a:solidFill>
                <a:effectLst/>
                <a:uLnTx/>
                <a:uFillTx/>
                <a:ea typeface="楷体_GB2312"/>
              </a:endParaRPr>
            </a:p>
          </p:txBody>
        </p:sp>
        <p:sp>
          <p:nvSpPr>
            <p:cNvPr id="13" name="Rectangle 7"/>
            <p:cNvSpPr>
              <a:spLocks noChangeArrowheads="1"/>
            </p:cNvSpPr>
            <p:nvPr/>
          </p:nvSpPr>
          <p:spPr bwMode="auto">
            <a:xfrm>
              <a:off x="816" y="864"/>
              <a:ext cx="576" cy="316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总</a:t>
              </a:r>
              <a:endPar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线</a:t>
              </a:r>
              <a:endPar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控</a:t>
              </a:r>
              <a:endPar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制</a:t>
              </a:r>
              <a:endPar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部</a:t>
              </a:r>
              <a:endPar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件</a:t>
              </a:r>
              <a:endParaRPr kumimoji="1" lang="zh-CN" altLang="en-US" sz="3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p:txBody>
        </p:sp>
        <p:sp>
          <p:nvSpPr>
            <p:cNvPr id="14" name="Line 8"/>
            <p:cNvSpPr>
              <a:spLocks noChangeShapeType="1"/>
            </p:cNvSpPr>
            <p:nvPr/>
          </p:nvSpPr>
          <p:spPr bwMode="auto">
            <a:xfrm>
              <a:off x="1392" y="1536"/>
              <a:ext cx="4368"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15" name="Text Box 9"/>
            <p:cNvSpPr txBox="1">
              <a:spLocks noChangeArrowheads="1"/>
            </p:cNvSpPr>
            <p:nvPr/>
          </p:nvSpPr>
          <p:spPr bwMode="auto">
            <a:xfrm>
              <a:off x="4608" y="866"/>
              <a:ext cx="64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200" b="0" i="0" u="none" strike="noStrike" kern="0" cap="none" spc="0" normalizeH="0" baseline="0" noProof="0">
                  <a:ln>
                    <a:noFill/>
                  </a:ln>
                  <a:solidFill>
                    <a:srgbClr val="000000"/>
                  </a:solidFill>
                  <a:effectLst/>
                  <a:uLnTx/>
                  <a:uFillTx/>
                  <a:latin typeface="Times New Roman" panose="02020603050405020304" pitchFamily="18" charset="0"/>
                  <a:ea typeface="楷体_GB2312"/>
                </a:rPr>
                <a:t>数据线</a:t>
              </a:r>
              <a:endParaRPr kumimoji="1" lang="zh-CN" altLang="en-US" sz="2200" b="0" i="0" u="none" strike="noStrike" kern="0" cap="none" spc="0" normalizeH="0" baseline="0" noProof="0">
                <a:ln>
                  <a:noFill/>
                </a:ln>
                <a:solidFill>
                  <a:srgbClr val="000000"/>
                </a:solidFill>
                <a:effectLst/>
                <a:uLnTx/>
                <a:uFillTx/>
                <a:latin typeface="Times New Roman" panose="02020603050405020304" pitchFamily="18" charset="0"/>
                <a:ea typeface="楷体_GB2312"/>
              </a:endParaRPr>
            </a:p>
          </p:txBody>
        </p:sp>
        <p:sp>
          <p:nvSpPr>
            <p:cNvPr id="16" name="Line 10"/>
            <p:cNvSpPr>
              <a:spLocks noChangeShapeType="1"/>
            </p:cNvSpPr>
            <p:nvPr/>
          </p:nvSpPr>
          <p:spPr bwMode="auto">
            <a:xfrm>
              <a:off x="1392" y="1920"/>
              <a:ext cx="4368"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17" name="Text Box 11"/>
            <p:cNvSpPr txBox="1">
              <a:spLocks noChangeArrowheads="1"/>
            </p:cNvSpPr>
            <p:nvPr/>
          </p:nvSpPr>
          <p:spPr bwMode="auto">
            <a:xfrm>
              <a:off x="4608" y="1250"/>
              <a:ext cx="64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200" b="0" i="0" u="none" strike="noStrike" kern="0" cap="none" spc="0" normalizeH="0" baseline="0" noProof="0">
                  <a:ln>
                    <a:noFill/>
                  </a:ln>
                  <a:solidFill>
                    <a:srgbClr val="000000"/>
                  </a:solidFill>
                  <a:effectLst/>
                  <a:uLnTx/>
                  <a:uFillTx/>
                  <a:latin typeface="Times New Roman" panose="02020603050405020304" pitchFamily="18" charset="0"/>
                  <a:ea typeface="楷体_GB2312"/>
                </a:rPr>
                <a:t>地址线</a:t>
              </a:r>
              <a:endParaRPr kumimoji="1" lang="zh-CN" altLang="en-US" sz="2200" b="0" i="0" u="none" strike="noStrike" kern="0" cap="none" spc="0" normalizeH="0" baseline="0" noProof="0">
                <a:ln>
                  <a:noFill/>
                </a:ln>
                <a:solidFill>
                  <a:srgbClr val="000000"/>
                </a:solidFill>
                <a:effectLst/>
                <a:uLnTx/>
                <a:uFillTx/>
                <a:latin typeface="Times New Roman" panose="02020603050405020304" pitchFamily="18" charset="0"/>
                <a:ea typeface="楷体_GB2312"/>
              </a:endParaRPr>
            </a:p>
          </p:txBody>
        </p:sp>
        <p:sp>
          <p:nvSpPr>
            <p:cNvPr id="18" name="Line 12"/>
            <p:cNvSpPr>
              <a:spLocks noChangeShapeType="1"/>
            </p:cNvSpPr>
            <p:nvPr/>
          </p:nvSpPr>
          <p:spPr bwMode="auto">
            <a:xfrm>
              <a:off x="1392" y="2304"/>
              <a:ext cx="4368" cy="0"/>
            </a:xfrm>
            <a:prstGeom prst="line">
              <a:avLst/>
            </a:prstGeom>
            <a:noFill/>
            <a:ln w="38100">
              <a:solidFill>
                <a:srgbClr val="FFCC00"/>
              </a:solidFill>
              <a:round/>
              <a:head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19" name="Line 13"/>
            <p:cNvSpPr>
              <a:spLocks noChangeShapeType="1"/>
            </p:cNvSpPr>
            <p:nvPr/>
          </p:nvSpPr>
          <p:spPr bwMode="auto">
            <a:xfrm>
              <a:off x="1392" y="2688"/>
              <a:ext cx="4368" cy="0"/>
            </a:xfrm>
            <a:prstGeom prst="line">
              <a:avLst/>
            </a:prstGeom>
            <a:noFill/>
            <a:ln w="38100">
              <a:solidFill>
                <a:srgbClr val="FFCC00"/>
              </a:solidFill>
              <a:round/>
              <a:head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0" name="Rectangle 14"/>
            <p:cNvSpPr>
              <a:spLocks noChangeArrowheads="1"/>
            </p:cNvSpPr>
            <p:nvPr/>
          </p:nvSpPr>
          <p:spPr bwMode="auto">
            <a:xfrm>
              <a:off x="1920" y="3264"/>
              <a:ext cx="1056" cy="52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I/O</a:t>
              </a:r>
              <a:r>
                <a:rPr kumimoji="1" lang="zh-CN" altLang="en-US"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接口0</a:t>
              </a:r>
              <a:endParaRPr kumimoji="1" lang="zh-CN" altLang="en-US"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p:txBody>
        </p:sp>
        <p:sp>
          <p:nvSpPr>
            <p:cNvPr id="21" name="Text Box 15"/>
            <p:cNvSpPr txBox="1">
              <a:spLocks noChangeArrowheads="1"/>
            </p:cNvSpPr>
            <p:nvPr/>
          </p:nvSpPr>
          <p:spPr bwMode="auto">
            <a:xfrm>
              <a:off x="4188" y="3312"/>
              <a:ext cx="37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02C4DE"/>
                  </a:solidFill>
                  <a:effectLst/>
                  <a:uLnTx/>
                  <a:uFillTx/>
                  <a:latin typeface="Times New Roman" panose="02020603050405020304" pitchFamily="18" charset="0"/>
                  <a:ea typeface="宋体" panose="02010600030101010101" pitchFamily="2" charset="-122"/>
                </a:rPr>
                <a:t>…</a:t>
              </a:r>
              <a:endParaRPr kumimoji="1" lang="zh-CN" altLang="en-US" sz="3200" b="0" i="0" u="none" strike="noStrike" kern="0" cap="none" spc="0" normalizeH="0" baseline="0" noProof="0">
                <a:ln>
                  <a:noFill/>
                </a:ln>
                <a:solidFill>
                  <a:srgbClr val="02C4DE"/>
                </a:solidFill>
                <a:effectLst/>
                <a:uLnTx/>
                <a:uFillTx/>
                <a:latin typeface="Times New Roman" panose="02020603050405020304" pitchFamily="18" charset="0"/>
                <a:ea typeface="宋体" panose="02010600030101010101" pitchFamily="2" charset="-122"/>
              </a:endParaRPr>
            </a:p>
          </p:txBody>
        </p:sp>
        <p:sp>
          <p:nvSpPr>
            <p:cNvPr id="22" name="Text Box 16"/>
            <p:cNvSpPr txBox="1">
              <a:spLocks noChangeArrowheads="1"/>
            </p:cNvSpPr>
            <p:nvPr/>
          </p:nvSpPr>
          <p:spPr bwMode="auto">
            <a:xfrm>
              <a:off x="1626" y="2048"/>
              <a:ext cx="35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BS</a:t>
              </a:r>
              <a:endParaRPr kumimoji="1" lang="en-US" altLang="zh-CN"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p:txBody>
        </p:sp>
        <p:sp>
          <p:nvSpPr>
            <p:cNvPr id="23" name="Text Box 17"/>
            <p:cNvSpPr txBox="1">
              <a:spLocks noChangeArrowheads="1"/>
            </p:cNvSpPr>
            <p:nvPr/>
          </p:nvSpPr>
          <p:spPr bwMode="auto">
            <a:xfrm>
              <a:off x="1637" y="2432"/>
              <a:ext cx="37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BR</a:t>
              </a:r>
              <a:endParaRPr kumimoji="1" lang="en-US" altLang="zh-CN"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p:txBody>
        </p:sp>
        <p:sp>
          <p:nvSpPr>
            <p:cNvPr id="24" name="Rectangle 18"/>
            <p:cNvSpPr>
              <a:spLocks noChangeArrowheads="1"/>
            </p:cNvSpPr>
            <p:nvPr/>
          </p:nvSpPr>
          <p:spPr bwMode="auto">
            <a:xfrm>
              <a:off x="3120" y="3264"/>
              <a:ext cx="1056" cy="52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I/O</a:t>
              </a:r>
              <a:r>
                <a:rPr kumimoji="1" lang="zh-CN" altLang="en-US"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接口1</a:t>
              </a:r>
              <a:endParaRPr kumimoji="1" lang="zh-CN" altLang="en-US"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p:txBody>
        </p:sp>
        <p:sp>
          <p:nvSpPr>
            <p:cNvPr id="25" name="Rectangle 19"/>
            <p:cNvSpPr>
              <a:spLocks noChangeArrowheads="1"/>
            </p:cNvSpPr>
            <p:nvPr/>
          </p:nvSpPr>
          <p:spPr bwMode="auto">
            <a:xfrm>
              <a:off x="4512" y="3264"/>
              <a:ext cx="1056" cy="52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I/O</a:t>
              </a:r>
              <a:r>
                <a:rPr kumimoji="1" lang="zh-CN" altLang="en-US" sz="24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接口</a:t>
              </a:r>
              <a:r>
                <a:rPr kumimoji="1" lang="en-US" altLang="zh-CN" sz="2400" b="0" i="1"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n</a:t>
              </a:r>
              <a:endParaRPr kumimoji="1" lang="en-US" altLang="zh-CN" sz="2400" b="0" i="1"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p:txBody>
        </p:sp>
        <p:sp>
          <p:nvSpPr>
            <p:cNvPr id="26" name="Line 20"/>
            <p:cNvSpPr>
              <a:spLocks noChangeShapeType="1"/>
            </p:cNvSpPr>
            <p:nvPr/>
          </p:nvSpPr>
          <p:spPr bwMode="auto">
            <a:xfrm>
              <a:off x="1392" y="1152"/>
              <a:ext cx="4368"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7" name="Text Box 21"/>
            <p:cNvSpPr txBox="1">
              <a:spLocks noChangeArrowheads="1"/>
            </p:cNvSpPr>
            <p:nvPr/>
          </p:nvSpPr>
          <p:spPr bwMode="auto">
            <a:xfrm>
              <a:off x="4220" y="1634"/>
              <a:ext cx="8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rPr>
                <a:t>设备地址</a:t>
              </a:r>
              <a:endParaRPr kumimoji="1" lang="zh-CN" altLang="en-US" sz="2200" b="0" i="0" u="none" strike="noStrike" kern="0" cap="none" spc="0" normalizeH="0" baseline="0" noProof="0">
                <a:ln>
                  <a:noFill/>
                </a:ln>
                <a:solidFill>
                  <a:srgbClr val="FFCC00"/>
                </a:solidFill>
                <a:effectLst/>
                <a:uLnTx/>
                <a:uFillTx/>
                <a:latin typeface="Times New Roman" panose="02020603050405020304" pitchFamily="18" charset="0"/>
                <a:ea typeface="宋体" panose="02010600030101010101" pitchFamily="2" charset="-122"/>
              </a:endParaRPr>
            </a:p>
          </p:txBody>
        </p:sp>
        <p:sp>
          <p:nvSpPr>
            <p:cNvPr id="28" name="Line 22"/>
            <p:cNvSpPr>
              <a:spLocks noChangeShapeType="1"/>
            </p:cNvSpPr>
            <p:nvPr/>
          </p:nvSpPr>
          <p:spPr bwMode="auto">
            <a:xfrm flipV="1">
              <a:off x="2064" y="2688"/>
              <a:ext cx="0" cy="576"/>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29" name="Line 23"/>
            <p:cNvSpPr>
              <a:spLocks noChangeShapeType="1"/>
            </p:cNvSpPr>
            <p:nvPr/>
          </p:nvSpPr>
          <p:spPr bwMode="auto">
            <a:xfrm flipV="1">
              <a:off x="2256" y="2304"/>
              <a:ext cx="0" cy="960"/>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0" name="Line 24"/>
            <p:cNvSpPr>
              <a:spLocks noChangeShapeType="1"/>
            </p:cNvSpPr>
            <p:nvPr/>
          </p:nvSpPr>
          <p:spPr bwMode="auto">
            <a:xfrm>
              <a:off x="2448" y="1920"/>
              <a:ext cx="0" cy="1344"/>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2" name="Line 25"/>
            <p:cNvSpPr>
              <a:spLocks noChangeShapeType="1"/>
            </p:cNvSpPr>
            <p:nvPr/>
          </p:nvSpPr>
          <p:spPr bwMode="auto">
            <a:xfrm>
              <a:off x="2640" y="1536"/>
              <a:ext cx="0" cy="1728"/>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3" name="Line 26"/>
            <p:cNvSpPr>
              <a:spLocks noChangeShapeType="1"/>
            </p:cNvSpPr>
            <p:nvPr/>
          </p:nvSpPr>
          <p:spPr bwMode="auto">
            <a:xfrm>
              <a:off x="2832" y="1152"/>
              <a:ext cx="0" cy="2112"/>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4" name="Line 27"/>
            <p:cNvSpPr>
              <a:spLocks noChangeShapeType="1"/>
            </p:cNvSpPr>
            <p:nvPr/>
          </p:nvSpPr>
          <p:spPr bwMode="auto">
            <a:xfrm flipV="1">
              <a:off x="3264" y="2688"/>
              <a:ext cx="0" cy="576"/>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5" name="Line 28"/>
            <p:cNvSpPr>
              <a:spLocks noChangeShapeType="1"/>
            </p:cNvSpPr>
            <p:nvPr/>
          </p:nvSpPr>
          <p:spPr bwMode="auto">
            <a:xfrm flipV="1">
              <a:off x="3456" y="2304"/>
              <a:ext cx="0" cy="960"/>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6" name="Line 29"/>
            <p:cNvSpPr>
              <a:spLocks noChangeShapeType="1"/>
            </p:cNvSpPr>
            <p:nvPr/>
          </p:nvSpPr>
          <p:spPr bwMode="auto">
            <a:xfrm>
              <a:off x="3648" y="1920"/>
              <a:ext cx="0" cy="1344"/>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7" name="Line 30"/>
            <p:cNvSpPr>
              <a:spLocks noChangeShapeType="1"/>
            </p:cNvSpPr>
            <p:nvPr/>
          </p:nvSpPr>
          <p:spPr bwMode="auto">
            <a:xfrm>
              <a:off x="3840" y="1536"/>
              <a:ext cx="0" cy="1728"/>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8" name="Line 31"/>
            <p:cNvSpPr>
              <a:spLocks noChangeShapeType="1"/>
            </p:cNvSpPr>
            <p:nvPr/>
          </p:nvSpPr>
          <p:spPr bwMode="auto">
            <a:xfrm>
              <a:off x="4032" y="1152"/>
              <a:ext cx="0" cy="2112"/>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39" name="Line 32"/>
            <p:cNvSpPr>
              <a:spLocks noChangeShapeType="1"/>
            </p:cNvSpPr>
            <p:nvPr/>
          </p:nvSpPr>
          <p:spPr bwMode="auto">
            <a:xfrm flipV="1">
              <a:off x="4608" y="2688"/>
              <a:ext cx="0" cy="576"/>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40" name="Line 33"/>
            <p:cNvSpPr>
              <a:spLocks noChangeShapeType="1"/>
            </p:cNvSpPr>
            <p:nvPr/>
          </p:nvSpPr>
          <p:spPr bwMode="auto">
            <a:xfrm flipV="1">
              <a:off x="4800" y="2304"/>
              <a:ext cx="0" cy="960"/>
            </a:xfrm>
            <a:prstGeom prst="line">
              <a:avLst/>
            </a:prstGeom>
            <a:noFill/>
            <a:ln w="38100">
              <a:solidFill>
                <a:srgbClr val="FFCC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41" name="Line 34"/>
            <p:cNvSpPr>
              <a:spLocks noChangeShapeType="1"/>
            </p:cNvSpPr>
            <p:nvPr/>
          </p:nvSpPr>
          <p:spPr bwMode="auto">
            <a:xfrm>
              <a:off x="4992" y="1920"/>
              <a:ext cx="0" cy="1344"/>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42" name="Line 35"/>
            <p:cNvSpPr>
              <a:spLocks noChangeShapeType="1"/>
            </p:cNvSpPr>
            <p:nvPr/>
          </p:nvSpPr>
          <p:spPr bwMode="auto">
            <a:xfrm>
              <a:off x="5184" y="1536"/>
              <a:ext cx="0" cy="1728"/>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sp>
          <p:nvSpPr>
            <p:cNvPr id="43" name="Line 36"/>
            <p:cNvSpPr>
              <a:spLocks noChangeShapeType="1"/>
            </p:cNvSpPr>
            <p:nvPr/>
          </p:nvSpPr>
          <p:spPr bwMode="auto">
            <a:xfrm>
              <a:off x="5376" y="1152"/>
              <a:ext cx="0" cy="2112"/>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a typeface="楷体_GB2312"/>
              </a:endParaRPr>
            </a:p>
          </p:txBody>
        </p:sp>
      </p:grpSp>
      <p:sp>
        <p:nvSpPr>
          <p:cNvPr id="44" name="Text Box 37"/>
          <p:cNvSpPr txBox="1">
            <a:spLocks noChangeArrowheads="1"/>
          </p:cNvSpPr>
          <p:nvPr/>
        </p:nvSpPr>
        <p:spPr bwMode="auto">
          <a:xfrm>
            <a:off x="494742" y="804304"/>
            <a:ext cx="37417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0"/>
              </a:spcBef>
              <a:buClrTx/>
              <a:buFontTx/>
              <a:buNone/>
            </a:pP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）计数器定时查询方式</a:t>
            </a:r>
            <a:endPar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5" name="Group 38"/>
          <p:cNvGrpSpPr/>
          <p:nvPr/>
        </p:nvGrpSpPr>
        <p:grpSpPr bwMode="auto">
          <a:xfrm>
            <a:off x="2856351" y="2914488"/>
            <a:ext cx="6934200" cy="2133600"/>
            <a:chOff x="1680" y="2160"/>
            <a:chExt cx="4368" cy="1344"/>
          </a:xfrm>
        </p:grpSpPr>
        <p:grpSp>
          <p:nvGrpSpPr>
            <p:cNvPr id="46" name="Group 39"/>
            <p:cNvGrpSpPr/>
            <p:nvPr/>
          </p:nvGrpSpPr>
          <p:grpSpPr bwMode="auto">
            <a:xfrm>
              <a:off x="2736" y="2160"/>
              <a:ext cx="2544" cy="1344"/>
              <a:chOff x="2736" y="2160"/>
              <a:chExt cx="2544" cy="1344"/>
            </a:xfrm>
          </p:grpSpPr>
          <p:sp>
            <p:nvSpPr>
              <p:cNvPr id="48" name="Line 40"/>
              <p:cNvSpPr>
                <a:spLocks noChangeShapeType="1"/>
              </p:cNvSpPr>
              <p:nvPr/>
            </p:nvSpPr>
            <p:spPr bwMode="auto">
              <a:xfrm>
                <a:off x="2736" y="2160"/>
                <a:ext cx="0" cy="1344"/>
              </a:xfrm>
              <a:prstGeom prst="line">
                <a:avLst/>
              </a:prstGeom>
              <a:noFill/>
              <a:ln w="76200">
                <a:solidFill>
                  <a:srgbClr val="02C4DE"/>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49" name="Line 41"/>
              <p:cNvSpPr>
                <a:spLocks noChangeShapeType="1"/>
              </p:cNvSpPr>
              <p:nvPr/>
            </p:nvSpPr>
            <p:spPr bwMode="auto">
              <a:xfrm>
                <a:off x="3936" y="2160"/>
                <a:ext cx="0" cy="1344"/>
              </a:xfrm>
              <a:prstGeom prst="line">
                <a:avLst/>
              </a:prstGeom>
              <a:noFill/>
              <a:ln w="76200">
                <a:solidFill>
                  <a:srgbClr val="02C4DE"/>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50" name="Line 42"/>
              <p:cNvSpPr>
                <a:spLocks noChangeShapeType="1"/>
              </p:cNvSpPr>
              <p:nvPr/>
            </p:nvSpPr>
            <p:spPr bwMode="auto">
              <a:xfrm>
                <a:off x="5280" y="2160"/>
                <a:ext cx="0" cy="1344"/>
              </a:xfrm>
              <a:prstGeom prst="line">
                <a:avLst/>
              </a:prstGeom>
              <a:noFill/>
              <a:ln w="76200">
                <a:solidFill>
                  <a:srgbClr val="02C4DE"/>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grpSp>
        <p:sp>
          <p:nvSpPr>
            <p:cNvPr id="47" name="Line 43"/>
            <p:cNvSpPr>
              <a:spLocks noChangeShapeType="1"/>
            </p:cNvSpPr>
            <p:nvPr/>
          </p:nvSpPr>
          <p:spPr bwMode="auto">
            <a:xfrm>
              <a:off x="1680" y="2160"/>
              <a:ext cx="4368" cy="0"/>
            </a:xfrm>
            <a:prstGeom prst="line">
              <a:avLst/>
            </a:prstGeom>
            <a:noFill/>
            <a:ln w="76200">
              <a:solidFill>
                <a:srgbClr val="02C4D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grpSp>
      <p:grpSp>
        <p:nvGrpSpPr>
          <p:cNvPr id="51" name="Group 44"/>
          <p:cNvGrpSpPr/>
          <p:nvPr/>
        </p:nvGrpSpPr>
        <p:grpSpPr bwMode="auto">
          <a:xfrm>
            <a:off x="2856351" y="2914488"/>
            <a:ext cx="6934200" cy="2133600"/>
            <a:chOff x="1392" y="1920"/>
            <a:chExt cx="4368" cy="1344"/>
          </a:xfrm>
        </p:grpSpPr>
        <p:grpSp>
          <p:nvGrpSpPr>
            <p:cNvPr id="52" name="Group 45"/>
            <p:cNvGrpSpPr/>
            <p:nvPr/>
          </p:nvGrpSpPr>
          <p:grpSpPr bwMode="auto">
            <a:xfrm>
              <a:off x="2448" y="1920"/>
              <a:ext cx="2544" cy="1344"/>
              <a:chOff x="2448" y="1920"/>
              <a:chExt cx="2544" cy="1344"/>
            </a:xfrm>
          </p:grpSpPr>
          <p:sp>
            <p:nvSpPr>
              <p:cNvPr id="54" name="Line 46"/>
              <p:cNvSpPr>
                <a:spLocks noChangeShapeType="1"/>
              </p:cNvSpPr>
              <p:nvPr/>
            </p:nvSpPr>
            <p:spPr bwMode="auto">
              <a:xfrm>
                <a:off x="2448" y="1920"/>
                <a:ext cx="0" cy="1344"/>
              </a:xfrm>
              <a:prstGeom prst="line">
                <a:avLst/>
              </a:prstGeom>
              <a:noFill/>
              <a:ln w="76200">
                <a:solidFill>
                  <a:srgbClr val="C28F00"/>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buFontTx/>
                  <a:buNone/>
                </a:pPr>
                <a:endParaRPr lang="zh-CN" altLang="en-US">
                  <a:solidFill>
                    <a:srgbClr val="FFCC00"/>
                  </a:solidFill>
                  <a:latin typeface="Times New Roman" panose="02020603050405020304" pitchFamily="18" charset="0"/>
                  <a:cs typeface="Times New Roman" panose="02020603050405020304" pitchFamily="18" charset="0"/>
                </a:endParaRPr>
              </a:p>
            </p:txBody>
          </p:sp>
          <p:sp>
            <p:nvSpPr>
              <p:cNvPr id="56" name="Line 47"/>
              <p:cNvSpPr>
                <a:spLocks noChangeShapeType="1"/>
              </p:cNvSpPr>
              <p:nvPr/>
            </p:nvSpPr>
            <p:spPr bwMode="auto">
              <a:xfrm>
                <a:off x="3648" y="1920"/>
                <a:ext cx="0" cy="1344"/>
              </a:xfrm>
              <a:prstGeom prst="line">
                <a:avLst/>
              </a:prstGeom>
              <a:noFill/>
              <a:ln w="76200">
                <a:solidFill>
                  <a:srgbClr val="C28F00"/>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buFontTx/>
                  <a:buNone/>
                </a:pPr>
                <a:endParaRPr lang="zh-CN" altLang="en-US">
                  <a:solidFill>
                    <a:srgbClr val="FFCC00"/>
                  </a:solidFill>
                  <a:latin typeface="Times New Roman" panose="02020603050405020304" pitchFamily="18" charset="0"/>
                  <a:cs typeface="Times New Roman" panose="02020603050405020304" pitchFamily="18" charset="0"/>
                </a:endParaRPr>
              </a:p>
            </p:txBody>
          </p:sp>
          <p:sp>
            <p:nvSpPr>
              <p:cNvPr id="57" name="Line 48"/>
              <p:cNvSpPr>
                <a:spLocks noChangeShapeType="1"/>
              </p:cNvSpPr>
              <p:nvPr/>
            </p:nvSpPr>
            <p:spPr bwMode="auto">
              <a:xfrm>
                <a:off x="4992" y="1920"/>
                <a:ext cx="0" cy="1344"/>
              </a:xfrm>
              <a:prstGeom prst="line">
                <a:avLst/>
              </a:prstGeom>
              <a:noFill/>
              <a:ln w="76200">
                <a:solidFill>
                  <a:srgbClr val="C28F00"/>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buFontTx/>
                  <a:buNone/>
                </a:pPr>
                <a:endParaRPr lang="zh-CN" altLang="en-US">
                  <a:solidFill>
                    <a:srgbClr val="FFCC00"/>
                  </a:solidFill>
                  <a:latin typeface="Times New Roman" panose="02020603050405020304" pitchFamily="18" charset="0"/>
                  <a:cs typeface="Times New Roman" panose="02020603050405020304" pitchFamily="18" charset="0"/>
                </a:endParaRPr>
              </a:p>
            </p:txBody>
          </p:sp>
        </p:grpSp>
        <p:sp>
          <p:nvSpPr>
            <p:cNvPr id="53" name="Line 49"/>
            <p:cNvSpPr>
              <a:spLocks noChangeShapeType="1"/>
            </p:cNvSpPr>
            <p:nvPr/>
          </p:nvSpPr>
          <p:spPr bwMode="auto">
            <a:xfrm>
              <a:off x="1392" y="1920"/>
              <a:ext cx="4368" cy="0"/>
            </a:xfrm>
            <a:prstGeom prst="line">
              <a:avLst/>
            </a:prstGeom>
            <a:noFill/>
            <a:ln w="76200">
              <a:solidFill>
                <a:srgbClr val="C28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buFontTx/>
                <a:buNone/>
              </a:pPr>
              <a:endParaRPr lang="zh-CN" altLang="en-US">
                <a:solidFill>
                  <a:srgbClr val="FFCC00"/>
                </a:solidFill>
                <a:latin typeface="Times New Roman" panose="02020603050405020304" pitchFamily="18" charset="0"/>
                <a:cs typeface="Times New Roman" panose="02020603050405020304" pitchFamily="18" charset="0"/>
              </a:endParaRPr>
            </a:p>
          </p:txBody>
        </p:sp>
      </p:grpSp>
      <p:sp>
        <p:nvSpPr>
          <p:cNvPr id="58" name="Line 50"/>
          <p:cNvSpPr>
            <a:spLocks noChangeShapeType="1"/>
          </p:cNvSpPr>
          <p:nvPr/>
        </p:nvSpPr>
        <p:spPr bwMode="auto">
          <a:xfrm flipV="1">
            <a:off x="6132951" y="3524088"/>
            <a:ext cx="0" cy="1524000"/>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grpSp>
        <p:nvGrpSpPr>
          <p:cNvPr id="59" name="Group 51"/>
          <p:cNvGrpSpPr/>
          <p:nvPr/>
        </p:nvGrpSpPr>
        <p:grpSpPr bwMode="auto">
          <a:xfrm>
            <a:off x="5828151" y="4133688"/>
            <a:ext cx="2133600" cy="914400"/>
            <a:chOff x="3264" y="2688"/>
            <a:chExt cx="1344" cy="576"/>
          </a:xfrm>
        </p:grpSpPr>
        <p:sp>
          <p:nvSpPr>
            <p:cNvPr id="60" name="Line 52"/>
            <p:cNvSpPr>
              <a:spLocks noChangeShapeType="1"/>
            </p:cNvSpPr>
            <p:nvPr/>
          </p:nvSpPr>
          <p:spPr bwMode="auto">
            <a:xfrm flipV="1">
              <a:off x="4608" y="2688"/>
              <a:ext cx="0" cy="576"/>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61" name="Line 53"/>
            <p:cNvSpPr>
              <a:spLocks noChangeShapeType="1"/>
            </p:cNvSpPr>
            <p:nvPr/>
          </p:nvSpPr>
          <p:spPr bwMode="auto">
            <a:xfrm flipV="1">
              <a:off x="3264" y="2688"/>
              <a:ext cx="0" cy="576"/>
            </a:xfrm>
            <a:prstGeom prst="line">
              <a:avLst/>
            </a:prstGeom>
            <a:noFill/>
            <a:ln w="76200">
              <a:solidFill>
                <a:srgbClr val="02C4DE"/>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grpSp>
      <p:sp>
        <p:nvSpPr>
          <p:cNvPr id="62" name="Line 54"/>
          <p:cNvSpPr>
            <a:spLocks noChangeShapeType="1"/>
          </p:cNvSpPr>
          <p:nvPr/>
        </p:nvSpPr>
        <p:spPr bwMode="auto">
          <a:xfrm>
            <a:off x="2856351" y="4133688"/>
            <a:ext cx="5105400" cy="0"/>
          </a:xfrm>
          <a:prstGeom prst="line">
            <a:avLst/>
          </a:prstGeom>
          <a:noFill/>
          <a:ln w="76200">
            <a:solidFill>
              <a:srgbClr val="02C4DE"/>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grpSp>
        <p:nvGrpSpPr>
          <p:cNvPr id="63" name="Group 55"/>
          <p:cNvGrpSpPr/>
          <p:nvPr/>
        </p:nvGrpSpPr>
        <p:grpSpPr bwMode="auto">
          <a:xfrm>
            <a:off x="2856351" y="2914488"/>
            <a:ext cx="6934200" cy="2133600"/>
            <a:chOff x="1392" y="1920"/>
            <a:chExt cx="4368" cy="1344"/>
          </a:xfrm>
        </p:grpSpPr>
        <p:grpSp>
          <p:nvGrpSpPr>
            <p:cNvPr id="64" name="Group 56"/>
            <p:cNvGrpSpPr/>
            <p:nvPr/>
          </p:nvGrpSpPr>
          <p:grpSpPr bwMode="auto">
            <a:xfrm>
              <a:off x="2448" y="1920"/>
              <a:ext cx="2544" cy="1344"/>
              <a:chOff x="2448" y="1920"/>
              <a:chExt cx="2544" cy="1344"/>
            </a:xfrm>
          </p:grpSpPr>
          <p:sp>
            <p:nvSpPr>
              <p:cNvPr id="66" name="Line 57"/>
              <p:cNvSpPr>
                <a:spLocks noChangeShapeType="1"/>
              </p:cNvSpPr>
              <p:nvPr/>
            </p:nvSpPr>
            <p:spPr bwMode="auto">
              <a:xfrm>
                <a:off x="2448" y="1920"/>
                <a:ext cx="0" cy="1344"/>
              </a:xfrm>
              <a:prstGeom prst="line">
                <a:avLst/>
              </a:prstGeom>
              <a:noFill/>
              <a:ln w="76200">
                <a:solidFill>
                  <a:srgbClr val="02C4DE"/>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67" name="Line 58"/>
              <p:cNvSpPr>
                <a:spLocks noChangeShapeType="1"/>
              </p:cNvSpPr>
              <p:nvPr/>
            </p:nvSpPr>
            <p:spPr bwMode="auto">
              <a:xfrm>
                <a:off x="3648" y="1920"/>
                <a:ext cx="0" cy="1344"/>
              </a:xfrm>
              <a:prstGeom prst="line">
                <a:avLst/>
              </a:prstGeom>
              <a:noFill/>
              <a:ln w="76200">
                <a:solidFill>
                  <a:srgbClr val="02C4DE"/>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68" name="Line 59"/>
              <p:cNvSpPr>
                <a:spLocks noChangeShapeType="1"/>
              </p:cNvSpPr>
              <p:nvPr/>
            </p:nvSpPr>
            <p:spPr bwMode="auto">
              <a:xfrm>
                <a:off x="4992" y="1920"/>
                <a:ext cx="0" cy="1344"/>
              </a:xfrm>
              <a:prstGeom prst="line">
                <a:avLst/>
              </a:prstGeom>
              <a:noFill/>
              <a:ln w="76200">
                <a:solidFill>
                  <a:srgbClr val="02C4DE"/>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grpSp>
        <p:sp>
          <p:nvSpPr>
            <p:cNvPr id="65" name="Line 60"/>
            <p:cNvSpPr>
              <a:spLocks noChangeShapeType="1"/>
            </p:cNvSpPr>
            <p:nvPr/>
          </p:nvSpPr>
          <p:spPr bwMode="auto">
            <a:xfrm>
              <a:off x="1392" y="1920"/>
              <a:ext cx="4368" cy="0"/>
            </a:xfrm>
            <a:prstGeom prst="line">
              <a:avLst/>
            </a:prstGeom>
            <a:noFill/>
            <a:ln w="76200">
              <a:solidFill>
                <a:srgbClr val="02C4D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grpSp>
      <p:sp>
        <p:nvSpPr>
          <p:cNvPr id="69" name="Line 61"/>
          <p:cNvSpPr>
            <a:spLocks noChangeShapeType="1"/>
          </p:cNvSpPr>
          <p:nvPr/>
        </p:nvSpPr>
        <p:spPr bwMode="auto">
          <a:xfrm>
            <a:off x="2856351" y="3524088"/>
            <a:ext cx="3276600" cy="0"/>
          </a:xfrm>
          <a:prstGeom prst="line">
            <a:avLst/>
          </a:prstGeom>
          <a:noFill/>
          <a:ln w="76200">
            <a:solidFill>
              <a:srgbClr val="02C4DE"/>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cs typeface="Times New Roman" panose="02020603050405020304" pitchFamily="18" charset="0"/>
            </a:endParaRPr>
          </a:p>
        </p:txBody>
      </p:sp>
      <p:sp>
        <p:nvSpPr>
          <p:cNvPr id="70" name="Rectangle 62"/>
          <p:cNvSpPr>
            <a:spLocks noChangeArrowheads="1"/>
          </p:cNvSpPr>
          <p:nvPr/>
        </p:nvSpPr>
        <p:spPr bwMode="auto">
          <a:xfrm>
            <a:off x="5599551" y="5048088"/>
            <a:ext cx="1676400" cy="838200"/>
          </a:xfrm>
          <a:prstGeom prst="rect">
            <a:avLst/>
          </a:prstGeom>
          <a:solidFill>
            <a:srgbClr val="02C4DE"/>
          </a:solidFill>
          <a:ln w="9525">
            <a:solidFill>
              <a:srgbClr val="02C4DE"/>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400" b="1"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sz="2400" b="1"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接口1</a:t>
            </a:r>
            <a:endParaRPr kumimoji="1" lang="zh-CN" altLang="en-US" sz="2400" b="1"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1" name="Group 63"/>
          <p:cNvGrpSpPr/>
          <p:nvPr/>
        </p:nvGrpSpPr>
        <p:grpSpPr bwMode="auto">
          <a:xfrm>
            <a:off x="686238" y="3600288"/>
            <a:ext cx="1143001" cy="1600200"/>
            <a:chOff x="25" y="2352"/>
            <a:chExt cx="720" cy="1008"/>
          </a:xfrm>
        </p:grpSpPr>
        <p:sp>
          <p:nvSpPr>
            <p:cNvPr id="72" name="Rectangle 64"/>
            <p:cNvSpPr>
              <a:spLocks noChangeArrowheads="1"/>
            </p:cNvSpPr>
            <p:nvPr/>
          </p:nvSpPr>
          <p:spPr bwMode="auto">
            <a:xfrm>
              <a:off x="192" y="2352"/>
              <a:ext cx="384" cy="480"/>
            </a:xfrm>
            <a:prstGeom prst="rect">
              <a:avLst/>
            </a:prstGeom>
            <a:noFill/>
            <a:ln w="28575">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1" lang="zh-CN" altLang="en-US" sz="3200" b="1"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3" name="Group 65"/>
            <p:cNvGrpSpPr/>
            <p:nvPr/>
          </p:nvGrpSpPr>
          <p:grpSpPr bwMode="auto">
            <a:xfrm>
              <a:off x="25" y="2976"/>
              <a:ext cx="720" cy="384"/>
              <a:chOff x="25" y="2976"/>
              <a:chExt cx="720" cy="384"/>
            </a:xfrm>
          </p:grpSpPr>
          <p:sp>
            <p:nvSpPr>
              <p:cNvPr id="74" name="Text Box 66"/>
              <p:cNvSpPr txBox="1">
                <a:spLocks noChangeArrowheads="1"/>
              </p:cNvSpPr>
              <p:nvPr/>
            </p:nvSpPr>
            <p:spPr bwMode="auto">
              <a:xfrm>
                <a:off x="45" y="3053"/>
                <a:ext cx="63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6800" rIns="0" bIns="0">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计数器</a:t>
                </a:r>
                <a:endPar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AutoShape 67"/>
              <p:cNvSpPr>
                <a:spLocks noChangeArrowheads="1"/>
              </p:cNvSpPr>
              <p:nvPr/>
            </p:nvSpPr>
            <p:spPr bwMode="auto">
              <a:xfrm>
                <a:off x="25" y="2976"/>
                <a:ext cx="720" cy="384"/>
              </a:xfrm>
              <a:prstGeom prst="wedgeRoundRectCallout">
                <a:avLst>
                  <a:gd name="adj1" fmla="val 73194"/>
                  <a:gd name="adj2" fmla="val 97398"/>
                  <a:gd name="adj3" fmla="val 16667"/>
                </a:avLst>
              </a:prstGeom>
              <a:noFill/>
              <a:ln w="9525">
                <a:solidFill>
                  <a:srgbClr val="02C4DE"/>
                </a:solidFill>
                <a:miter lim="800000"/>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sp>
        <p:nvSpPr>
          <p:cNvPr id="76" name="Text Box 68"/>
          <p:cNvSpPr txBox="1">
            <a:spLocks noChangeArrowheads="1"/>
          </p:cNvSpPr>
          <p:nvPr/>
        </p:nvSpPr>
        <p:spPr bwMode="auto">
          <a:xfrm>
            <a:off x="7352151" y="2457288"/>
            <a:ext cx="13081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0"/>
              </a:spcBef>
              <a:buClrTx/>
              <a:buFontTx/>
              <a:buNone/>
            </a:pPr>
            <a:r>
              <a:rPr kumimoji="1" lang="zh-CN" altLang="en-US" sz="2200">
                <a:solidFill>
                  <a:srgbClr val="02C4DE"/>
                </a:solidFill>
                <a:latin typeface="微软雅黑" panose="020B0503020204020204" pitchFamily="34" charset="-122"/>
                <a:ea typeface="微软雅黑" panose="020B0503020204020204" pitchFamily="34" charset="-122"/>
                <a:cs typeface="Times New Roman" panose="02020603050405020304" pitchFamily="18" charset="0"/>
              </a:rPr>
              <a:t>设备地址</a:t>
            </a:r>
            <a:endParaRPr kumimoji="1" lang="zh-CN" altLang="en-US" sz="2200">
              <a:solidFill>
                <a:srgbClr val="02C4D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7" name="Group 69"/>
          <p:cNvGrpSpPr/>
          <p:nvPr/>
        </p:nvGrpSpPr>
        <p:grpSpPr bwMode="auto">
          <a:xfrm>
            <a:off x="951351" y="3597113"/>
            <a:ext cx="685800" cy="762000"/>
            <a:chOff x="2592" y="3840"/>
            <a:chExt cx="432" cy="480"/>
          </a:xfrm>
        </p:grpSpPr>
        <p:sp>
          <p:nvSpPr>
            <p:cNvPr id="78" name="Rectangle 70"/>
            <p:cNvSpPr>
              <a:spLocks noChangeArrowheads="1"/>
            </p:cNvSpPr>
            <p:nvPr/>
          </p:nvSpPr>
          <p:spPr bwMode="auto">
            <a:xfrm>
              <a:off x="2592" y="3840"/>
              <a:ext cx="384" cy="480"/>
            </a:xfrm>
            <a:prstGeom prst="rect">
              <a:avLst/>
            </a:prstGeom>
            <a:solidFill>
              <a:srgbClr val="02C4DE"/>
            </a:solidFill>
            <a:ln w="28575">
              <a:solidFill>
                <a:srgbClr val="02C4DE"/>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1" lang="zh-CN" altLang="en-US" sz="3200" b="1"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Text Box 71"/>
            <p:cNvSpPr txBox="1">
              <a:spLocks noChangeArrowheads="1"/>
            </p:cNvSpPr>
            <p:nvPr/>
          </p:nvSpPr>
          <p:spPr bwMode="auto">
            <a:xfrm>
              <a:off x="2592" y="3888"/>
              <a:ext cx="432" cy="36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3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1</a:t>
              </a:r>
              <a:endParaRPr kumimoji="1" lang="zh-CN" altLang="en-US" sz="3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0" name="文本框 79"/>
          <p:cNvSpPr txBox="1">
            <a:spLocks noChangeArrowheads="1"/>
          </p:cNvSpPr>
          <p:nvPr/>
        </p:nvSpPr>
        <p:spPr bwMode="auto">
          <a:xfrm>
            <a:off x="3284976" y="5938834"/>
            <a:ext cx="3383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0" hangingPunct="0">
              <a:spcBef>
                <a:spcPct val="0"/>
              </a:spcBef>
              <a:buClrTx/>
              <a:buFontTx/>
              <a:buNone/>
            </a:pPr>
            <a:r>
              <a:rPr lang="zh-CN" altLang="en-US" sz="1800" b="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计数值与发出请求的部件号一致</a:t>
            </a:r>
            <a:endParaRPr lang="zh-CN" altLang="en-US" sz="1800" b="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矩形 80"/>
          <p:cNvSpPr>
            <a:spLocks noChangeArrowheads="1"/>
          </p:cNvSpPr>
          <p:nvPr/>
        </p:nvSpPr>
        <p:spPr bwMode="auto">
          <a:xfrm>
            <a:off x="5675751" y="4159088"/>
            <a:ext cx="322263" cy="863600"/>
          </a:xfrm>
          <a:prstGeom prst="rect">
            <a:avLst/>
          </a:prstGeom>
          <a:solidFill>
            <a:srgbClr val="FFFFFF"/>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AutoShape 73"/>
          <p:cNvSpPr>
            <a:spLocks noChangeArrowheads="1"/>
          </p:cNvSpPr>
          <p:nvPr/>
        </p:nvSpPr>
        <p:spPr bwMode="auto">
          <a:xfrm>
            <a:off x="2537264" y="1133313"/>
            <a:ext cx="7412037" cy="4075113"/>
          </a:xfrm>
          <a:prstGeom prst="irregularSeal2">
            <a:avLst/>
          </a:prstGeom>
          <a:solidFill>
            <a:srgbClr val="FF0000"/>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通过计数器开始数字，</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eaLnBrk="0" fontAlgn="auto" latinLnBrk="0" hangingPunct="0">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确定优先级，优先级可改变，</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eaLnBrk="0" fontAlgn="auto" latinLnBrk="0" hangingPunct="0">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如果不清零，继续查询，</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eaLnBrk="0" fontAlgn="auto" latinLnBrk="0" hangingPunct="0">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则是循环优先级</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总线判优控制</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blinds(horizontal)">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blinds(horizontal)">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slide(fromBottom)">
                                      <p:cBhvr>
                                        <p:cTn id="22" dur="500"/>
                                        <p:tgtEl>
                                          <p:spTgt spid="59"/>
                                        </p:tgtEl>
                                      </p:cBhvr>
                                    </p:animEffect>
                                  </p:childTnLst>
                                </p:cTn>
                              </p:par>
                            </p:childTnLst>
                          </p:cTn>
                        </p:par>
                        <p:par>
                          <p:cTn id="23" fill="hold">
                            <p:stCondLst>
                              <p:cond delay="500"/>
                            </p:stCondLst>
                            <p:childTnLst>
                              <p:par>
                                <p:cTn id="24" presetID="12" presetClass="entr" presetSubtype="2"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slide(fromRigh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strips(downRight)">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blinds(horizontal)">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strips(downRight)">
                                      <p:cBhvr>
                                        <p:cTn id="46" dur="500"/>
                                        <p:tgtEl>
                                          <p:spTgt spid="51"/>
                                        </p:tgtEl>
                                      </p:cBhvr>
                                    </p:animEffect>
                                  </p:childTnLst>
                                </p:cTn>
                              </p:par>
                            </p:childTnLst>
                          </p:cTn>
                        </p:par>
                        <p:par>
                          <p:cTn id="47" fill="hold">
                            <p:stCondLst>
                              <p:cond delay="500"/>
                            </p:stCondLst>
                            <p:childTnLst>
                              <p:par>
                                <p:cTn id="48" presetID="18" presetClass="entr" presetSubtype="6" fill="hold" nodeType="after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strips(downRight)">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32" fill="hold" grpId="0" nodeType="click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box(out)">
                                      <p:cBhvr>
                                        <p:cTn id="55" dur="500"/>
                                        <p:tgtEl>
                                          <p:spTgt spid="7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additive="base">
                                        <p:cTn id="60" dur="500" fill="hold"/>
                                        <p:tgtEl>
                                          <p:spTgt spid="80"/>
                                        </p:tgtEl>
                                        <p:attrNameLst>
                                          <p:attrName>ppt_x</p:attrName>
                                        </p:attrNameLst>
                                      </p:cBhvr>
                                      <p:tavLst>
                                        <p:tav tm="0">
                                          <p:val>
                                            <p:strVal val="#ppt_x"/>
                                          </p:val>
                                        </p:tav>
                                        <p:tav tm="100000">
                                          <p:val>
                                            <p:strVal val="#ppt_x"/>
                                          </p:val>
                                        </p:tav>
                                      </p:tavLst>
                                    </p:anim>
                                    <p:anim calcmode="lin" valueType="num">
                                      <p:cBhvr additive="base">
                                        <p:cTn id="61"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2" presetClass="entr" presetSubtype="4"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slide(fromBottom)">
                                      <p:cBhvr>
                                        <p:cTn id="66" dur="500"/>
                                        <p:tgtEl>
                                          <p:spTgt spid="58"/>
                                        </p:tgtEl>
                                      </p:cBhvr>
                                    </p:animEffect>
                                  </p:childTnLst>
                                </p:cTn>
                              </p:par>
                            </p:childTnLst>
                          </p:cTn>
                        </p:par>
                        <p:par>
                          <p:cTn id="67" fill="hold">
                            <p:stCondLst>
                              <p:cond delay="500"/>
                            </p:stCondLst>
                            <p:childTnLst>
                              <p:par>
                                <p:cTn id="68" presetID="12" presetClass="entr" presetSubtype="2"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slide(fromRight)">
                                      <p:cBhvr>
                                        <p:cTn id="70" dur="500"/>
                                        <p:tgtEl>
                                          <p:spTgt spid="69"/>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1"/>
                                        </p:tgtEl>
                                        <p:attrNameLst>
                                          <p:attrName>style.visibility</p:attrName>
                                        </p:attrNameLst>
                                      </p:cBhvr>
                                      <p:to>
                                        <p:strVal val="visible"/>
                                      </p:to>
                                    </p:set>
                                    <p:anim calcmode="lin" valueType="num">
                                      <p:cBhvr additive="base">
                                        <p:cTn id="75" dur="500" fill="hold"/>
                                        <p:tgtEl>
                                          <p:spTgt spid="81"/>
                                        </p:tgtEl>
                                        <p:attrNameLst>
                                          <p:attrName>ppt_x</p:attrName>
                                        </p:attrNameLst>
                                      </p:cBhvr>
                                      <p:tavLst>
                                        <p:tav tm="0">
                                          <p:val>
                                            <p:strVal val="#ppt_x"/>
                                          </p:val>
                                        </p:tav>
                                        <p:tav tm="100000">
                                          <p:val>
                                            <p:strVal val="#ppt_x"/>
                                          </p:val>
                                        </p:tav>
                                      </p:tavLst>
                                    </p:anim>
                                    <p:anim calcmode="lin" valueType="num">
                                      <p:cBhvr additive="base">
                                        <p:cTn id="7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blinds(horizontal)">
                                      <p:cBhvr>
                                        <p:cTn id="81"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autoUpdateAnimBg="0"/>
      <p:bldP spid="76" grpId="0" autoUpdateAnimBg="0"/>
      <p:bldP spid="80" grpId="0"/>
      <p:bldP spid="81" grpId="0" animBg="1"/>
      <p:bldP spid="8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1" name="TextBox 30"/>
              <p:cNvSpPr txBox="1"/>
              <p:nvPr/>
            </p:nvSpPr>
            <p:spPr>
              <a:xfrm>
                <a:off x="808721" y="1176288"/>
                <a:ext cx="9843829" cy="5903595"/>
              </a:xfrm>
              <a:prstGeom prst="rect">
                <a:avLst/>
              </a:prstGeom>
              <a:noFill/>
            </p:spPr>
            <p:txBody>
              <a:bodyPr wrap="square" rtlCol="0">
                <a:spAutoFit/>
              </a:bodyPr>
              <a:lstStyle/>
              <a:p>
                <a:pPr marL="342900" indent="-342900" eaLnBrk="1" latinLnBrk="0" hangingPunct="1">
                  <a:lnSpc>
                    <a:spcPct val="130000"/>
                  </a:lnSpc>
                  <a:spcBef>
                    <a:spcPts val="200"/>
                  </a:spcBef>
                  <a:spcAft>
                    <a:spcPts val="200"/>
                  </a:spcAft>
                  <a:buClr>
                    <a:srgbClr val="01041D"/>
                  </a:buClr>
                  <a:buSzPct val="70000"/>
                  <a:buFont typeface="Wingdings" panose="05000000000000000000" charset="0"/>
                  <a:buChar char="u"/>
                </a:pP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计数器定时查询方式</a:t>
                </a: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优点</a:t>
                </a:r>
                <a:endPar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因计数器初值、部件号均可由程序置定，</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优先次序可用程序控制，灵活性强</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不会因某个部件失效而影响其他部件对总线的使用，</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可靠性高</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控制线的线数较多，需要</a:t>
                </a:r>
                <a:r>
                  <a:rPr lang="en-US" altLang="zh-CN"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2+</a:t>
                </a:r>
                <a14:m>
                  <m:oMath xmlns:m="http://schemas.openxmlformats.org/officeDocument/2006/math">
                    <m:d>
                      <m:dPr>
                        <m:begChr m:val="⌈"/>
                        <m:endChr m:val="⌉"/>
                        <m:ctrlPr>
                          <a:rPr lang="en-US" altLang="zh-CN" sz="2000" i="1" smtClean="0">
                            <a:solidFill>
                              <a:srgbClr val="0621E6"/>
                            </a:solidFill>
                            <a:latin typeface="Cambria Math" panose="02040503050406030204" pitchFamily="18" charset="0"/>
                            <a:ea typeface="微软雅黑" panose="020B0503020204020204" pitchFamily="34" charset="-122"/>
                            <a:cs typeface="Cambria Math" panose="02040503050406030204" pitchFamily="18" charset="0"/>
                          </a:rPr>
                        </m:ctrlPr>
                      </m:dPr>
                      <m:e>
                        <m:func>
                          <m:funcPr>
                            <m:ctrlPr>
                              <a:rPr lang="en-US" altLang="zh-CN" sz="2000" i="1" smtClean="0">
                                <a:solidFill>
                                  <a:srgbClr val="0621E6"/>
                                </a:solidFill>
                                <a:latin typeface="Cambria Math" panose="02040503050406030204" pitchFamily="18" charset="0"/>
                                <a:ea typeface="微软雅黑" panose="020B0503020204020204" pitchFamily="34" charset="-122"/>
                                <a:cs typeface="Cambria Math" panose="02040503050406030204" pitchFamily="18" charset="0"/>
                              </a:rPr>
                            </m:ctrlPr>
                          </m:funcPr>
                          <m:fName>
                            <m:sSub>
                              <m:sSubPr>
                                <m:ctrlPr>
                                  <a:rPr lang="en-US" altLang="zh-CN" sz="2000" i="1" smtClean="0">
                                    <a:solidFill>
                                      <a:srgbClr val="0621E6"/>
                                    </a:solidFill>
                                    <a:latin typeface="Cambria Math" panose="02040503050406030204" pitchFamily="18" charset="0"/>
                                    <a:ea typeface="微软雅黑" panose="020B0503020204020204" pitchFamily="34" charset="-122"/>
                                    <a:cs typeface="Cambria Math" panose="02040503050406030204" pitchFamily="18" charset="0"/>
                                  </a:rPr>
                                </m:ctrlPr>
                              </m:sSubPr>
                              <m:e>
                                <m:r>
                                  <m:rPr>
                                    <m:sty m:val="p"/>
                                  </m:rPr>
                                  <a:rPr lang="en-US" altLang="zh-CN" sz="2000" b="0" i="0" smtClean="0">
                                    <a:solidFill>
                                      <a:srgbClr val="0621E6"/>
                                    </a:solidFill>
                                    <a:latin typeface="Cambria Math" panose="02040503050406030204" pitchFamily="18" charset="0"/>
                                    <a:ea typeface="微软雅黑" panose="020B0503020204020204" pitchFamily="34" charset="-122"/>
                                    <a:cs typeface="Cambria Math" panose="02040503050406030204" pitchFamily="18" charset="0"/>
                                  </a:rPr>
                                  <m:t>log</m:t>
                                </m:r>
                              </m:e>
                              <m:sub>
                                <m:r>
                                  <a:rPr lang="en-US" altLang="zh-CN" sz="2000" b="0" i="1" smtClean="0">
                                    <a:solidFill>
                                      <a:srgbClr val="0621E6"/>
                                    </a:solidFill>
                                    <a:latin typeface="Cambria Math" panose="02040503050406030204" pitchFamily="18" charset="0"/>
                                    <a:ea typeface="MS Mincho" panose="02020609040205080304" charset="-128"/>
                                    <a:cs typeface="Cambria Math" panose="02040503050406030204" pitchFamily="18" charset="0"/>
                                  </a:rPr>
                                  <m:t>2</m:t>
                                </m:r>
                              </m:sub>
                            </m:sSub>
                          </m:fName>
                          <m:e>
                            <m:r>
                              <a:rPr lang="en-US" altLang="zh-CN" sz="2000" b="0" i="1" smtClean="0">
                                <a:solidFill>
                                  <a:srgbClr val="0621E6"/>
                                </a:solidFill>
                                <a:latin typeface="Cambria Math" panose="02040503050406030204" pitchFamily="18" charset="0"/>
                                <a:ea typeface="微软雅黑" panose="020B0503020204020204" pitchFamily="34" charset="-122"/>
                                <a:cs typeface="Cambria Math" panose="02040503050406030204" pitchFamily="18" charset="0"/>
                              </a:rPr>
                              <m:t>𝑁</m:t>
                            </m:r>
                          </m:e>
                        </m:func>
                      </m:e>
                    </m:d>
                  </m:oMath>
                </a14:m>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可以共享总线的部件数受限于定时查询线的线数（编址能力），</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扩展性差</a:t>
                </a: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控制较为复杂</a:t>
                </a: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总线分配的速度</a:t>
                </a: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取决于计数信号的频率和部件数，</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不能很高</a:t>
                </a: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SzPct val="70000"/>
                  <a:buFont typeface="Wingdings" panose="05000000000000000000" charset="0"/>
                  <a:buChar char="Ø"/>
                </a:pP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8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1" name="TextBox 30"/>
              <p:cNvSpPr txBox="1">
                <a:spLocks noRot="1" noChangeAspect="1" noMove="1" noResize="1" noEditPoints="1" noAdjustHandles="1" noChangeArrowheads="1" noChangeShapeType="1" noTextEdit="1"/>
              </p:cNvSpPr>
              <p:nvPr/>
            </p:nvSpPr>
            <p:spPr>
              <a:xfrm>
                <a:off x="808721" y="1176288"/>
                <a:ext cx="9843829" cy="5903595"/>
              </a:xfrm>
              <a:prstGeom prst="rect">
                <a:avLst/>
              </a:prstGeom>
              <a:blipFill rotWithShape="1">
                <a:blip r:embed="rId1"/>
                <a:stretch>
                  <a:fillRect l="-4" t="-5" r="-912" b="5"/>
                </a:stretch>
              </a:blipFill>
            </p:spPr>
            <p:txBody>
              <a:bodyPr/>
              <a:lstStyle/>
              <a:p>
                <a:r>
                  <a:rPr lang="zh-CN" altLang="en-US">
                    <a:noFill/>
                  </a:rPr>
                  <a:t> </a:t>
                </a:r>
              </a:p>
            </p:txBody>
          </p:sp>
        </mc:Fallback>
      </mc:AlternateContent>
      <p:cxnSp>
        <p:nvCxnSpPr>
          <p:cNvPr id="8" name="直接连接符 7"/>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TextBox 54"/>
          <p:cNvSpPr txBox="1"/>
          <p:nvPr>
            <p:custDataLst>
              <p:tags r:id="rId3"/>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总线判优控制</a:t>
            </a:r>
            <a:endParaRPr lang="zh-CN" altLang="en-US" sz="3400" dirty="0">
              <a:solidFill>
                <a:schemeClr val="dk1">
                  <a:lumMod val="75000"/>
                </a:schemeClr>
              </a:solidFill>
              <a:latin typeface="Arial" panose="020B0604020202020204" pitchFamily="34" charset="0"/>
              <a:sym typeface="+mn-ea"/>
            </a:endParaRPr>
          </a:p>
        </p:txBody>
      </p:sp>
      <p:pic>
        <p:nvPicPr>
          <p:cNvPr id="3" name="图片 2" descr="铅笔"/>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9504680" y="1224280"/>
            <a:ext cx="683260" cy="6832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40535" y="5815330"/>
            <a:ext cx="1103630" cy="609600"/>
            <a:chOff x="2063" y="9158"/>
            <a:chExt cx="1738" cy="960"/>
          </a:xfrm>
        </p:grpSpPr>
        <p:grpSp>
          <p:nvGrpSpPr>
            <p:cNvPr id="112" name="Group 2"/>
            <p:cNvGrpSpPr/>
            <p:nvPr/>
          </p:nvGrpSpPr>
          <p:grpSpPr bwMode="auto">
            <a:xfrm>
              <a:off x="2063" y="9158"/>
              <a:ext cx="1728" cy="960"/>
              <a:chOff x="240" y="3744"/>
              <a:chExt cx="691" cy="384"/>
            </a:xfrm>
          </p:grpSpPr>
          <p:sp>
            <p:nvSpPr>
              <p:cNvPr id="113" name="Text Box 3"/>
              <p:cNvSpPr txBox="1">
                <a:spLocks noChangeArrowheads="1"/>
              </p:cNvSpPr>
              <p:nvPr/>
            </p:nvSpPr>
            <p:spPr bwMode="auto">
              <a:xfrm>
                <a:off x="240" y="3792"/>
                <a:ext cx="69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1"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排队器</a:t>
                </a:r>
                <a:endParaRPr kumimoji="1" lang="zh-CN" altLang="en-US" sz="2400" b="1"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 name="AutoShape 4"/>
              <p:cNvSpPr>
                <a:spLocks noChangeArrowheads="1"/>
              </p:cNvSpPr>
              <p:nvPr/>
            </p:nvSpPr>
            <p:spPr bwMode="auto">
              <a:xfrm>
                <a:off x="240" y="3744"/>
                <a:ext cx="672" cy="384"/>
              </a:xfrm>
              <a:prstGeom prst="wedgeRoundRectCallout">
                <a:avLst>
                  <a:gd name="adj1" fmla="val -21727"/>
                  <a:gd name="adj2" fmla="val -142190"/>
                  <a:gd name="adj3" fmla="val 16667"/>
                </a:avLst>
              </a:prstGeom>
              <a:noFill/>
              <a:ln w="9525">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5" name="Group 5"/>
            <p:cNvGrpSpPr/>
            <p:nvPr/>
          </p:nvGrpSpPr>
          <p:grpSpPr bwMode="auto">
            <a:xfrm>
              <a:off x="2063" y="9158"/>
              <a:ext cx="1738" cy="960"/>
              <a:chOff x="1296" y="3744"/>
              <a:chExt cx="695" cy="384"/>
            </a:xfrm>
          </p:grpSpPr>
          <p:sp>
            <p:nvSpPr>
              <p:cNvPr id="116" name="AutoShape 6"/>
              <p:cNvSpPr>
                <a:spLocks noChangeArrowheads="1"/>
              </p:cNvSpPr>
              <p:nvPr/>
            </p:nvSpPr>
            <p:spPr bwMode="auto">
              <a:xfrm>
                <a:off x="1296" y="3744"/>
                <a:ext cx="672" cy="384"/>
              </a:xfrm>
              <a:prstGeom prst="wedgeRoundRectCallout">
                <a:avLst>
                  <a:gd name="adj1" fmla="val -21727"/>
                  <a:gd name="adj2" fmla="val -142190"/>
                  <a:gd name="adj3" fmla="val 16667"/>
                </a:avLst>
              </a:prstGeom>
              <a:solidFill>
                <a:srgbClr val="02C4DE"/>
              </a:solidFill>
              <a:ln w="9525">
                <a:solidFill>
                  <a:srgbClr val="02C4DE"/>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1" lang="zh-CN" altLang="en-US" sz="2400" b="0"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Text Box 7"/>
              <p:cNvSpPr txBox="1">
                <a:spLocks noChangeArrowheads="1"/>
              </p:cNvSpPr>
              <p:nvPr/>
            </p:nvSpPr>
            <p:spPr bwMode="auto">
              <a:xfrm>
                <a:off x="1296" y="3792"/>
                <a:ext cx="695" cy="288"/>
              </a:xfrm>
              <a:prstGeom prst="rect">
                <a:avLst/>
              </a:prstGeom>
              <a:solidFill>
                <a:srgbClr val="02C4D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1"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排队器</a:t>
                </a:r>
                <a:endParaRPr kumimoji="1" lang="zh-CN" altLang="en-US" sz="2400" b="1"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sp>
        <p:nvSpPr>
          <p:cNvPr id="118" name="Text Box 8"/>
          <p:cNvSpPr txBox="1">
            <a:spLocks noChangeArrowheads="1"/>
          </p:cNvSpPr>
          <p:nvPr/>
        </p:nvSpPr>
        <p:spPr bwMode="auto">
          <a:xfrm>
            <a:off x="550349" y="1005864"/>
            <a:ext cx="29702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）独立请求方式</a:t>
            </a:r>
            <a:endParaRPr kumimoji="1"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1651635" y="814070"/>
            <a:ext cx="8851265" cy="5064125"/>
            <a:chOff x="1923" y="943"/>
            <a:chExt cx="13939" cy="7975"/>
          </a:xfrm>
        </p:grpSpPr>
        <p:cxnSp>
          <p:nvCxnSpPr>
            <p:cNvPr id="110" name="直接连接符 2"/>
            <p:cNvCxnSpPr>
              <a:cxnSpLocks noChangeShapeType="1"/>
            </p:cNvCxnSpPr>
            <p:nvPr/>
          </p:nvCxnSpPr>
          <p:spPr bwMode="auto">
            <a:xfrm>
              <a:off x="6776" y="3295"/>
              <a:ext cx="0" cy="4280"/>
            </a:xfrm>
            <a:prstGeom prst="line">
              <a:avLst/>
            </a:prstGeom>
            <a:noFill/>
            <a:ln w="38100" algn="ctr">
              <a:solidFill>
                <a:srgbClr val="FFC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48"/>
            <p:cNvCxnSpPr>
              <a:cxnSpLocks noChangeShapeType="1"/>
            </p:cNvCxnSpPr>
            <p:nvPr/>
          </p:nvCxnSpPr>
          <p:spPr bwMode="auto">
            <a:xfrm>
              <a:off x="10086" y="3295"/>
              <a:ext cx="0" cy="4280"/>
            </a:xfrm>
            <a:prstGeom prst="line">
              <a:avLst/>
            </a:prstGeom>
            <a:noFill/>
            <a:ln w="38100" algn="ctr">
              <a:solidFill>
                <a:srgbClr val="FFC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9" name="Group 9"/>
            <p:cNvGrpSpPr/>
            <p:nvPr/>
          </p:nvGrpSpPr>
          <p:grpSpPr bwMode="auto">
            <a:xfrm>
              <a:off x="1923" y="943"/>
              <a:ext cx="13690" cy="7975"/>
              <a:chOff x="184" y="458"/>
              <a:chExt cx="5476" cy="3190"/>
            </a:xfrm>
          </p:grpSpPr>
          <p:sp>
            <p:nvSpPr>
              <p:cNvPr id="120" name="Rectangle 10"/>
              <p:cNvSpPr>
                <a:spLocks noChangeArrowheads="1"/>
              </p:cNvSpPr>
              <p:nvPr/>
            </p:nvSpPr>
            <p:spPr bwMode="auto">
              <a:xfrm>
                <a:off x="184" y="912"/>
                <a:ext cx="528" cy="2640"/>
              </a:xfrm>
              <a:prstGeom prst="rect">
                <a:avLst/>
              </a:prstGeom>
              <a:noFill/>
              <a:ln w="5715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总</a:t>
                </a:r>
                <a:endPar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线</a:t>
                </a:r>
                <a:endPar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控</a:t>
                </a:r>
                <a:endPar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制</a:t>
                </a:r>
                <a:endPar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部</a:t>
                </a:r>
                <a:endPar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件</a:t>
                </a:r>
                <a:endParaRPr kumimoji="1" lang="zh-CN" altLang="en-US" sz="32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21" name="Line 11"/>
              <p:cNvSpPr>
                <a:spLocks noChangeShapeType="1"/>
              </p:cNvSpPr>
              <p:nvPr/>
            </p:nvSpPr>
            <p:spPr bwMode="auto">
              <a:xfrm>
                <a:off x="712" y="1296"/>
                <a:ext cx="428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122" name="Text Box 12"/>
              <p:cNvSpPr txBox="1">
                <a:spLocks noChangeArrowheads="1"/>
              </p:cNvSpPr>
              <p:nvPr/>
            </p:nvSpPr>
            <p:spPr bwMode="auto">
              <a:xfrm>
                <a:off x="4969" y="885"/>
                <a:ext cx="69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数据线</a:t>
                </a:r>
                <a:endPar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23" name="Text Box 13"/>
              <p:cNvSpPr txBox="1">
                <a:spLocks noChangeArrowheads="1"/>
              </p:cNvSpPr>
              <p:nvPr/>
            </p:nvSpPr>
            <p:spPr bwMode="auto">
              <a:xfrm>
                <a:off x="4969" y="1151"/>
                <a:ext cx="69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地址线</a:t>
                </a:r>
                <a:endPar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24" name="Rectangle 14"/>
              <p:cNvSpPr>
                <a:spLocks noChangeArrowheads="1"/>
              </p:cNvSpPr>
              <p:nvPr/>
            </p:nvSpPr>
            <p:spPr bwMode="auto">
              <a:xfrm>
                <a:off x="1240" y="3120"/>
                <a:ext cx="1056" cy="52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接口0</a:t>
                </a:r>
                <a:endPar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5" name="Rectangle 15"/>
              <p:cNvSpPr>
                <a:spLocks noChangeArrowheads="1"/>
              </p:cNvSpPr>
              <p:nvPr/>
            </p:nvSpPr>
            <p:spPr bwMode="auto">
              <a:xfrm>
                <a:off x="2440" y="3120"/>
                <a:ext cx="1056" cy="52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接口1</a:t>
                </a:r>
                <a:endPar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Rectangle 16"/>
              <p:cNvSpPr>
                <a:spLocks noChangeArrowheads="1"/>
              </p:cNvSpPr>
              <p:nvPr/>
            </p:nvSpPr>
            <p:spPr bwMode="auto">
              <a:xfrm>
                <a:off x="3888" y="3120"/>
                <a:ext cx="1056" cy="528"/>
              </a:xfrm>
              <a:prstGeom prst="rect">
                <a:avLst/>
              </a:prstGeom>
              <a:noFill/>
              <a:ln w="38100">
                <a:solidFill>
                  <a:srgbClr val="02C4DE"/>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I/O</a:t>
                </a:r>
                <a:r>
                  <a:rPr kumimoji="1" lang="zh-CN" altLang="en-US" sz="24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接口</a:t>
                </a:r>
                <a:r>
                  <a:rPr kumimoji="1" lang="en-US" altLang="zh-CN" sz="2400" b="0" i="1"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endParaRPr kumimoji="1" lang="en-US" altLang="zh-CN" sz="2400" b="0" i="1"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7" name="Line 17"/>
              <p:cNvSpPr>
                <a:spLocks noChangeShapeType="1"/>
              </p:cNvSpPr>
              <p:nvPr/>
            </p:nvSpPr>
            <p:spPr bwMode="auto">
              <a:xfrm>
                <a:off x="712" y="1056"/>
                <a:ext cx="428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128" name="Freeform 18"/>
              <p:cNvSpPr/>
              <p:nvPr/>
            </p:nvSpPr>
            <p:spPr bwMode="auto">
              <a:xfrm>
                <a:off x="720" y="1536"/>
                <a:ext cx="3552" cy="1584"/>
              </a:xfrm>
              <a:custGeom>
                <a:avLst/>
                <a:gdLst>
                  <a:gd name="T0" fmla="*/ 0 w 3552"/>
                  <a:gd name="T1" fmla="*/ 0 h 1152"/>
                  <a:gd name="T2" fmla="*/ 3552 w 3552"/>
                  <a:gd name="T3" fmla="*/ 0 h 1152"/>
                  <a:gd name="T4" fmla="*/ 3552 w 3552"/>
                  <a:gd name="T5" fmla="*/ 99463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FFCC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29" name="Freeform 19"/>
              <p:cNvSpPr/>
              <p:nvPr/>
            </p:nvSpPr>
            <p:spPr bwMode="auto">
              <a:xfrm>
                <a:off x="720" y="1776"/>
                <a:ext cx="3312" cy="1344"/>
              </a:xfrm>
              <a:custGeom>
                <a:avLst/>
                <a:gdLst>
                  <a:gd name="T0" fmla="*/ 0 w 3552"/>
                  <a:gd name="T1" fmla="*/ 0 h 1152"/>
                  <a:gd name="T2" fmla="*/ 1333 w 3552"/>
                  <a:gd name="T3" fmla="*/ 0 h 1152"/>
                  <a:gd name="T4" fmla="*/ 1333 w 3552"/>
                  <a:gd name="T5" fmla="*/ 9972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FFCC00"/>
                </a:solidFill>
                <a:round/>
                <a:headEnd type="stealth"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30" name="Freeform 20"/>
              <p:cNvSpPr/>
              <p:nvPr/>
            </p:nvSpPr>
            <p:spPr bwMode="auto">
              <a:xfrm>
                <a:off x="720" y="2736"/>
                <a:ext cx="672" cy="384"/>
              </a:xfrm>
              <a:custGeom>
                <a:avLst/>
                <a:gdLst>
                  <a:gd name="T0" fmla="*/ 0 w 3552"/>
                  <a:gd name="T1" fmla="*/ 0 h 1152"/>
                  <a:gd name="T2" fmla="*/ 0 w 3552"/>
                  <a:gd name="T3" fmla="*/ 0 h 1152"/>
                  <a:gd name="T4" fmla="*/ 0 w 3552"/>
                  <a:gd name="T5" fmla="*/ 0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FFCC00"/>
                </a:solidFill>
                <a:round/>
                <a:headEnd type="stealth"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31" name="Freeform 21"/>
              <p:cNvSpPr/>
              <p:nvPr/>
            </p:nvSpPr>
            <p:spPr bwMode="auto">
              <a:xfrm>
                <a:off x="720" y="2256"/>
                <a:ext cx="1968" cy="864"/>
              </a:xfrm>
              <a:custGeom>
                <a:avLst/>
                <a:gdLst>
                  <a:gd name="T0" fmla="*/ 0 w 3552"/>
                  <a:gd name="T1" fmla="*/ 0 h 1152"/>
                  <a:gd name="T2" fmla="*/ 1 w 3552"/>
                  <a:gd name="T3" fmla="*/ 0 h 1152"/>
                  <a:gd name="T4" fmla="*/ 1 w 3552"/>
                  <a:gd name="T5" fmla="*/ 21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FFCC00"/>
                </a:solidFill>
                <a:round/>
                <a:headEnd type="stealth"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32" name="Freeform 22"/>
              <p:cNvSpPr/>
              <p:nvPr/>
            </p:nvSpPr>
            <p:spPr bwMode="auto">
              <a:xfrm>
                <a:off x="720" y="2016"/>
                <a:ext cx="2160" cy="1104"/>
              </a:xfrm>
              <a:custGeom>
                <a:avLst/>
                <a:gdLst>
                  <a:gd name="T0" fmla="*/ 0 w 3552"/>
                  <a:gd name="T1" fmla="*/ 0 h 1152"/>
                  <a:gd name="T2" fmla="*/ 3 w 3552"/>
                  <a:gd name="T3" fmla="*/ 0 h 1152"/>
                  <a:gd name="T4" fmla="*/ 3 w 3552"/>
                  <a:gd name="T5" fmla="*/ 635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FFCC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33" name="Freeform 23"/>
              <p:cNvSpPr/>
              <p:nvPr/>
            </p:nvSpPr>
            <p:spPr bwMode="auto">
              <a:xfrm>
                <a:off x="720" y="2496"/>
                <a:ext cx="864" cy="624"/>
              </a:xfrm>
              <a:custGeom>
                <a:avLst/>
                <a:gdLst>
                  <a:gd name="T0" fmla="*/ 0 w 3552"/>
                  <a:gd name="T1" fmla="*/ 0 h 1152"/>
                  <a:gd name="T2" fmla="*/ 0 w 3552"/>
                  <a:gd name="T3" fmla="*/ 0 h 1152"/>
                  <a:gd name="T4" fmla="*/ 0 w 3552"/>
                  <a:gd name="T5" fmla="*/ 1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FFCC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34" name="Text Box 24"/>
              <p:cNvSpPr txBox="1">
                <a:spLocks noChangeArrowheads="1"/>
              </p:cNvSpPr>
              <p:nvPr/>
            </p:nvSpPr>
            <p:spPr bwMode="auto">
              <a:xfrm>
                <a:off x="3504" y="3120"/>
                <a:ext cx="32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3200" b="0" i="0" u="none" strike="noStrike" kern="0" cap="none" spc="0" normalizeH="0" baseline="0" noProof="0">
                    <a:ln>
                      <a:noFill/>
                    </a:ln>
                    <a:solidFill>
                      <a:srgbClr val="02C4DE"/>
                    </a:solidFill>
                    <a:effectLst/>
                    <a:uLnTx/>
                    <a:uFillTx/>
                    <a:latin typeface="微软雅黑" panose="020B0503020204020204" pitchFamily="34" charset="-122"/>
                    <a:ea typeface="微软雅黑" panose="020B0503020204020204" pitchFamily="34" charset="-122"/>
                  </a:rPr>
                  <a:t>…</a:t>
                </a:r>
                <a:endParaRPr kumimoji="1" lang="zh-CN" altLang="en-US" sz="3200" b="0" i="0" u="none" strike="noStrike" kern="0" cap="none" spc="0" normalizeH="0" baseline="0" noProof="0">
                  <a:ln>
                    <a:noFill/>
                  </a:ln>
                  <a:solidFill>
                    <a:srgbClr val="02C4DE"/>
                  </a:solidFill>
                  <a:effectLst/>
                  <a:uLnTx/>
                  <a:uFillTx/>
                  <a:latin typeface="微软雅黑" panose="020B0503020204020204" pitchFamily="34" charset="-122"/>
                  <a:ea typeface="微软雅黑" panose="020B0503020204020204" pitchFamily="34" charset="-122"/>
                </a:endParaRPr>
              </a:p>
            </p:txBody>
          </p:sp>
          <p:sp>
            <p:nvSpPr>
              <p:cNvPr id="135" name="Text Box 25"/>
              <p:cNvSpPr txBox="1">
                <a:spLocks noChangeArrowheads="1"/>
              </p:cNvSpPr>
              <p:nvPr/>
            </p:nvSpPr>
            <p:spPr bwMode="auto">
              <a:xfrm>
                <a:off x="1020" y="2527"/>
                <a:ext cx="52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BR</a:t>
                </a:r>
                <a:r>
                  <a:rPr kumimoji="1" lang="en-US" altLang="zh-CN" sz="2000" b="0" i="0"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rPr>
                  <a:t>0</a:t>
                </a:r>
                <a:endParaRPr kumimoji="1" lang="en-US" altLang="zh-CN" sz="2000" b="0" i="0"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36" name="Text Box 26"/>
              <p:cNvSpPr txBox="1">
                <a:spLocks noChangeArrowheads="1"/>
              </p:cNvSpPr>
              <p:nvPr/>
            </p:nvSpPr>
            <p:spPr bwMode="auto">
              <a:xfrm>
                <a:off x="1152" y="2292"/>
                <a:ext cx="52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BG</a:t>
                </a:r>
                <a:r>
                  <a:rPr kumimoji="1" lang="en-US" altLang="zh-CN" sz="2000" b="0" i="0"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rPr>
                  <a:t>0</a:t>
                </a:r>
                <a:endParaRPr kumimoji="1" lang="en-US" altLang="zh-CN" sz="2000" b="0" i="0"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37" name="Text Box 27"/>
              <p:cNvSpPr txBox="1">
                <a:spLocks noChangeArrowheads="1"/>
              </p:cNvSpPr>
              <p:nvPr/>
            </p:nvSpPr>
            <p:spPr bwMode="auto">
              <a:xfrm>
                <a:off x="2208" y="2035"/>
                <a:ext cx="52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BR</a:t>
                </a:r>
                <a:r>
                  <a:rPr kumimoji="1" lang="en-US" altLang="zh-CN" sz="2000" b="0" i="0"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rPr>
                  <a:t>1</a:t>
                </a:r>
                <a:endParaRPr kumimoji="1" lang="en-US" altLang="zh-CN" sz="2000" b="0" i="0"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38" name="Text Box 28"/>
              <p:cNvSpPr txBox="1">
                <a:spLocks noChangeArrowheads="1"/>
              </p:cNvSpPr>
              <p:nvPr/>
            </p:nvSpPr>
            <p:spPr bwMode="auto">
              <a:xfrm>
                <a:off x="2448" y="1795"/>
                <a:ext cx="52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BG</a:t>
                </a:r>
                <a:r>
                  <a:rPr kumimoji="1" lang="en-US" altLang="zh-CN" sz="2000" b="0" i="0"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rPr>
                  <a:t>1</a:t>
                </a:r>
                <a:endParaRPr kumimoji="1" lang="en-US" altLang="zh-CN" sz="2000" b="0" i="0"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39" name="Text Box 29"/>
              <p:cNvSpPr txBox="1">
                <a:spLocks noChangeArrowheads="1"/>
              </p:cNvSpPr>
              <p:nvPr/>
            </p:nvSpPr>
            <p:spPr bwMode="auto">
              <a:xfrm>
                <a:off x="3600" y="1568"/>
                <a:ext cx="52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BR</a:t>
                </a:r>
                <a:r>
                  <a:rPr kumimoji="1" lang="en-US" altLang="zh-CN" sz="2000" b="0" i="1"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rPr>
                  <a:t>n-1</a:t>
                </a:r>
                <a:endParaRPr kumimoji="1" lang="en-US" altLang="zh-CN" sz="2000" b="0" i="1"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40" name="Text Box 30"/>
              <p:cNvSpPr txBox="1">
                <a:spLocks noChangeArrowheads="1"/>
              </p:cNvSpPr>
              <p:nvPr/>
            </p:nvSpPr>
            <p:spPr bwMode="auto">
              <a:xfrm>
                <a:off x="3840" y="1321"/>
                <a:ext cx="52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rPr>
                  <a:t>BG</a:t>
                </a:r>
                <a:r>
                  <a:rPr kumimoji="1" lang="en-US" altLang="zh-CN" sz="2000" b="0" i="1"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rPr>
                  <a:t>n-1</a:t>
                </a:r>
                <a:endParaRPr kumimoji="1" lang="en-US" altLang="zh-CN" sz="2000" b="0" i="1" u="none" strike="noStrike" kern="0" cap="none" spc="0" normalizeH="0" baseline="-20000" noProof="0">
                  <a:ln>
                    <a:noFill/>
                  </a:ln>
                  <a:solidFill>
                    <a:srgbClr val="FFCC00"/>
                  </a:solidFill>
                  <a:effectLst/>
                  <a:uLnTx/>
                  <a:uFillTx/>
                  <a:latin typeface="微软雅黑" panose="020B0503020204020204" pitchFamily="34" charset="-122"/>
                  <a:ea typeface="微软雅黑" panose="020B0503020204020204" pitchFamily="34" charset="-122"/>
                </a:endParaRPr>
              </a:p>
            </p:txBody>
          </p:sp>
          <p:sp>
            <p:nvSpPr>
              <p:cNvPr id="141" name="Line 31"/>
              <p:cNvSpPr>
                <a:spLocks noChangeShapeType="1"/>
              </p:cNvSpPr>
              <p:nvPr/>
            </p:nvSpPr>
            <p:spPr bwMode="auto">
              <a:xfrm>
                <a:off x="1764" y="1312"/>
                <a:ext cx="0" cy="1824"/>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142" name="Line 32"/>
              <p:cNvSpPr>
                <a:spLocks noChangeShapeType="1"/>
              </p:cNvSpPr>
              <p:nvPr/>
            </p:nvSpPr>
            <p:spPr bwMode="auto">
              <a:xfrm>
                <a:off x="1944" y="1072"/>
                <a:ext cx="0" cy="2064"/>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143" name="Line 33"/>
              <p:cNvSpPr>
                <a:spLocks noChangeShapeType="1"/>
              </p:cNvSpPr>
              <p:nvPr/>
            </p:nvSpPr>
            <p:spPr bwMode="auto">
              <a:xfrm>
                <a:off x="3072" y="1288"/>
                <a:ext cx="0" cy="1824"/>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144" name="Line 34"/>
              <p:cNvSpPr>
                <a:spLocks noChangeShapeType="1"/>
              </p:cNvSpPr>
              <p:nvPr/>
            </p:nvSpPr>
            <p:spPr bwMode="auto">
              <a:xfrm>
                <a:off x="4492" y="1296"/>
                <a:ext cx="0" cy="1824"/>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145" name="Line 35"/>
              <p:cNvSpPr>
                <a:spLocks noChangeShapeType="1"/>
              </p:cNvSpPr>
              <p:nvPr/>
            </p:nvSpPr>
            <p:spPr bwMode="auto">
              <a:xfrm>
                <a:off x="3257" y="1048"/>
                <a:ext cx="0" cy="2064"/>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146" name="Line 36"/>
              <p:cNvSpPr>
                <a:spLocks noChangeShapeType="1"/>
              </p:cNvSpPr>
              <p:nvPr/>
            </p:nvSpPr>
            <p:spPr bwMode="auto">
              <a:xfrm>
                <a:off x="4703" y="1048"/>
                <a:ext cx="0" cy="2064"/>
              </a:xfrm>
              <a:prstGeom prst="line">
                <a:avLst/>
              </a:prstGeom>
              <a:noFill/>
              <a:ln w="38100">
                <a:solidFill>
                  <a:srgbClr val="FFCC00"/>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147" name="Text Box 37"/>
              <p:cNvSpPr txBox="1">
                <a:spLocks noChangeArrowheads="1"/>
              </p:cNvSpPr>
              <p:nvPr/>
            </p:nvSpPr>
            <p:spPr bwMode="auto">
              <a:xfrm>
                <a:off x="3072" y="458"/>
                <a:ext cx="1488" cy="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1" lang="en-US" altLang="zh-CN" sz="2000" b="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BG-</a:t>
                </a: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总线同意</a:t>
                </a:r>
                <a:endParaRPr kumimoji="1" lang="en-US" altLang="zh-CN"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defTabSz="914400" eaLnBrk="1" fontAlgn="auto" latinLnBrk="0" hangingPunct="1">
                  <a:lnSpc>
                    <a:spcPct val="100000"/>
                  </a:lnSpc>
                  <a:spcBef>
                    <a:spcPct val="0"/>
                  </a:spcBef>
                  <a:spcAft>
                    <a:spcPts val="0"/>
                  </a:spcAft>
                  <a:buClrTx/>
                  <a:buSzTx/>
                  <a:buFontTx/>
                  <a:buNone/>
                  <a:defRPr/>
                </a:pPr>
                <a:r>
                  <a:rPr kumimoji="1" lang="en-US" altLang="zh-CN"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BR-</a:t>
                </a: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总线请求</a:t>
                </a:r>
                <a:endPar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48" name="Group 38"/>
            <p:cNvGrpSpPr/>
            <p:nvPr/>
          </p:nvGrpSpPr>
          <p:grpSpPr bwMode="auto">
            <a:xfrm>
              <a:off x="3263" y="4238"/>
              <a:ext cx="8280" cy="3360"/>
              <a:chOff x="720" y="1776"/>
              <a:chExt cx="3312" cy="1344"/>
            </a:xfrm>
          </p:grpSpPr>
          <p:sp>
            <p:nvSpPr>
              <p:cNvPr id="149" name="Freeform 39"/>
              <p:cNvSpPr/>
              <p:nvPr/>
            </p:nvSpPr>
            <p:spPr bwMode="auto">
              <a:xfrm>
                <a:off x="720" y="1776"/>
                <a:ext cx="3312" cy="1344"/>
              </a:xfrm>
              <a:custGeom>
                <a:avLst/>
                <a:gdLst>
                  <a:gd name="T0" fmla="*/ 0 w 3552"/>
                  <a:gd name="T1" fmla="*/ 0 h 1152"/>
                  <a:gd name="T2" fmla="*/ 1333 w 3552"/>
                  <a:gd name="T3" fmla="*/ 0 h 1152"/>
                  <a:gd name="T4" fmla="*/ 1333 w 3552"/>
                  <a:gd name="T5" fmla="*/ 9972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76200" cmpd="sng">
                <a:solidFill>
                  <a:srgbClr val="02C4DE"/>
                </a:solidFill>
                <a:round/>
                <a:headEnd type="stealth"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 name="Freeform 40"/>
              <p:cNvSpPr/>
              <p:nvPr/>
            </p:nvSpPr>
            <p:spPr bwMode="auto">
              <a:xfrm>
                <a:off x="720" y="2256"/>
                <a:ext cx="1968" cy="864"/>
              </a:xfrm>
              <a:custGeom>
                <a:avLst/>
                <a:gdLst>
                  <a:gd name="T0" fmla="*/ 0 w 3552"/>
                  <a:gd name="T1" fmla="*/ 0 h 1152"/>
                  <a:gd name="T2" fmla="*/ 1 w 3552"/>
                  <a:gd name="T3" fmla="*/ 0 h 1152"/>
                  <a:gd name="T4" fmla="*/ 1 w 3552"/>
                  <a:gd name="T5" fmla="*/ 21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76200" cmpd="sng">
                <a:solidFill>
                  <a:srgbClr val="02C4DE"/>
                </a:solidFill>
                <a:round/>
                <a:headEnd type="stealth"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1" name="Freeform 41"/>
              <p:cNvSpPr/>
              <p:nvPr/>
            </p:nvSpPr>
            <p:spPr bwMode="auto">
              <a:xfrm>
                <a:off x="720" y="2736"/>
                <a:ext cx="672" cy="384"/>
              </a:xfrm>
              <a:custGeom>
                <a:avLst/>
                <a:gdLst>
                  <a:gd name="T0" fmla="*/ 0 w 3552"/>
                  <a:gd name="T1" fmla="*/ 0 h 1152"/>
                  <a:gd name="T2" fmla="*/ 0 w 3552"/>
                  <a:gd name="T3" fmla="*/ 0 h 1152"/>
                  <a:gd name="T4" fmla="*/ 0 w 3552"/>
                  <a:gd name="T5" fmla="*/ 0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76200" cmpd="sng">
                <a:solidFill>
                  <a:srgbClr val="02C4DE"/>
                </a:solidFill>
                <a:round/>
                <a:headEnd type="stealth"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2" name="Freeform 42"/>
            <p:cNvSpPr/>
            <p:nvPr/>
          </p:nvSpPr>
          <p:spPr bwMode="auto">
            <a:xfrm>
              <a:off x="3263" y="3638"/>
              <a:ext cx="8880" cy="3960"/>
            </a:xfrm>
            <a:custGeom>
              <a:avLst/>
              <a:gdLst>
                <a:gd name="T0" fmla="*/ 0 w 3552"/>
                <a:gd name="T1" fmla="*/ 0 h 1152"/>
                <a:gd name="T2" fmla="*/ 2147483646 w 3552"/>
                <a:gd name="T3" fmla="*/ 0 h 1152"/>
                <a:gd name="T4" fmla="*/ 2147483646 w 3552"/>
                <a:gd name="T5" fmla="*/ 2147483646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76200" cmpd="sng">
              <a:solidFill>
                <a:srgbClr val="02C4DE"/>
              </a:solidFill>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4" name="Line 75"/>
            <p:cNvSpPr>
              <a:spLocks noChangeShapeType="1"/>
            </p:cNvSpPr>
            <p:nvPr/>
          </p:nvSpPr>
          <p:spPr bwMode="auto">
            <a:xfrm>
              <a:off x="3263" y="3318"/>
              <a:ext cx="10715" cy="15"/>
            </a:xfrm>
            <a:prstGeom prst="line">
              <a:avLst/>
            </a:prstGeom>
            <a:noFill/>
            <a:ln w="38100">
              <a:solidFill>
                <a:srgbClr val="FFC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buFontTx/>
                <a:buNone/>
              </a:pPr>
              <a:endParaRPr lang="zh-CN" altLang="en-US">
                <a:solidFill>
                  <a:srgbClr val="FFCC00"/>
                </a:solidFill>
                <a:latin typeface="Times New Roman" panose="02020603050405020304" pitchFamily="18" charset="0"/>
                <a:cs typeface="Times New Roman" panose="02020603050405020304" pitchFamily="18" charset="0"/>
              </a:endParaRPr>
            </a:p>
          </p:txBody>
        </p:sp>
        <p:cxnSp>
          <p:nvCxnSpPr>
            <p:cNvPr id="155" name="直接连接符 49"/>
            <p:cNvCxnSpPr>
              <a:cxnSpLocks noChangeShapeType="1"/>
            </p:cNvCxnSpPr>
            <p:nvPr/>
          </p:nvCxnSpPr>
          <p:spPr bwMode="auto">
            <a:xfrm>
              <a:off x="13751" y="3295"/>
              <a:ext cx="0" cy="4280"/>
            </a:xfrm>
            <a:prstGeom prst="line">
              <a:avLst/>
            </a:prstGeom>
            <a:noFill/>
            <a:ln w="38100" algn="ctr">
              <a:solidFill>
                <a:srgbClr val="FFC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 name="组合 155"/>
            <p:cNvGrpSpPr/>
            <p:nvPr/>
          </p:nvGrpSpPr>
          <p:grpSpPr bwMode="auto">
            <a:xfrm>
              <a:off x="3283" y="3295"/>
              <a:ext cx="12579" cy="4280"/>
              <a:chOff x="1155700" y="2395538"/>
              <a:chExt cx="7987665" cy="2717800"/>
            </a:xfrm>
          </p:grpSpPr>
          <p:sp>
            <p:nvSpPr>
              <p:cNvPr id="157" name="Text Box 76"/>
              <p:cNvSpPr txBox="1">
                <a:spLocks noChangeArrowheads="1"/>
              </p:cNvSpPr>
              <p:nvPr/>
            </p:nvSpPr>
            <p:spPr bwMode="auto">
              <a:xfrm>
                <a:off x="7131685" y="2516188"/>
                <a:ext cx="20116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0" hangingPunct="0">
                  <a:spcBef>
                    <a:spcPct val="0"/>
                  </a:spcBef>
                  <a:buClrTx/>
                  <a:buFontTx/>
                  <a:buNone/>
                </a:pPr>
                <a:r>
                  <a:rPr lang="zh-CN" altLang="en-US" sz="2400" b="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总线已被分配</a:t>
                </a:r>
                <a:endParaRPr lang="zh-CN" altLang="en-US" sz="2400" b="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8" name="直接连接符 49"/>
              <p:cNvCxnSpPr>
                <a:cxnSpLocks noChangeShapeType="1"/>
              </p:cNvCxnSpPr>
              <p:nvPr/>
            </p:nvCxnSpPr>
            <p:spPr bwMode="auto">
              <a:xfrm>
                <a:off x="7802592" y="2395538"/>
                <a:ext cx="0" cy="2717800"/>
              </a:xfrm>
              <a:prstGeom prst="line">
                <a:avLst/>
              </a:prstGeom>
              <a:noFill/>
              <a:ln w="38100" algn="ctr">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 name="Line 75"/>
              <p:cNvSpPr>
                <a:spLocks noChangeShapeType="1"/>
              </p:cNvSpPr>
              <p:nvPr/>
            </p:nvSpPr>
            <p:spPr bwMode="auto">
              <a:xfrm>
                <a:off x="1155700" y="2406334"/>
                <a:ext cx="6804025" cy="9525"/>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buFontTx/>
                  <a:buNone/>
                </a:pPr>
                <a:endParaRPr lang="zh-CN" altLang="en-US">
                  <a:solidFill>
                    <a:srgbClr val="FFCC00"/>
                  </a:solidFill>
                  <a:latin typeface="Times New Roman" panose="02020603050405020304" pitchFamily="18" charset="0"/>
                  <a:cs typeface="Times New Roman" panose="02020603050405020304" pitchFamily="18" charset="0"/>
                </a:endParaRPr>
              </a:p>
            </p:txBody>
          </p:sp>
        </p:grpSp>
      </p:gr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总线判优控制</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99185" y="1126490"/>
            <a:ext cx="9843770" cy="5010150"/>
          </a:xfrm>
          <a:prstGeom prst="rect">
            <a:avLst/>
          </a:prstGeom>
          <a:noFill/>
        </p:spPr>
        <p:txBody>
          <a:bodyPr wrap="square" rtlCol="0">
            <a:noAutofit/>
          </a:bodyPr>
          <a:lstStyle/>
          <a:p>
            <a:pPr marL="457200" indent="-457200" eaLnBrk="1" latinLnBrk="0" hangingPunct="1">
              <a:lnSpc>
                <a:spcPct val="130000"/>
              </a:lnSpc>
              <a:spcBef>
                <a:spcPts val="200"/>
              </a:spcBef>
              <a:spcAft>
                <a:spcPts val="200"/>
              </a:spcAft>
              <a:buClr>
                <a:srgbClr val="01041D"/>
              </a:buClr>
              <a:buSzPct val="70000"/>
              <a:buFont typeface="Wingdings" panose="05000000000000000000" charset="0"/>
              <a:buChar char="u"/>
            </a:pPr>
            <a:r>
              <a:rPr lang="en-US" altLang="zh-CN" sz="2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独立请求</a:t>
            </a:r>
            <a:endParaRPr lang="en-US" altLang="zh-CN" sz="2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优点</a:t>
            </a:r>
            <a:endPar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总线分配速度快</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，所有部件的总线请求同时送到总线控制器，不用查询</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控制器可以使用</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程序可控</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的预定方式、自适应方式、循环方式或它们的混合方式确定使用</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总线的部件</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可以方便隔离失效部件</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控制线数量过大，如果有</a:t>
            </a:r>
            <a:r>
              <a:rPr lang="en-US" altLang="zh-CN"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个设备，</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需要</a:t>
            </a:r>
            <a:r>
              <a:rPr lang="en-US" altLang="zh-CN"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2N+1</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根控制线</a:t>
            </a: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总控器要复杂得多</a:t>
            </a:r>
            <a:endPar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endParaRPr>
          </a:p>
          <a:p>
            <a:pPr marL="1136650" lvl="2"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8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总线判优控制</a:t>
            </a:r>
            <a:endParaRPr lang="zh-CN" altLang="en-US" sz="3400" dirty="0">
              <a:solidFill>
                <a:schemeClr val="dk1">
                  <a:lumMod val="75000"/>
                </a:schemeClr>
              </a:solidFill>
              <a:latin typeface="Arial" panose="020B0604020202020204" pitchFamily="34" charset="0"/>
              <a:sym typeface="+mn-ea"/>
            </a:endParaRPr>
          </a:p>
        </p:txBody>
      </p:sp>
      <p:pic>
        <p:nvPicPr>
          <p:cNvPr id="3" name="图片 2" descr="铅笔"/>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504680" y="1224280"/>
            <a:ext cx="683260" cy="6832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3.3.2 总线判优控制</a:t>
            </a:r>
            <a:endParaRPr lang="zh-CN" altLang="en-US" sz="3400" dirty="0">
              <a:solidFill>
                <a:schemeClr val="dk1">
                  <a:lumMod val="75000"/>
                </a:schemeClr>
              </a:solidFill>
              <a:latin typeface="Arial" panose="020B0604020202020204" pitchFamily="34" charset="0"/>
              <a:sym typeface="+mn-ea"/>
            </a:endParaRPr>
          </a:p>
        </p:txBody>
      </p:sp>
      <p:sp>
        <p:nvSpPr>
          <p:cNvPr id="31" name="TextBox 30"/>
          <p:cNvSpPr txBox="1"/>
          <p:nvPr/>
        </p:nvSpPr>
        <p:spPr>
          <a:xfrm>
            <a:off x="1286510" y="1585595"/>
            <a:ext cx="9173210" cy="3747135"/>
          </a:xfrm>
          <a:prstGeom prst="rect">
            <a:avLst/>
          </a:prstGeom>
          <a:noFill/>
        </p:spPr>
        <p:txBody>
          <a:bodyPr wrap="square" rtlCol="0">
            <a:noAutofit/>
          </a:bodyPr>
          <a:lstStyle/>
          <a:p>
            <a:pPr marL="273050" indent="-273050" eaLnBrk="1" latinLnBrk="0" hangingPunct="1">
              <a:lnSpc>
                <a:spcPct val="150000"/>
              </a:lnSpc>
              <a:spcBef>
                <a:spcPts val="200"/>
              </a:spcBef>
              <a:spcAft>
                <a:spcPts val="200"/>
              </a:spcAft>
              <a:buClr>
                <a:srgbClr val="01041D"/>
              </a:buClr>
              <a:buSzPct val="70000"/>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独立请求同串行链接方式</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兼具串行仲裁和并行仲裁的优点，灵活性好，可扩充性强，响应速度快；既能容纳较多的模块，又不使结构过分复杂。对于主控源较多的大型机而言，这无疑是一种上佳的选择。</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eaLnBrk="1" latinLnBrk="0" hangingPunct="1">
              <a:lnSpc>
                <a:spcPct val="150000"/>
              </a:lnSpc>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实际上，十多年来开发的各种支持</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位、</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位微机和多微机系统的系统总线 如</a:t>
            </a:r>
            <a:r>
              <a:rPr lang="en-US" altLang="zh-CN" sz="200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Multibus</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VERSAbus</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VMEbus</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等差不多都提供了这种二维总线仲裁机构。</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eaLnBrk="1" latinLnBrk="0" hangingPunct="1">
              <a:lnSpc>
                <a:spcPct val="150000"/>
              </a:lnSpc>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许多</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位及以上的微处理器如</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Pentium</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等，已经将总线请求和总线仲裁逻辑集成在芯片内部。</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endParaRPr lang="en-US" altLang="zh-CN" sz="20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pic>
        <p:nvPicPr>
          <p:cNvPr id="2" name="图片 1" descr="试验检测"/>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3015" y="5112385"/>
            <a:ext cx="914400" cy="914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3.3.2 总线判优控制</a:t>
            </a:r>
            <a:endParaRPr lang="zh-CN" altLang="en-US" sz="3400" dirty="0">
              <a:solidFill>
                <a:schemeClr val="dk1">
                  <a:lumMod val="75000"/>
                </a:schemeClr>
              </a:solidFill>
              <a:latin typeface="Arial" panose="020B0604020202020204" pitchFamily="34" charset="0"/>
              <a:sym typeface="+mn-ea"/>
            </a:endParaRPr>
          </a:p>
        </p:txBody>
      </p:sp>
      <p:sp>
        <p:nvSpPr>
          <p:cNvPr id="31" name="TextBox 30"/>
          <p:cNvSpPr txBox="1"/>
          <p:nvPr/>
        </p:nvSpPr>
        <p:spPr>
          <a:xfrm>
            <a:off x="855980" y="1065530"/>
            <a:ext cx="10203815" cy="4961255"/>
          </a:xfrm>
          <a:prstGeom prst="rect">
            <a:avLst/>
          </a:prstGeom>
          <a:noFill/>
        </p:spPr>
        <p:txBody>
          <a:bodyPr wrap="square" rtlCol="0">
            <a:noAutofit/>
          </a:bodyPr>
          <a:lstStyle/>
          <a:p>
            <a:pPr marL="273050" indent="-273050" eaLnBrk="1" latinLnBrk="0" hangingPunct="1">
              <a:lnSpc>
                <a:spcPct val="150000"/>
              </a:lnSpc>
              <a:spcBef>
                <a:spcPts val="200"/>
              </a:spcBef>
              <a:spcAft>
                <a:spcPts val="200"/>
              </a:spcAft>
              <a:buClr>
                <a:srgbClr val="01041D"/>
              </a:buClr>
              <a:buSzPct val="70000"/>
              <a:buFont typeface="Wingdings" panose="05000000000000000000" pitchFamily="2" charset="2"/>
              <a:buChar char="l"/>
            </a:pPr>
            <a:r>
              <a:rPr lang="en-US" altLang="zh-CN"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EISA</a:t>
            </a:r>
            <a:r>
              <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总线</a:t>
            </a:r>
            <a:endPar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eaLnBrk="1" latinLnBrk="0" hangingPunct="1">
              <a:lnSpc>
                <a:spcPct val="15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扩展工业标准结构</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(Enhanced Industry Standard Architecture, EISA)</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eaLnBrk="1" latinLnBrk="0" hangingPunct="1">
              <a:lnSpc>
                <a:spcPct val="15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总线仲裁采用集中式的并行请求方式，优先级固定，支持多总线主控器</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Master</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和对总线</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Master</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的智能管理，最多支持</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个总线</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Master</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eaLnBrk="1" latinLnBrk="0" hangingPunct="1">
              <a:lnSpc>
                <a:spcPct val="150000"/>
              </a:lnSpc>
              <a:spcBef>
                <a:spcPts val="200"/>
              </a:spcBef>
              <a:spcAft>
                <a:spcPts val="200"/>
              </a:spcAft>
              <a:buClr>
                <a:srgbClr val="01041D"/>
              </a:buClr>
              <a:buSzPct val="70000"/>
              <a:buFont typeface="Wingdings" panose="05000000000000000000" pitchFamily="2" charset="2"/>
              <a:buChar char="l"/>
            </a:pPr>
            <a:r>
              <a:rPr lang="en-US" altLang="zh-CN"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SCSI</a:t>
            </a:r>
            <a:r>
              <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总线</a:t>
            </a:r>
            <a:endPar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eaLnBrk="1" latinLnBrk="0" hangingPunct="1">
              <a:lnSpc>
                <a:spcPct val="15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小型计算机系统接口</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(Small Computer System Interface, SCSI)</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eaLnBrk="1" latinLnBrk="0" hangingPunct="1">
              <a:lnSpc>
                <a:spcPct val="15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每个设备有一个唯一的标识号</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，并与数据总线中的一条相对应连接（因此</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SCSI</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设备数不能超过</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SCSI</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总线的位数），每个</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的优先级确定：</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最小，</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）最大。经仲裁，高优先级设备获得总线使用权，其他设备退出。</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endParaRPr lang="en-US" altLang="zh-CN" sz="20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pic>
        <p:nvPicPr>
          <p:cNvPr id="2" name="图片 1" descr="试验检测"/>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10153015" y="5112385"/>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583690" y="1151890"/>
            <a:ext cx="8979535" cy="4761865"/>
          </a:xfrm>
          <a:prstGeom prst="rect">
            <a:avLst/>
          </a:prstGeom>
          <a:noFill/>
        </p:spPr>
        <p:txBody>
          <a:bodyPr wrap="square" rtlCol="0">
            <a:noAutofit/>
          </a:bodyPr>
          <a:lstStyle/>
          <a:p>
            <a:pPr marL="0" indent="0" eaLnBrk="1" latinLnBrk="0" hangingPunct="1">
              <a:lnSpc>
                <a:spcPct val="130000"/>
              </a:lnSpc>
              <a:spcBef>
                <a:spcPts val="200"/>
              </a:spcBef>
              <a:spcAft>
                <a:spcPts val="200"/>
              </a:spcAft>
              <a:buSzPct val="70000"/>
              <a:buFont typeface="Wingdings" panose="05000000000000000000" pitchFamily="2" charset="2"/>
              <a:buNone/>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要求</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总线采用同步和异步通信方式的通信过程、优缺点和适用场合。</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理解</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系统的三种方式中处理机的两种处理方式。</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n"/>
            </a:pPr>
            <a:r>
              <a:rPr lang="zh-CN" altLang="en-US" sz="2000" dirty="0">
                <a:solidFill>
                  <a:schemeClr val="accent1">
                    <a:lumMod val="50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掌握</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通道方式</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处理机进行输入</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输出工作的全过程及通道处理机的工作原理。</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n"/>
            </a:pPr>
            <a:r>
              <a:rPr lang="zh-CN" altLang="en-US" sz="2000" dirty="0">
                <a:solidFill>
                  <a:schemeClr val="accent1">
                    <a:lumMod val="50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掌握</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字节多路、数组多路和选择三种通道各自采用的数据宽度及适用的场合。</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n"/>
            </a:pPr>
            <a:r>
              <a:rPr lang="zh-CN" altLang="en-US" sz="2000" dirty="0">
                <a:solidFill>
                  <a:schemeClr val="accent1">
                    <a:lumMod val="50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掌握</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通道处理机和</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系统的流量计算和分析，字节多路通道流量的计算、通道周期的设计。</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n"/>
            </a:pPr>
            <a:r>
              <a:rPr lang="zh-CN" altLang="en-US" sz="2000" dirty="0">
                <a:solidFill>
                  <a:schemeClr val="accent1">
                    <a:lumMod val="50000"/>
                  </a:schemeClr>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熟练掌握</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并准确画出通道处理机响应和处理完各外设请求的时空示意图。</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74700" lvl="2" indent="-342900" eaLnBrk="1" latinLnBrk="0" hangingPunct="1">
              <a:lnSpc>
                <a:spcPct val="130000"/>
              </a:lnSpc>
              <a:spcBef>
                <a:spcPts val="200"/>
              </a:spcBef>
              <a:spcAft>
                <a:spcPts val="200"/>
              </a:spcAft>
              <a:buClr>
                <a:srgbClr val="01041D"/>
              </a:buClr>
              <a:buSzPct val="70000"/>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理解</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外围处理机的工作原理以及它与通道处理机的不同。</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TextBox 54"/>
          <p:cNvSpPr txBox="1"/>
          <p:nvPr>
            <p:custDataLst>
              <p:tags r:id="rId2"/>
            </p:custDataLst>
          </p:nvPr>
        </p:nvSpPr>
        <p:spPr>
          <a:xfrm>
            <a:off x="432152" y="312388"/>
            <a:ext cx="9123749"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第3章 存储、中断、总线与输入/输出系统</a:t>
            </a:r>
            <a:endParaRPr lang="zh-CN" altLang="en-US" sz="3400" dirty="0">
              <a:solidFill>
                <a:schemeClr val="dk1">
                  <a:lumMod val="75000"/>
                </a:schemeClr>
              </a:solidFill>
              <a:latin typeface="Arial" panose="020B0604020202020204" pitchFamily="34" charset="0"/>
              <a:sym typeface="+mn-ea"/>
            </a:endParaRPr>
          </a:p>
        </p:txBody>
      </p:sp>
      <p:grpSp>
        <p:nvGrpSpPr>
          <p:cNvPr id="2" name="组合 1"/>
          <p:cNvGrpSpPr/>
          <p:nvPr/>
        </p:nvGrpSpPr>
        <p:grpSpPr>
          <a:xfrm>
            <a:off x="1443990" y="1213485"/>
            <a:ext cx="370840" cy="370840"/>
            <a:chOff x="9977" y="2132"/>
            <a:chExt cx="584" cy="584"/>
          </a:xfrm>
        </p:grpSpPr>
        <p:sp>
          <p:nvSpPr>
            <p:cNvPr id="51" name="椭圆 50"/>
            <p:cNvSpPr/>
            <p:nvPr>
              <p:custDataLst>
                <p:tags r:id="rId3"/>
              </p:custDataLst>
            </p:nvPr>
          </p:nvSpPr>
          <p:spPr>
            <a:xfrm>
              <a:off x="9977" y="2132"/>
              <a:ext cx="585" cy="5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2500" lnSpcReduction="20000"/>
            </a:bodyPr>
            <a:lstStyle/>
            <a:p>
              <a:pPr algn="ctr"/>
              <a:endParaRPr lang="zh-CN" altLang="en-US" sz="1700">
                <a:solidFill>
                  <a:schemeClr val="tx1">
                    <a:lumMod val="85000"/>
                    <a:lumOff val="15000"/>
                  </a:schemeClr>
                </a:solidFill>
              </a:endParaRPr>
            </a:p>
          </p:txBody>
        </p:sp>
        <p:sp>
          <p:nvSpPr>
            <p:cNvPr id="60" name="数据库_001"/>
            <p:cNvSpPr>
              <a:spLocks noChangeAspect="1"/>
            </p:cNvSpPr>
            <p:nvPr>
              <p:custDataLst>
                <p:tags r:id="rId4"/>
              </p:custDataLst>
            </p:nvPr>
          </p:nvSpPr>
          <p:spPr bwMode="auto">
            <a:xfrm>
              <a:off x="10130" y="2263"/>
              <a:ext cx="279" cy="32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5878" h="588607">
                  <a:moveTo>
                    <a:pt x="0" y="414864"/>
                  </a:moveTo>
                  <a:cubicBezTo>
                    <a:pt x="41777" y="443695"/>
                    <a:pt x="127609" y="467215"/>
                    <a:pt x="252939" y="467215"/>
                  </a:cubicBezTo>
                  <a:cubicBezTo>
                    <a:pt x="378269" y="467215"/>
                    <a:pt x="464101" y="444453"/>
                    <a:pt x="505878" y="414864"/>
                  </a:cubicBezTo>
                  <a:lnTo>
                    <a:pt x="505878" y="497563"/>
                  </a:lnTo>
                  <a:cubicBezTo>
                    <a:pt x="505878" y="499080"/>
                    <a:pt x="505878" y="501356"/>
                    <a:pt x="505119" y="502115"/>
                  </a:cubicBezTo>
                  <a:cubicBezTo>
                    <a:pt x="492206" y="551431"/>
                    <a:pt x="385865" y="588607"/>
                    <a:pt x="252939" y="588607"/>
                  </a:cubicBezTo>
                  <a:cubicBezTo>
                    <a:pt x="120013" y="588607"/>
                    <a:pt x="12913" y="551431"/>
                    <a:pt x="760" y="502115"/>
                  </a:cubicBezTo>
                  <a:cubicBezTo>
                    <a:pt x="0" y="500597"/>
                    <a:pt x="0" y="499080"/>
                    <a:pt x="0" y="497563"/>
                  </a:cubicBezTo>
                  <a:close/>
                  <a:moveTo>
                    <a:pt x="0" y="282911"/>
                  </a:moveTo>
                  <a:cubicBezTo>
                    <a:pt x="12913" y="292016"/>
                    <a:pt x="30383" y="300363"/>
                    <a:pt x="50132" y="307192"/>
                  </a:cubicBezTo>
                  <a:cubicBezTo>
                    <a:pt x="92668" y="321609"/>
                    <a:pt x="151915" y="332232"/>
                    <a:pt x="226354" y="334508"/>
                  </a:cubicBezTo>
                  <a:cubicBezTo>
                    <a:pt x="235469" y="334508"/>
                    <a:pt x="243824" y="334508"/>
                    <a:pt x="252939" y="334508"/>
                  </a:cubicBezTo>
                  <a:cubicBezTo>
                    <a:pt x="262054" y="334508"/>
                    <a:pt x="270409" y="334508"/>
                    <a:pt x="279524" y="334508"/>
                  </a:cubicBezTo>
                  <a:cubicBezTo>
                    <a:pt x="353203" y="332232"/>
                    <a:pt x="412450" y="322368"/>
                    <a:pt x="454986" y="307192"/>
                  </a:cubicBezTo>
                  <a:cubicBezTo>
                    <a:pt x="475495" y="300363"/>
                    <a:pt x="492965" y="292016"/>
                    <a:pt x="505878" y="282911"/>
                  </a:cubicBezTo>
                  <a:lnTo>
                    <a:pt x="505878" y="354995"/>
                  </a:lnTo>
                  <a:lnTo>
                    <a:pt x="505878" y="360307"/>
                  </a:lnTo>
                  <a:lnTo>
                    <a:pt x="505878" y="364859"/>
                  </a:lnTo>
                  <a:lnTo>
                    <a:pt x="505878" y="378518"/>
                  </a:lnTo>
                  <a:cubicBezTo>
                    <a:pt x="477014" y="408110"/>
                    <a:pt x="380548" y="436185"/>
                    <a:pt x="252939" y="436185"/>
                  </a:cubicBezTo>
                  <a:cubicBezTo>
                    <a:pt x="125330" y="436185"/>
                    <a:pt x="28864" y="408110"/>
                    <a:pt x="0" y="378518"/>
                  </a:cubicBezTo>
                  <a:lnTo>
                    <a:pt x="0" y="364859"/>
                  </a:lnTo>
                  <a:lnTo>
                    <a:pt x="0" y="360307"/>
                  </a:lnTo>
                  <a:lnTo>
                    <a:pt x="0" y="354995"/>
                  </a:lnTo>
                  <a:close/>
                  <a:moveTo>
                    <a:pt x="0" y="150959"/>
                  </a:moveTo>
                  <a:cubicBezTo>
                    <a:pt x="49373" y="184325"/>
                    <a:pt x="153435" y="202524"/>
                    <a:pt x="252939" y="202524"/>
                  </a:cubicBezTo>
                  <a:cubicBezTo>
                    <a:pt x="352444" y="202524"/>
                    <a:pt x="456506" y="184325"/>
                    <a:pt x="505878" y="150959"/>
                  </a:cubicBezTo>
                  <a:lnTo>
                    <a:pt x="505878" y="222240"/>
                  </a:lnTo>
                  <a:lnTo>
                    <a:pt x="505878" y="227549"/>
                  </a:lnTo>
                  <a:lnTo>
                    <a:pt x="505878" y="232857"/>
                  </a:lnTo>
                  <a:lnTo>
                    <a:pt x="505878" y="245748"/>
                  </a:lnTo>
                  <a:cubicBezTo>
                    <a:pt x="479293" y="273806"/>
                    <a:pt x="394220" y="299588"/>
                    <a:pt x="280284" y="302622"/>
                  </a:cubicBezTo>
                  <a:cubicBezTo>
                    <a:pt x="279524" y="302622"/>
                    <a:pt x="278005" y="303380"/>
                    <a:pt x="277246" y="303380"/>
                  </a:cubicBezTo>
                  <a:cubicBezTo>
                    <a:pt x="273448" y="303380"/>
                    <a:pt x="270409" y="303380"/>
                    <a:pt x="266611" y="303380"/>
                  </a:cubicBezTo>
                  <a:cubicBezTo>
                    <a:pt x="262054" y="303380"/>
                    <a:pt x="257497" y="303380"/>
                    <a:pt x="252939" y="303380"/>
                  </a:cubicBezTo>
                  <a:cubicBezTo>
                    <a:pt x="248382" y="303380"/>
                    <a:pt x="243824" y="303380"/>
                    <a:pt x="239267" y="303380"/>
                  </a:cubicBezTo>
                  <a:cubicBezTo>
                    <a:pt x="235469" y="303380"/>
                    <a:pt x="232431" y="303380"/>
                    <a:pt x="228633" y="303380"/>
                  </a:cubicBezTo>
                  <a:cubicBezTo>
                    <a:pt x="227873" y="302622"/>
                    <a:pt x="226354" y="302622"/>
                    <a:pt x="225594" y="302622"/>
                  </a:cubicBezTo>
                  <a:cubicBezTo>
                    <a:pt x="111658" y="299588"/>
                    <a:pt x="26585" y="273806"/>
                    <a:pt x="0" y="245748"/>
                  </a:cubicBezTo>
                  <a:lnTo>
                    <a:pt x="0" y="232857"/>
                  </a:lnTo>
                  <a:lnTo>
                    <a:pt x="0" y="227549"/>
                  </a:lnTo>
                  <a:lnTo>
                    <a:pt x="0" y="222240"/>
                  </a:lnTo>
                  <a:close/>
                  <a:moveTo>
                    <a:pt x="252939" y="0"/>
                  </a:moveTo>
                  <a:cubicBezTo>
                    <a:pt x="406374" y="0"/>
                    <a:pt x="493725" y="43229"/>
                    <a:pt x="505119" y="86459"/>
                  </a:cubicBezTo>
                  <a:cubicBezTo>
                    <a:pt x="505878" y="87976"/>
                    <a:pt x="505878" y="89492"/>
                    <a:pt x="505878" y="91009"/>
                  </a:cubicBezTo>
                  <a:lnTo>
                    <a:pt x="505878" y="96318"/>
                  </a:lnTo>
                  <a:lnTo>
                    <a:pt x="505878" y="114520"/>
                  </a:lnTo>
                  <a:cubicBezTo>
                    <a:pt x="477774" y="144098"/>
                    <a:pt x="381308" y="172159"/>
                    <a:pt x="252939" y="172159"/>
                  </a:cubicBezTo>
                  <a:cubicBezTo>
                    <a:pt x="124571" y="172159"/>
                    <a:pt x="28104" y="144098"/>
                    <a:pt x="0" y="114520"/>
                  </a:cubicBezTo>
                  <a:lnTo>
                    <a:pt x="0" y="96318"/>
                  </a:lnTo>
                  <a:lnTo>
                    <a:pt x="0" y="91009"/>
                  </a:lnTo>
                  <a:cubicBezTo>
                    <a:pt x="0" y="89492"/>
                    <a:pt x="0" y="87217"/>
                    <a:pt x="1519" y="85700"/>
                  </a:cubicBezTo>
                  <a:cubicBezTo>
                    <a:pt x="12913" y="42471"/>
                    <a:pt x="100264" y="0"/>
                    <a:pt x="252939" y="0"/>
                  </a:cubicBezTo>
                  <a:close/>
                </a:path>
              </a:pathLst>
            </a:custGeom>
            <a:solidFill>
              <a:schemeClr val="accent6">
                <a:lumMod val="60000"/>
                <a:lumOff val="40000"/>
              </a:schemeClr>
            </a:solidFill>
            <a:ln>
              <a:noFill/>
            </a:ln>
          </p:spPr>
          <p:txBody>
            <a:bodyPr/>
            <a:lstStyle/>
            <a:p>
              <a:endParaRPr lang="zh-CN" altLang="en-US" sz="1700">
                <a:ea typeface="微软雅黑" panose="020B0503020204020204" pitchFamily="34" charset="-122"/>
              </a:endParaRPr>
            </a:p>
          </p:txBody>
        </p:sp>
      </p:grpSp>
      <p:pic>
        <p:nvPicPr>
          <p:cNvPr id="5" name="图片 4" descr="灯泡"/>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55" y="2952115"/>
            <a:ext cx="1070610" cy="107061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087959"/>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7"/>
            <a:ext cx="10562590" cy="1113958"/>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990656"/>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3.1  </a:t>
            </a:r>
            <a:r>
              <a:rPr lang="zh-CN" altLang="en-US" b="1" dirty="0">
                <a:solidFill>
                  <a:schemeClr val="accent2"/>
                </a:solidFill>
                <a:latin typeface="微软雅黑" panose="020B0503020204020204" pitchFamily="34" charset="-122"/>
                <a:ea typeface="微软雅黑" panose="020B0503020204020204" pitchFamily="34" charset="-122"/>
                <a:sym typeface="+mn-ea"/>
              </a:rPr>
              <a:t>存储系统的基本要求和并行主存系统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3.1.1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存储系统的基本要求</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并行主存系统</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087959"/>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3.2  </a:t>
            </a:r>
            <a:r>
              <a:rPr lang="zh-CN" altLang="en-US" b="1" dirty="0">
                <a:solidFill>
                  <a:srgbClr val="FFFFFF"/>
                </a:solidFill>
                <a:latin typeface="微软雅黑" panose="020B0503020204020204" pitchFamily="34" charset="-122"/>
                <a:ea typeface="微软雅黑" panose="020B0503020204020204" pitchFamily="34" charset="-122"/>
                <a:sym typeface="+mn-ea"/>
              </a:rPr>
              <a:t>中断系统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3.2.1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中断的分类和分级</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3.2.2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中断的响应次序与处理次序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3.2.3 </a:t>
            </a:r>
            <a:r>
              <a:rPr lang="zh-CN" altLang="en-US" sz="1600" b="1" dirty="0">
                <a:solidFill>
                  <a:srgbClr val="FFFFFF"/>
                </a:solidFill>
                <a:latin typeface="微软雅黑" panose="020B0503020204020204" pitchFamily="34" charset="-122"/>
                <a:ea typeface="微软雅黑" panose="020B0503020204020204" pitchFamily="34" charset="-122"/>
              </a:rPr>
              <a:t>中断系统的软、硬件功能分配</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384103"/>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384103"/>
            <a:ext cx="5765800" cy="1581587"/>
          </a:xfrm>
          <a:prstGeom prst="rect">
            <a:avLst/>
          </a:prstGeom>
          <a:noFill/>
        </p:spPr>
        <p:txBody>
          <a:bodyPr wrap="square" rtlCol="0" anchor="t">
            <a:spAutoFit/>
          </a:bodyPr>
          <a:lstStyle/>
          <a:p>
            <a:pPr>
              <a:lnSpc>
                <a:spcPct val="120000"/>
              </a:lnSpc>
            </a:pPr>
            <a:r>
              <a:rPr lang="en-US" altLang="zh-CN" b="1" dirty="0">
                <a:solidFill>
                  <a:srgbClr val="FFFF00"/>
                </a:solidFill>
                <a:latin typeface="微软雅黑" panose="020B0503020204020204" pitchFamily="34" charset="-122"/>
                <a:ea typeface="微软雅黑" panose="020B0503020204020204" pitchFamily="34" charset="-122"/>
                <a:sym typeface="+mn-ea"/>
              </a:rPr>
              <a:t>3.3 </a:t>
            </a:r>
            <a:r>
              <a:rPr lang="zh-CN" altLang="en-US" b="1" dirty="0">
                <a:solidFill>
                  <a:srgbClr val="FFFF00"/>
                </a:solidFill>
                <a:latin typeface="微软雅黑" panose="020B0503020204020204" pitchFamily="34" charset="-122"/>
                <a:ea typeface="微软雅黑" panose="020B0503020204020204" pitchFamily="34" charset="-122"/>
                <a:sym typeface="+mn-ea"/>
              </a:rPr>
              <a:t>总线系统</a:t>
            </a:r>
            <a:endParaRPr lang="zh-CN" altLang="en-US"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3.3.1</a:t>
            </a:r>
            <a:r>
              <a:rPr lang="zh-CN" altLang="en-US" sz="1600" b="1" dirty="0">
                <a:solidFill>
                  <a:schemeClr val="accent2"/>
                </a:solidFill>
                <a:latin typeface="微软雅黑" panose="020B0503020204020204" pitchFamily="34" charset="-122"/>
                <a:ea typeface="微软雅黑" panose="020B0503020204020204" pitchFamily="34" charset="-122"/>
                <a:sym typeface="+mn-ea"/>
              </a:rPr>
              <a:t> 总线的分类</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总线的控制方式</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00"/>
                </a:solidFill>
                <a:latin typeface="微软雅黑" panose="020B0503020204020204" pitchFamily="34" charset="-122"/>
                <a:ea typeface="微软雅黑" panose="020B0503020204020204" pitchFamily="34" charset="-122"/>
              </a:rPr>
              <a:t>3.3.3 </a:t>
            </a:r>
            <a:r>
              <a:rPr lang="zh-CN" altLang="en-US" sz="1600" b="1" dirty="0">
                <a:solidFill>
                  <a:srgbClr val="FFFF00"/>
                </a:solidFill>
                <a:latin typeface="微软雅黑" panose="020B0503020204020204" pitchFamily="34" charset="-122"/>
                <a:ea typeface="微软雅黑" panose="020B0503020204020204" pitchFamily="34" charset="-122"/>
              </a:rPr>
              <a:t>总线的通信技术</a:t>
            </a:r>
            <a:endParaRPr lang="zh-CN" altLang="en-US" sz="1600"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3.3.4 </a:t>
            </a:r>
            <a:r>
              <a:rPr lang="zh-CN" altLang="en-US" sz="1600" b="1" dirty="0">
                <a:solidFill>
                  <a:srgbClr val="FFFFFF"/>
                </a:solidFill>
                <a:latin typeface="微软雅黑" panose="020B0503020204020204" pitchFamily="34" charset="-122"/>
                <a:ea typeface="微软雅黑" panose="020B0503020204020204" pitchFamily="34" charset="-122"/>
                <a:sym typeface="+mn-ea"/>
              </a:rPr>
              <a:t>数据宽度与总线线数</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
        <p:nvSpPr>
          <p:cNvPr id="8" name="矩形 7"/>
          <p:cNvSpPr/>
          <p:nvPr>
            <p:custDataLst>
              <p:tags r:id="rId8"/>
            </p:custDataLst>
          </p:nvPr>
        </p:nvSpPr>
        <p:spPr>
          <a:xfrm flipH="1">
            <a:off x="477044" y="5032631"/>
            <a:ext cx="10562590" cy="1286121"/>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文本框 8"/>
          <p:cNvSpPr txBox="1"/>
          <p:nvPr/>
        </p:nvSpPr>
        <p:spPr>
          <a:xfrm>
            <a:off x="980599" y="5032631"/>
            <a:ext cx="5765800" cy="1286121"/>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3.4 </a:t>
            </a:r>
            <a:r>
              <a:rPr lang="zh-CN" altLang="en-US" b="1" dirty="0">
                <a:solidFill>
                  <a:srgbClr val="FFFFFF"/>
                </a:solidFill>
                <a:latin typeface="微软雅黑" panose="020B0503020204020204" pitchFamily="34" charset="-122"/>
                <a:ea typeface="微软雅黑" panose="020B0503020204020204" pitchFamily="34" charset="-122"/>
                <a:sym typeface="+mn-ea"/>
              </a:rPr>
              <a:t>输入</a:t>
            </a:r>
            <a:r>
              <a:rPr lang="en-US" altLang="zh-CN" b="1" dirty="0">
                <a:solidFill>
                  <a:srgbClr val="FFFFFF"/>
                </a:solidFill>
                <a:latin typeface="微软雅黑" panose="020B0503020204020204" pitchFamily="34" charset="-122"/>
                <a:ea typeface="微软雅黑" panose="020B0503020204020204" pitchFamily="34" charset="-122"/>
                <a:sym typeface="+mn-ea"/>
              </a:rPr>
              <a:t>/</a:t>
            </a:r>
            <a:r>
              <a:rPr lang="zh-CN" altLang="en-US" b="1" dirty="0">
                <a:solidFill>
                  <a:srgbClr val="FFFFFF"/>
                </a:solidFill>
                <a:latin typeface="微软雅黑" panose="020B0503020204020204" pitchFamily="34" charset="-122"/>
                <a:ea typeface="微软雅黑" panose="020B0503020204020204" pitchFamily="34" charset="-122"/>
                <a:sym typeface="+mn-ea"/>
              </a:rPr>
              <a:t>输出系统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3.4.1 </a:t>
            </a:r>
            <a:r>
              <a:rPr lang="zh-CN" altLang="en-US" sz="1600" b="1" dirty="0">
                <a:solidFill>
                  <a:srgbClr val="FFFFFF"/>
                </a:solidFill>
                <a:latin typeface="微软雅黑" panose="020B0503020204020204" pitchFamily="34" charset="-122"/>
                <a:ea typeface="微软雅黑" panose="020B0503020204020204" pitchFamily="34" charset="-122"/>
                <a:sym typeface="+mn-ea"/>
              </a:rPr>
              <a:t>输入</a:t>
            </a:r>
            <a:r>
              <a:rPr lang="en-US" altLang="zh-CN" sz="1600" b="1" dirty="0">
                <a:solidFill>
                  <a:srgbClr val="FFFFFF"/>
                </a:solidFill>
                <a:latin typeface="微软雅黑" panose="020B0503020204020204" pitchFamily="34" charset="-122"/>
                <a:ea typeface="微软雅黑" panose="020B0503020204020204" pitchFamily="34" charset="-122"/>
                <a:sym typeface="+mn-ea"/>
              </a:rPr>
              <a:t>/</a:t>
            </a:r>
            <a:r>
              <a:rPr lang="zh-CN" altLang="en-US" sz="1600" b="1" dirty="0">
                <a:solidFill>
                  <a:srgbClr val="FFFFFF"/>
                </a:solidFill>
                <a:latin typeface="微软雅黑" panose="020B0503020204020204" pitchFamily="34" charset="-122"/>
                <a:ea typeface="微软雅黑" panose="020B0503020204020204" pitchFamily="34" charset="-122"/>
                <a:sym typeface="+mn-ea"/>
              </a:rPr>
              <a:t>输出系统概述</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3.4.2 </a:t>
            </a:r>
            <a:r>
              <a:rPr lang="zh-CN" altLang="en-US" sz="1600" b="1" dirty="0">
                <a:solidFill>
                  <a:srgbClr val="FFFFFF"/>
                </a:solidFill>
                <a:latin typeface="微软雅黑" panose="020B0503020204020204" pitchFamily="34" charset="-122"/>
                <a:ea typeface="微软雅黑" panose="020B0503020204020204" pitchFamily="34" charset="-122"/>
                <a:sym typeface="+mn-ea"/>
              </a:rPr>
              <a:t>通道处理机的工作原理和流量设计</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3.4.3 </a:t>
            </a:r>
            <a:r>
              <a:rPr lang="zh-CN" altLang="en-US" sz="1600" b="1" dirty="0">
                <a:solidFill>
                  <a:schemeClr val="accent2"/>
                </a:solidFill>
                <a:latin typeface="微软雅黑" panose="020B0503020204020204" pitchFamily="34" charset="-122"/>
                <a:ea typeface="微软雅黑" panose="020B0503020204020204" pitchFamily="34" charset="-122"/>
              </a:rPr>
              <a:t>外围处理机</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9"/>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a:t>
            </a:r>
            <a:endParaRPr lang="zh-CN" altLang="en-US" sz="3400" dirty="0">
              <a:solidFill>
                <a:schemeClr val="dk1">
                  <a:lumMod val="75000"/>
                </a:schemeClr>
              </a:solidFill>
              <a:latin typeface="Arial" panose="020B0604020202020204" pitchFamily="34" charset="0"/>
              <a:sym typeface="+mn-ea"/>
            </a:endParaRPr>
          </a:p>
        </p:txBody>
      </p:sp>
      <p:sp>
        <p:nvSpPr>
          <p:cNvPr id="31" name="TextBox 30"/>
          <p:cNvSpPr txBox="1"/>
          <p:nvPr/>
        </p:nvSpPr>
        <p:spPr>
          <a:xfrm>
            <a:off x="2592070" y="2160270"/>
            <a:ext cx="6507480" cy="2008505"/>
          </a:xfrm>
          <a:prstGeom prst="rect">
            <a:avLst/>
          </a:prstGeom>
          <a:noFill/>
        </p:spPr>
        <p:txBody>
          <a:bodyPr wrap="square" rtlCol="0">
            <a:noAutofit/>
          </a:bodyPr>
          <a:lstStyle/>
          <a:p>
            <a:pPr marL="342900" indent="-342900" eaLnBrk="1" latinLnBrk="0" hangingPunct="1">
              <a:lnSpc>
                <a:spcPct val="150000"/>
              </a:lnSpc>
              <a:spcBef>
                <a:spcPts val="200"/>
              </a:spcBef>
              <a:spcAft>
                <a:spcPts val="200"/>
              </a:spcAft>
              <a:buSzPct val="70000"/>
              <a:buFont typeface="Wingdings" panose="05000000000000000000" charset="0"/>
              <a:buChar char="u"/>
            </a:pPr>
            <a:r>
              <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总线的通信方式</a:t>
            </a:r>
            <a:endParaRPr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r>
              <a:rPr lang="zh-CN" altLang="en-US" sz="2000" dirty="0">
                <a:solidFill>
                  <a:schemeClr val="accent1"/>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同步通信</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由</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统一时标</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控制数据传送</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r>
              <a:rPr lang="zh-CN" altLang="en-US" sz="2000" dirty="0">
                <a:solidFill>
                  <a:schemeClr val="accent1"/>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异步通信</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采用</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应答方式</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，没有公共时钟标准</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endParaRPr lang="en-US" altLang="zh-CN" sz="24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5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 Box 16"/>
          <p:cNvSpPr txBox="1">
            <a:spLocks noChangeArrowheads="1"/>
          </p:cNvSpPr>
          <p:nvPr/>
        </p:nvSpPr>
        <p:spPr bwMode="auto">
          <a:xfrm>
            <a:off x="1296035" y="1403350"/>
            <a:ext cx="4458970" cy="4603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381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解决通信双方</a:t>
            </a:r>
            <a:r>
              <a:rPr kumimoji="1" lang="zh-CN" altLang="en-US" sz="2400" i="0" u="none" strike="noStrike" kern="0" cap="none" spc="0" normalizeH="0" baseline="0" noProof="0" dirty="0">
                <a:ln>
                  <a:noFill/>
                </a:ln>
                <a:solidFill>
                  <a:srgbClr val="FFCC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协调配合</a:t>
            </a:r>
            <a:r>
              <a:rPr kumimoji="1" lang="zh-CN" altLang="en-US" sz="2400" i="0" u="none" strike="noStrike" kern="0" cap="none" spc="0" normalizeH="0" baseline="0" noProof="0" dirty="0">
                <a:ln>
                  <a:noFill/>
                </a:ln>
                <a:solidFill>
                  <a:srgbClr val="02C4D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问题</a:t>
            </a:r>
            <a:endParaRPr kumimoji="1"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pic>
        <p:nvPicPr>
          <p:cNvPr id="4" name="图片 3" descr="电脑"/>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880" y="4680585"/>
            <a:ext cx="1357630" cy="13576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53678" y="312388"/>
            <a:ext cx="674748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总线的通信技术——同步通信</a:t>
            </a:r>
            <a:endParaRPr lang="zh-CN" altLang="en-US" sz="3400" dirty="0">
              <a:solidFill>
                <a:schemeClr val="dk1">
                  <a:lumMod val="75000"/>
                </a:schemeClr>
              </a:solidFill>
              <a:latin typeface="Arial" panose="020B0604020202020204" pitchFamily="34" charset="0"/>
              <a:sym typeface="+mn-ea"/>
            </a:endParaRPr>
          </a:p>
        </p:txBody>
      </p:sp>
      <p:sp>
        <p:nvSpPr>
          <p:cNvPr id="8" name="内容占位符 1"/>
          <p:cNvSpPr txBox="1"/>
          <p:nvPr/>
        </p:nvSpPr>
        <p:spPr bwMode="auto">
          <a:xfrm>
            <a:off x="1799273" y="1079183"/>
            <a:ext cx="8197850" cy="501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楷体_GB2312"/>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楷体_GB2312"/>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楷体_GB2312"/>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楷体_GB2312"/>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latinLnBrk="0" hangingPunct="1">
              <a:lnSpc>
                <a:spcPct val="130000"/>
              </a:lnSpc>
              <a:spcBef>
                <a:spcPts val="1800"/>
              </a:spcBef>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同步通信示意图</a:t>
            </a:r>
            <a:endParaRPr lang="en-US" altLang="zh-CN" sz="2400" b="0" dirty="0">
              <a:latin typeface="微软雅黑" panose="020B0503020204020204" pitchFamily="34" charset="-122"/>
              <a:ea typeface="微软雅黑" panose="020B0503020204020204" pitchFamily="34" charset="-122"/>
              <a:cs typeface="微软雅黑" panose="020B0503020204020204" pitchFamily="34" charset="-122"/>
            </a:endParaRPr>
          </a:p>
          <a:p>
            <a:pPr eaLnBrk="1" latinLnBrk="0" hangingPunct="1">
              <a:lnSpc>
                <a:spcPct val="130000"/>
              </a:lnSpc>
              <a:spcBef>
                <a:spcPts val="1800"/>
              </a:spcBef>
              <a:buFont typeface="Arial Narrow" panose="020B0606020202030204" charset="0"/>
              <a:buChar char="►"/>
            </a:pP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同步通信的概念</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通信双方由</a:t>
            </a:r>
            <a:r>
              <a:rPr lang="zh-CN" altLang="en-US" sz="20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统一时标</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控制数据传送称为同步通信</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0" algn="l" eaLnBrk="1" latinLnBrk="0" hangingPunct="1">
              <a:lnSpc>
                <a:spcPct val="130000"/>
              </a:lnSpc>
              <a:spcBef>
                <a:spcPts val="1800"/>
              </a:spcBef>
              <a:buSzTx/>
              <a:buFont typeface="Arial Narrow" panose="020B0606020202030204" charset="0"/>
              <a:buChar char="►"/>
            </a:pP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总线传输周期</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申请分配阶段      主模块申请，总线仲裁决定</a:t>
            </a:r>
            <a:endParaRPr lang="en-US" alt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寻址阶段              主模块向从模块给出地址和命令</a:t>
            </a:r>
            <a:endParaRPr lang="en-US" alt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传数阶段              主模块和从模块交换数据</a:t>
            </a:r>
            <a:endParaRPr lang="en-US" alt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结束阶段              主模块撤销有关命令</a:t>
            </a:r>
            <a:endParaRPr lang="en-US" altLang="zh-CN"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24221" y="1080229"/>
            <a:ext cx="3400425"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cxnSp>
        <p:nvCxnSpPr>
          <p:cNvPr id="3" name="直接箭头连接符 2"/>
          <p:cNvCxnSpPr>
            <a:endCxn id="9" idx="1"/>
          </p:cNvCxnSpPr>
          <p:nvPr/>
        </p:nvCxnSpPr>
        <p:spPr>
          <a:xfrm>
            <a:off x="4155440" y="1459865"/>
            <a:ext cx="2468880" cy="2330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668943" y="1054475"/>
            <a:ext cx="9843829" cy="1364476"/>
          </a:xfrm>
          <a:prstGeom prst="rect">
            <a:avLst/>
          </a:prstGeom>
          <a:noFill/>
        </p:spPr>
        <p:txBody>
          <a:bodyPr wrap="square" rtlCol="0">
            <a:spAutoFit/>
          </a:bodyPr>
          <a:lstStyle/>
          <a:p>
            <a:pPr marL="704850" lvl="1" indent="-273050">
              <a:spcBef>
                <a:spcPts val="200"/>
              </a:spcBef>
              <a:spcAft>
                <a:spcPts val="200"/>
              </a:spcAft>
              <a:buSzPct val="70000"/>
              <a:buFont typeface="Wingdings" panose="05000000000000000000" pitchFamily="2" charset="2"/>
              <a:buChar char="l"/>
            </a:pPr>
            <a:endParaRPr lang="en-US" altLang="zh-CN" sz="2800" b="1" dirty="0">
              <a:solidFill>
                <a:srgbClr val="484849"/>
              </a:solidFill>
              <a:latin typeface="Times New Roman" panose="02020603050405020304" pitchFamily="18" charset="0"/>
            </a:endParaRPr>
          </a:p>
          <a:p>
            <a:pPr marL="704850" lvl="1"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Times New Roman" panose="02020603050405020304" pitchFamily="18" charset="0"/>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Times New Roman" panose="02020603050405020304" pitchFamily="18" charset="0"/>
            </a:endParaRPr>
          </a:p>
        </p:txBody>
      </p:sp>
      <p:sp>
        <p:nvSpPr>
          <p:cNvPr id="8" name="内容占位符 1"/>
          <p:cNvSpPr txBox="1"/>
          <p:nvPr/>
        </p:nvSpPr>
        <p:spPr bwMode="auto">
          <a:xfrm>
            <a:off x="1797050" y="1511300"/>
            <a:ext cx="4330700" cy="375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楷体_GB2312"/>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楷体_GB2312"/>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楷体_GB2312"/>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楷体_GB2312"/>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latinLnBrk="0" hangingPunct="1">
              <a:lnSpc>
                <a:spcPct val="130000"/>
              </a:lnSpc>
              <a:spcBef>
                <a:spcPts val="1800"/>
              </a:spcBef>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对于读命令，</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其时序图和输入周期为：</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T1</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：主模块发地址；</a:t>
            </a:r>
            <a:endParaRPr lang="en-US" alt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T2</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：主模块发读命令；</a:t>
            </a:r>
            <a:endParaRPr lang="en-US" alt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T3</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：从模块提供数据；</a:t>
            </a:r>
            <a:endParaRPr lang="en-US" alt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1800"/>
              </a:spcBef>
              <a:buFont typeface="Wingdings" panose="05000000000000000000" pitchFamily="2" charset="2"/>
              <a:buNone/>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T4</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：主模块撤销读命令</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5148580" y="1261745"/>
            <a:ext cx="4972463" cy="4325620"/>
            <a:chOff x="8447" y="1874"/>
            <a:chExt cx="7831" cy="6812"/>
          </a:xfrm>
        </p:grpSpPr>
        <p:pic>
          <p:nvPicPr>
            <p:cNvPr id="2" name="图片 1"/>
            <p:cNvPicPr>
              <a:picLocks noChangeAspect="1"/>
            </p:cNvPicPr>
            <p:nvPr/>
          </p:nvPicPr>
          <p:blipFill>
            <a:blip r:embed="rId1"/>
            <a:stretch>
              <a:fillRect/>
            </a:stretch>
          </p:blipFill>
          <p:spPr>
            <a:xfrm>
              <a:off x="9978" y="2815"/>
              <a:ext cx="6299" cy="4574"/>
            </a:xfrm>
            <a:prstGeom prst="rect">
              <a:avLst/>
            </a:prstGeom>
          </p:spPr>
        </p:pic>
        <p:sp>
          <p:nvSpPr>
            <p:cNvPr id="3" name="文本框 2"/>
            <p:cNvSpPr txBox="1"/>
            <p:nvPr/>
          </p:nvSpPr>
          <p:spPr>
            <a:xfrm>
              <a:off x="11566" y="1874"/>
              <a:ext cx="3629"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总线传输周期</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8841" y="3371"/>
              <a:ext cx="1375"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时间</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8841" y="4143"/>
              <a:ext cx="1552"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8447" y="5039"/>
              <a:ext cx="1889"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读命令</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p:cNvSpPr txBox="1"/>
            <p:nvPr/>
          </p:nvSpPr>
          <p:spPr>
            <a:xfrm>
              <a:off x="8861" y="6508"/>
              <a:ext cx="1355"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数据</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p:nvPr/>
          </p:nvSpPr>
          <p:spPr>
            <a:xfrm>
              <a:off x="14003" y="7103"/>
              <a:ext cx="1061" cy="628"/>
            </a:xfrm>
            <a:prstGeom prst="rect">
              <a:avLst/>
            </a:prstGeom>
            <a:noFill/>
          </p:spPr>
          <p:txBody>
            <a:bodyPr wrap="square" rtlCol="0">
              <a:spAutoFit/>
            </a:bodyPr>
            <a:lstStyle/>
            <a:p>
              <a:r>
                <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T4</a:t>
              </a:r>
              <a:endPar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p:cNvSpPr txBox="1"/>
            <p:nvPr/>
          </p:nvSpPr>
          <p:spPr>
            <a:xfrm>
              <a:off x="12932" y="7101"/>
              <a:ext cx="1061" cy="628"/>
            </a:xfrm>
            <a:prstGeom prst="rect">
              <a:avLst/>
            </a:prstGeom>
            <a:noFill/>
          </p:spPr>
          <p:txBody>
            <a:bodyPr wrap="square" rtlCol="0">
              <a:spAutoFit/>
            </a:bodyPr>
            <a:lstStyle/>
            <a:p>
              <a:r>
                <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T3</a:t>
              </a:r>
              <a:endPar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11831" y="7103"/>
              <a:ext cx="1061" cy="628"/>
            </a:xfrm>
            <a:prstGeom prst="rect">
              <a:avLst/>
            </a:prstGeom>
            <a:noFill/>
          </p:spPr>
          <p:txBody>
            <a:bodyPr wrap="square" rtlCol="0">
              <a:spAutoFit/>
            </a:bodyPr>
            <a:lstStyle/>
            <a:p>
              <a:r>
                <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T2</a:t>
              </a:r>
              <a:endPar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10694" y="7103"/>
              <a:ext cx="1061" cy="628"/>
            </a:xfrm>
            <a:prstGeom prst="rect">
              <a:avLst/>
            </a:prstGeom>
            <a:noFill/>
          </p:spPr>
          <p:txBody>
            <a:bodyPr wrap="square" rtlCol="0">
              <a:spAutoFit/>
            </a:bodyPr>
            <a:lstStyle/>
            <a:p>
              <a:r>
                <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T1</a:t>
              </a:r>
              <a:endPar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p:cNvSpPr txBox="1"/>
            <p:nvPr/>
          </p:nvSpPr>
          <p:spPr>
            <a:xfrm>
              <a:off x="10694" y="8058"/>
              <a:ext cx="5181"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同步式数据输入时序图</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9" name="直接连接符 8"/>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0" name="TextBox 54"/>
          <p:cNvSpPr txBox="1"/>
          <p:nvPr>
            <p:custDataLst>
              <p:tags r:id="rId3"/>
            </p:custDataLst>
          </p:nvPr>
        </p:nvSpPr>
        <p:spPr>
          <a:xfrm>
            <a:off x="453678" y="312388"/>
            <a:ext cx="674748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总线的通信技术——同步通信</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p:cNvSpPr txBox="1"/>
          <p:nvPr/>
        </p:nvSpPr>
        <p:spPr bwMode="auto">
          <a:xfrm>
            <a:off x="1368425" y="1511300"/>
            <a:ext cx="4096385" cy="4312920"/>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楷体_GB2312"/>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楷体_GB2312"/>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楷体_GB2312"/>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楷体_GB2312"/>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eaLnBrk="1" hangingPunct="1">
              <a:lnSpc>
                <a:spcPct val="130000"/>
              </a:lnSpc>
              <a:spcBef>
                <a:spcPts val="1800"/>
              </a:spcBef>
              <a:buSz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对于写命令，</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algn="l" eaLnBrk="1" hangingPunct="1">
              <a:lnSpc>
                <a:spcPct val="130000"/>
              </a:lnSpc>
              <a:spcBef>
                <a:spcPts val="1800"/>
              </a:spcBef>
              <a:buSz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其时序图和输入周期为：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algn="l" eaLnBrk="1" hangingPunct="1">
              <a:lnSpc>
                <a:spcPct val="130000"/>
              </a:lnSpc>
              <a:spcBef>
                <a:spcPts val="1800"/>
              </a:spcBef>
              <a:buSz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rPr>
              <a:t>T1：主模块发地址；</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algn="l" eaLnBrk="1" hangingPunct="1">
              <a:lnSpc>
                <a:spcPct val="130000"/>
              </a:lnSpc>
              <a:spcBef>
                <a:spcPts val="1800"/>
              </a:spcBef>
              <a:buSz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rPr>
              <a:t>T1.5：主模块提供数据；</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algn="l" eaLnBrk="1" hangingPunct="1">
              <a:lnSpc>
                <a:spcPct val="130000"/>
              </a:lnSpc>
              <a:spcBef>
                <a:spcPts val="1800"/>
              </a:spcBef>
              <a:buSz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rPr>
              <a:t>T2：主模块发出写命令；</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algn="l" eaLnBrk="1" hangingPunct="1">
              <a:lnSpc>
                <a:spcPct val="130000"/>
              </a:lnSpc>
              <a:spcBef>
                <a:spcPts val="1800"/>
              </a:spcBef>
              <a:buSz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rPr>
              <a:t>T4：主模块撤销写命令和数据信号。</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algn="l" eaLnBrk="1" hangingPunct="1">
              <a:lnSpc>
                <a:spcPct val="130000"/>
              </a:lnSpc>
              <a:spcBef>
                <a:spcPts val="1800"/>
              </a:spcBef>
              <a:buSzTx/>
              <a:buNone/>
            </a:pP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algn="l" eaLnBrk="1" hangingPunct="1">
              <a:lnSpc>
                <a:spcPct val="130000"/>
              </a:lnSpc>
              <a:spcBef>
                <a:spcPts val="1800"/>
              </a:spcBef>
              <a:buSzTx/>
              <a:buNone/>
            </a:pP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9" name="组合 8"/>
          <p:cNvGrpSpPr/>
          <p:nvPr/>
        </p:nvGrpSpPr>
        <p:grpSpPr>
          <a:xfrm>
            <a:off x="5349878" y="1382395"/>
            <a:ext cx="4673791" cy="4244340"/>
            <a:chOff x="8651" y="1543"/>
            <a:chExt cx="7360" cy="6684"/>
          </a:xfrm>
        </p:grpSpPr>
        <p:sp>
          <p:nvSpPr>
            <p:cNvPr id="11" name="文本框 10"/>
            <p:cNvSpPr txBox="1"/>
            <p:nvPr/>
          </p:nvSpPr>
          <p:spPr>
            <a:xfrm>
              <a:off x="11654" y="1543"/>
              <a:ext cx="3629"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总线传输周期</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8867" y="2768"/>
              <a:ext cx="1125"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时间</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8880" y="3788"/>
              <a:ext cx="1184"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p:cNvSpPr txBox="1"/>
            <p:nvPr/>
          </p:nvSpPr>
          <p:spPr>
            <a:xfrm>
              <a:off x="8880" y="4582"/>
              <a:ext cx="1234"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数据</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p:nvPr/>
          </p:nvSpPr>
          <p:spPr>
            <a:xfrm>
              <a:off x="8651" y="5262"/>
              <a:ext cx="1642"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写命令</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p:cNvSpPr txBox="1"/>
            <p:nvPr/>
          </p:nvSpPr>
          <p:spPr>
            <a:xfrm>
              <a:off x="14222" y="6786"/>
              <a:ext cx="1061" cy="628"/>
            </a:xfrm>
            <a:prstGeom prst="rect">
              <a:avLst/>
            </a:prstGeom>
            <a:noFill/>
          </p:spPr>
          <p:txBody>
            <a:bodyPr wrap="square" rtlCol="0">
              <a:spAutoFit/>
            </a:bodyPr>
            <a:lstStyle/>
            <a:p>
              <a:r>
                <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T4</a:t>
              </a:r>
              <a:endPar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13151" y="6784"/>
              <a:ext cx="1061" cy="628"/>
            </a:xfrm>
            <a:prstGeom prst="rect">
              <a:avLst/>
            </a:prstGeom>
            <a:noFill/>
          </p:spPr>
          <p:txBody>
            <a:bodyPr wrap="square" rtlCol="0">
              <a:spAutoFit/>
            </a:bodyPr>
            <a:lstStyle/>
            <a:p>
              <a:r>
                <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T3</a:t>
              </a:r>
              <a:endPar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12050" y="6786"/>
              <a:ext cx="1061" cy="628"/>
            </a:xfrm>
            <a:prstGeom prst="rect">
              <a:avLst/>
            </a:prstGeom>
            <a:noFill/>
          </p:spPr>
          <p:txBody>
            <a:bodyPr wrap="square" rtlCol="0">
              <a:spAutoFit/>
            </a:bodyPr>
            <a:lstStyle/>
            <a:p>
              <a:r>
                <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T2</a:t>
              </a:r>
              <a:endPar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p:cNvSpPr txBox="1"/>
            <p:nvPr/>
          </p:nvSpPr>
          <p:spPr>
            <a:xfrm>
              <a:off x="10913" y="6786"/>
              <a:ext cx="1061" cy="628"/>
            </a:xfrm>
            <a:prstGeom prst="rect">
              <a:avLst/>
            </a:prstGeom>
            <a:noFill/>
          </p:spPr>
          <p:txBody>
            <a:bodyPr wrap="square" rtlCol="0">
              <a:spAutoFit/>
            </a:bodyPr>
            <a:lstStyle/>
            <a:p>
              <a:r>
                <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T1</a:t>
              </a:r>
              <a:endParaRPr lang="en-US" altLang="zh-CN"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9"/>
            <p:cNvSpPr txBox="1"/>
            <p:nvPr/>
          </p:nvSpPr>
          <p:spPr>
            <a:xfrm>
              <a:off x="10580" y="7599"/>
              <a:ext cx="5181"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同步式数据输出时序图</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0027" y="2314"/>
              <a:ext cx="5984" cy="4559"/>
            </a:xfrm>
            <a:prstGeom prst="rect">
              <a:avLst/>
            </a:prstGeom>
          </p:spPr>
        </p:pic>
      </p:grpSp>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 name="TextBox 54"/>
          <p:cNvSpPr txBox="1"/>
          <p:nvPr>
            <p:custDataLst>
              <p:tags r:id="rId3"/>
            </p:custDataLst>
          </p:nvPr>
        </p:nvSpPr>
        <p:spPr>
          <a:xfrm>
            <a:off x="453678" y="312388"/>
            <a:ext cx="674748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总线的通信技术——同步通信</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439833" y="1224020"/>
            <a:ext cx="9843829" cy="5984240"/>
          </a:xfrm>
          <a:prstGeom prst="rect">
            <a:avLst/>
          </a:prstGeom>
          <a:noFill/>
        </p:spPr>
        <p:txBody>
          <a:bodyPr wrap="square" rtlCol="0">
            <a:spAutoFit/>
          </a:bodyPr>
          <a:lstStyle/>
          <a:p>
            <a:pPr marL="457200" indent="-457200" eaLnBrk="1" latinLnBrk="0" hangingPunct="1">
              <a:lnSpc>
                <a:spcPct val="130000"/>
              </a:lnSpc>
              <a:spcBef>
                <a:spcPts val="200"/>
              </a:spcBef>
              <a:spcAft>
                <a:spcPts val="200"/>
              </a:spcAft>
              <a:buSzPct val="70000"/>
              <a:buFont typeface="Wingdings" panose="05000000000000000000" charset="0"/>
              <a:buChar char="Ø"/>
            </a:pPr>
            <a:r>
              <a:rPr lang="zh-CN" altLang="en-US" sz="2800" dirty="0">
                <a:solidFill>
                  <a:schemeClr val="accent1"/>
                </a:solidFill>
                <a:latin typeface="微软雅黑" panose="020B0503020204020204" pitchFamily="34" charset="-122"/>
                <a:ea typeface="微软雅黑" panose="020B0503020204020204" pitchFamily="34" charset="-122"/>
              </a:rPr>
              <a:t>同步通信</a:t>
            </a:r>
            <a:endParaRPr lang="zh-CN" altLang="en-US" sz="2800" dirty="0">
              <a:solidFill>
                <a:schemeClr val="accent1"/>
              </a:solidFill>
              <a:latin typeface="微软雅黑" panose="020B0503020204020204" pitchFamily="34" charset="-122"/>
              <a:ea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优点</a:t>
            </a:r>
            <a:endPar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信息传输的速度高；</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基本上不受总线长度的影响</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缺点</a:t>
            </a:r>
            <a:endPar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对同步信号要求高；</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部件间速度差异大时，会严重影响系统的效率</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1206500" lvl="3"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缺少信息在通信过程中是否被正确接收的回答</a:t>
            </a:r>
            <a:endParaRPr lang="zh-CN" altLang="en-US" sz="20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1206500" lvl="2"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rgbClr val="484849"/>
                </a:solidFill>
                <a:latin typeface="微软雅黑" panose="020B0503020204020204" pitchFamily="34" charset="-122"/>
                <a:ea typeface="微软雅黑" panose="020B0503020204020204" pitchFamily="34" charset="-122"/>
              </a:rPr>
              <a:t>全双向</a:t>
            </a:r>
            <a:endParaRPr lang="zh-CN" altLang="en-US" sz="2000" dirty="0">
              <a:solidFill>
                <a:srgbClr val="484849"/>
              </a:solidFill>
              <a:latin typeface="微软雅黑" panose="020B0503020204020204" pitchFamily="34" charset="-122"/>
              <a:ea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800" b="1" dirty="0">
              <a:solidFill>
                <a:srgbClr val="484849"/>
              </a:solidFill>
              <a:latin typeface="微软雅黑" panose="020B0503020204020204" pitchFamily="34" charset="-122"/>
              <a:ea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TextBox 54"/>
          <p:cNvSpPr txBox="1"/>
          <p:nvPr>
            <p:custDataLst>
              <p:tags r:id="rId2"/>
            </p:custDataLst>
          </p:nvPr>
        </p:nvSpPr>
        <p:spPr>
          <a:xfrm>
            <a:off x="453678" y="312388"/>
            <a:ext cx="674748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总线的通信技术——同步通信</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铅笔"/>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936480" y="5184775"/>
            <a:ext cx="953135" cy="9531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53390" y="312420"/>
            <a:ext cx="684466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a:t>
            </a:r>
            <a:r>
              <a:rPr lang="zh-CN" altLang="en-US" sz="3400" dirty="0">
                <a:solidFill>
                  <a:srgbClr val="0621E6"/>
                </a:solidFill>
                <a:latin typeface="Arial" panose="020B0604020202020204" pitchFamily="34" charset="0"/>
                <a:sym typeface="+mn-ea"/>
              </a:rPr>
              <a:t>异步通信</a:t>
            </a:r>
            <a:endParaRPr lang="zh-CN" altLang="en-US" sz="3400" dirty="0">
              <a:solidFill>
                <a:srgbClr val="0621E6"/>
              </a:solidFill>
              <a:latin typeface="Arial" panose="020B0604020202020204" pitchFamily="34" charset="0"/>
              <a:sym typeface="+mn-ea"/>
            </a:endParaRPr>
          </a:p>
        </p:txBody>
      </p:sp>
      <p:grpSp>
        <p:nvGrpSpPr>
          <p:cNvPr id="2" name="组合 1"/>
          <p:cNvGrpSpPr/>
          <p:nvPr/>
        </p:nvGrpSpPr>
        <p:grpSpPr>
          <a:xfrm>
            <a:off x="1943735" y="1656080"/>
            <a:ext cx="8043716" cy="3589655"/>
            <a:chOff x="2127" y="2572"/>
            <a:chExt cx="12880" cy="5653"/>
          </a:xfrm>
        </p:grpSpPr>
        <p:sp>
          <p:nvSpPr>
            <p:cNvPr id="13" name="左大括号 12"/>
            <p:cNvSpPr/>
            <p:nvPr/>
          </p:nvSpPr>
          <p:spPr bwMode="auto">
            <a:xfrm>
              <a:off x="2127" y="3807"/>
              <a:ext cx="794" cy="3332"/>
            </a:xfrm>
            <a:prstGeom prst="leftBrace">
              <a:avLst>
                <a:gd name="adj1" fmla="val 58310"/>
                <a:gd name="adj2" fmla="val 48713"/>
              </a:avLst>
            </a:prstGeom>
            <a:ln>
              <a:solidFill>
                <a:srgbClr val="01041D"/>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rgbClr val="01041D"/>
                </a:solidFill>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994" y="6524"/>
              <a:ext cx="8913" cy="1113"/>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双向控制</a:t>
              </a:r>
              <a:r>
                <a:rPr lang="zh-CN" altLang="en-US" sz="2000" dirty="0">
                  <a:solidFill>
                    <a:srgbClr val="01041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由源和目的双方共同控制</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回答</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12462" y="4762"/>
              <a:ext cx="2186" cy="628"/>
            </a:xfrm>
            <a:prstGeom prst="rect">
              <a:avLst/>
            </a:prstGeom>
            <a:noFill/>
          </p:spPr>
          <p:txBody>
            <a:bodyPr wrap="square" rtlCol="0">
              <a:spAutoFit/>
            </a:bodyPr>
            <a:lstStyle/>
            <a:p>
              <a:r>
                <a:rPr lang="zh-CN" altLang="en-US" sz="2000" dirty="0">
                  <a:solidFill>
                    <a:srgbClr val="01041D"/>
                  </a:solidFill>
                  <a:latin typeface="微软雅黑" panose="020B0503020204020204" pitchFamily="34" charset="-122"/>
                  <a:ea typeface="微软雅黑" panose="020B0503020204020204" pitchFamily="34" charset="-122"/>
                </a:rPr>
                <a:t>互锁方式</a:t>
              </a:r>
              <a:endParaRPr lang="zh-CN" altLang="en-US" sz="2000" dirty="0">
                <a:solidFill>
                  <a:srgbClr val="01041D"/>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0407" y="5648"/>
              <a:ext cx="2186" cy="628"/>
            </a:xfrm>
            <a:prstGeom prst="rect">
              <a:avLst/>
            </a:prstGeom>
            <a:noFill/>
          </p:spPr>
          <p:txBody>
            <a:bodyPr wrap="square" rtlCol="0">
              <a:spAutoFit/>
            </a:bodyPr>
            <a:lstStyle/>
            <a:p>
              <a:r>
                <a:rPr lang="zh-CN" altLang="en-US" sz="2000" dirty="0">
                  <a:solidFill>
                    <a:srgbClr val="01041D"/>
                  </a:solidFill>
                  <a:latin typeface="微软雅黑" panose="020B0503020204020204" pitchFamily="34" charset="-122"/>
                  <a:ea typeface="微软雅黑" panose="020B0503020204020204" pitchFamily="34" charset="-122"/>
                </a:rPr>
                <a:t>源控式</a:t>
              </a:r>
              <a:endParaRPr lang="zh-CN" altLang="en-US" sz="2000" dirty="0">
                <a:solidFill>
                  <a:srgbClr val="01041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988" y="3492"/>
              <a:ext cx="7962" cy="1113"/>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单向控制</a:t>
              </a:r>
              <a:r>
                <a:rPr lang="zh-CN" altLang="en-US" sz="2000" dirty="0">
                  <a:solidFill>
                    <a:srgbClr val="01041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通讯过程中只由源或目</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的中的一方控制</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框 23"/>
            <p:cNvSpPr txBox="1"/>
            <p:nvPr/>
          </p:nvSpPr>
          <p:spPr>
            <a:xfrm>
              <a:off x="10092" y="4392"/>
              <a:ext cx="2692" cy="628"/>
            </a:xfrm>
            <a:prstGeom prst="rect">
              <a:avLst/>
            </a:prstGeom>
            <a:noFill/>
          </p:spPr>
          <p:txBody>
            <a:bodyPr wrap="square" rtlCol="0">
              <a:spAutoFit/>
            </a:bodyPr>
            <a:lstStyle/>
            <a:p>
              <a:r>
                <a:rPr lang="zh-CN" altLang="en-US" sz="2000" dirty="0">
                  <a:solidFill>
                    <a:srgbClr val="01041D"/>
                  </a:solidFill>
                  <a:latin typeface="微软雅黑" panose="020B0503020204020204" pitchFamily="34" charset="-122"/>
                  <a:ea typeface="微软雅黑" panose="020B0503020204020204" pitchFamily="34" charset="-122"/>
                </a:rPr>
                <a:t>单向目控式</a:t>
              </a:r>
              <a:endParaRPr lang="zh-CN" altLang="en-US" sz="2000" dirty="0">
                <a:solidFill>
                  <a:srgbClr val="01041D"/>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0000" y="2572"/>
              <a:ext cx="2652" cy="628"/>
            </a:xfrm>
            <a:prstGeom prst="rect">
              <a:avLst/>
            </a:prstGeom>
            <a:noFill/>
          </p:spPr>
          <p:txBody>
            <a:bodyPr wrap="square" rtlCol="0">
              <a:spAutoFit/>
            </a:bodyPr>
            <a:lstStyle/>
            <a:p>
              <a:r>
                <a:rPr lang="zh-CN" altLang="en-US" sz="2000" dirty="0">
                  <a:solidFill>
                    <a:srgbClr val="01041D"/>
                  </a:solidFill>
                  <a:latin typeface="微软雅黑" panose="020B0503020204020204" pitchFamily="34" charset="-122"/>
                  <a:ea typeface="微软雅黑" panose="020B0503020204020204" pitchFamily="34" charset="-122"/>
                </a:rPr>
                <a:t>单向源控式</a:t>
              </a:r>
              <a:endParaRPr lang="zh-CN" altLang="en-US" sz="2000" dirty="0">
                <a:solidFill>
                  <a:srgbClr val="01041D"/>
                </a:solidFill>
                <a:latin typeface="微软雅黑" panose="020B0503020204020204" pitchFamily="34" charset="-122"/>
                <a:ea typeface="微软雅黑" panose="020B0503020204020204" pitchFamily="34" charset="-122"/>
              </a:endParaRPr>
            </a:p>
          </p:txBody>
        </p:sp>
        <p:sp>
          <p:nvSpPr>
            <p:cNvPr id="26" name="左大括号 25"/>
            <p:cNvSpPr/>
            <p:nvPr/>
          </p:nvSpPr>
          <p:spPr bwMode="auto">
            <a:xfrm>
              <a:off x="9488" y="2939"/>
              <a:ext cx="346" cy="1822"/>
            </a:xfrm>
            <a:prstGeom prst="leftBrace">
              <a:avLst>
                <a:gd name="adj1" fmla="val 58310"/>
                <a:gd name="adj2" fmla="val 48713"/>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rgbClr val="01041D"/>
                </a:solidFill>
                <a:effectLst/>
                <a:latin typeface="微软雅黑" panose="020B0503020204020204" pitchFamily="34" charset="-122"/>
                <a:ea typeface="微软雅黑" panose="020B0503020204020204" pitchFamily="34" charset="-122"/>
              </a:endParaRPr>
            </a:p>
          </p:txBody>
        </p:sp>
        <p:sp>
          <p:nvSpPr>
            <p:cNvPr id="27" name="左大括号 26"/>
            <p:cNvSpPr/>
            <p:nvPr/>
          </p:nvSpPr>
          <p:spPr bwMode="auto">
            <a:xfrm>
              <a:off x="10000" y="5938"/>
              <a:ext cx="346" cy="2059"/>
            </a:xfrm>
            <a:prstGeom prst="leftBrace">
              <a:avLst>
                <a:gd name="adj1" fmla="val 58310"/>
                <a:gd name="adj2" fmla="val 48713"/>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rgbClr val="01041D"/>
                </a:solidFill>
                <a:effectLst/>
                <a:latin typeface="微软雅黑" panose="020B0503020204020204" pitchFamily="34" charset="-122"/>
                <a:ea typeface="微软雅黑" panose="020B0503020204020204" pitchFamily="34" charset="-122"/>
              </a:endParaRPr>
            </a:p>
          </p:txBody>
        </p:sp>
        <p:sp>
          <p:nvSpPr>
            <p:cNvPr id="28" name="文本框 27"/>
            <p:cNvSpPr txBox="1"/>
            <p:nvPr/>
          </p:nvSpPr>
          <p:spPr>
            <a:xfrm>
              <a:off x="10346" y="7597"/>
              <a:ext cx="2186" cy="628"/>
            </a:xfrm>
            <a:prstGeom prst="rect">
              <a:avLst/>
            </a:prstGeom>
            <a:noFill/>
          </p:spPr>
          <p:txBody>
            <a:bodyPr wrap="square" rtlCol="0">
              <a:spAutoFit/>
            </a:bodyPr>
            <a:lstStyle/>
            <a:p>
              <a:r>
                <a:rPr lang="zh-CN" altLang="en-US" sz="2000" dirty="0">
                  <a:solidFill>
                    <a:srgbClr val="01041D"/>
                  </a:solidFill>
                  <a:latin typeface="微软雅黑" panose="020B0503020204020204" pitchFamily="34" charset="-122"/>
                  <a:ea typeface="微软雅黑" panose="020B0503020204020204" pitchFamily="34" charset="-122"/>
                </a:rPr>
                <a:t>目控</a:t>
              </a:r>
              <a:endParaRPr lang="zh-CN" altLang="en-US" sz="2000" dirty="0">
                <a:solidFill>
                  <a:srgbClr val="01041D"/>
                </a:solidFill>
                <a:latin typeface="微软雅黑" panose="020B0503020204020204" pitchFamily="34" charset="-122"/>
                <a:ea typeface="微软雅黑" panose="020B0503020204020204" pitchFamily="34" charset="-122"/>
              </a:endParaRPr>
            </a:p>
          </p:txBody>
        </p:sp>
        <p:sp>
          <p:nvSpPr>
            <p:cNvPr id="29" name="左大括号 28"/>
            <p:cNvSpPr/>
            <p:nvPr/>
          </p:nvSpPr>
          <p:spPr bwMode="auto">
            <a:xfrm>
              <a:off x="11973" y="5103"/>
              <a:ext cx="346" cy="1638"/>
            </a:xfrm>
            <a:prstGeom prst="leftBrace">
              <a:avLst>
                <a:gd name="adj1" fmla="val 58310"/>
                <a:gd name="adj2" fmla="val 48713"/>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rgbClr val="01041D"/>
                </a:solidFill>
                <a:effectLst/>
                <a:latin typeface="微软雅黑" panose="020B0503020204020204" pitchFamily="34" charset="-122"/>
                <a:ea typeface="微软雅黑" panose="020B0503020204020204" pitchFamily="34" charset="-122"/>
              </a:endParaRPr>
            </a:p>
          </p:txBody>
        </p:sp>
        <p:sp>
          <p:nvSpPr>
            <p:cNvPr id="30" name="文本框 29"/>
            <p:cNvSpPr txBox="1"/>
            <p:nvPr/>
          </p:nvSpPr>
          <p:spPr>
            <a:xfrm>
              <a:off x="12474" y="6386"/>
              <a:ext cx="2533" cy="628"/>
            </a:xfrm>
            <a:prstGeom prst="rect">
              <a:avLst/>
            </a:prstGeom>
            <a:noFill/>
          </p:spPr>
          <p:txBody>
            <a:bodyPr wrap="square" rtlCol="0">
              <a:spAutoFit/>
            </a:bodyPr>
            <a:lstStyle/>
            <a:p>
              <a:r>
                <a:rPr lang="zh-CN" altLang="en-US" sz="2000" dirty="0">
                  <a:solidFill>
                    <a:srgbClr val="01041D"/>
                  </a:solidFill>
                  <a:latin typeface="微软雅黑" panose="020B0503020204020204" pitchFamily="34" charset="-122"/>
                  <a:ea typeface="微软雅黑" panose="020B0503020204020204" pitchFamily="34" charset="-122"/>
                </a:rPr>
                <a:t>非互锁方式</a:t>
              </a:r>
              <a:endParaRPr lang="zh-CN" altLang="en-US" sz="2000" dirty="0">
                <a:solidFill>
                  <a:srgbClr val="01041D"/>
                </a:solidFill>
                <a:latin typeface="微软雅黑" panose="020B0503020204020204" pitchFamily="34" charset="-122"/>
                <a:ea typeface="微软雅黑" panose="020B0503020204020204" pitchFamily="34" charset="-122"/>
              </a:endParaRPr>
            </a:p>
          </p:txBody>
        </p:sp>
      </p:gr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883920" y="1080135"/>
            <a:ext cx="9843770" cy="4880610"/>
          </a:xfrm>
          <a:prstGeom prst="rect">
            <a:avLst/>
          </a:prstGeom>
          <a:noFill/>
        </p:spPr>
        <p:txBody>
          <a:bodyPr wrap="square" rtlCol="0">
            <a:noAutofit/>
          </a:bodyPr>
          <a:lstStyle/>
          <a:p>
            <a:pPr marL="342900" indent="-342900">
              <a:spcBef>
                <a:spcPts val="200"/>
              </a:spcBef>
              <a:spcAft>
                <a:spcPts val="200"/>
              </a:spcAft>
              <a:buSzPct val="70000"/>
              <a:buFont typeface="Wingdings" panose="05000000000000000000" charset="0"/>
              <a:buChar char="u"/>
            </a:pP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异步单向</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源控</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式通信</a:t>
            </a: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73050" indent="-273050">
              <a:spcBef>
                <a:spcPts val="200"/>
              </a:spcBef>
              <a:spcAft>
                <a:spcPts val="200"/>
              </a:spcAft>
              <a:buSzPct val="70000"/>
              <a:buFont typeface="Wingdings" panose="05000000000000000000" pitchFamily="2" charset="2"/>
              <a:buChar char="l"/>
            </a:pP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ts val="200"/>
              </a:spcBef>
              <a:spcAft>
                <a:spcPts val="200"/>
              </a:spcAft>
              <a:buSzPct val="70000"/>
            </a:pP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ts val="200"/>
              </a:spcBef>
              <a:spcAft>
                <a:spcPts val="200"/>
              </a:spcAft>
              <a:buSzPct val="70000"/>
            </a:pP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源部件将</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数据放在“数据”总线上</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延迟</a:t>
            </a:r>
            <a:r>
              <a:rPr lang="en-US" altLang="zh-CN"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t1</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后再在控制总线上</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发出“数据准备”</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信号，作为</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目的部件接收数据</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的选通信号用。</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SzPct val="70000"/>
              <a:buFont typeface="Wingdings" panose="05000000000000000000" pitchFamily="2" charset="2"/>
              <a:buChar char="l"/>
            </a:pP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延迟</a:t>
            </a:r>
            <a:r>
              <a:rPr lang="en-US" altLang="zh-CN"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t1</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是为了</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防止“数据准备”信号可能先于“数据”到达目的部件而出错；</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SzPct val="70000"/>
              <a:buFont typeface="Wingdings" panose="05000000000000000000" pitchFamily="2" charset="2"/>
              <a:buChar char="l"/>
            </a:pPr>
            <a:r>
              <a:rPr lang="en-US" altLang="zh-CN"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t2</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是源部件输出</a:t>
            </a:r>
            <a:r>
              <a:rPr lang="zh-CN" altLang="en-US" sz="2000" u="sng"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寄存器再装入新的待发发数据或是总线重新分配所需的时间</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en-US" altLang="zh-CN" sz="24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 name="连接符: 肘形 9"/>
          <p:cNvCxnSpPr/>
          <p:nvPr/>
        </p:nvCxnSpPr>
        <p:spPr bwMode="auto">
          <a:xfrm flipV="1">
            <a:off x="4721474" y="1825441"/>
            <a:ext cx="1224136" cy="360040"/>
          </a:xfrm>
          <a:prstGeom prst="bentConnector3">
            <a:avLst>
              <a:gd name="adj1" fmla="val 24572"/>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5943464" y="1825441"/>
            <a:ext cx="0" cy="360040"/>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连接符: 肘形 17"/>
          <p:cNvCxnSpPr/>
          <p:nvPr/>
        </p:nvCxnSpPr>
        <p:spPr bwMode="auto">
          <a:xfrm flipV="1">
            <a:off x="5943464" y="1825441"/>
            <a:ext cx="1226282" cy="360040"/>
          </a:xfrm>
          <a:prstGeom prst="bentConnector3">
            <a:avLst>
              <a:gd name="adj1" fmla="val 25409"/>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连接符: 肘形 24"/>
          <p:cNvCxnSpPr/>
          <p:nvPr/>
        </p:nvCxnSpPr>
        <p:spPr bwMode="auto">
          <a:xfrm flipV="1">
            <a:off x="4721474" y="2977569"/>
            <a:ext cx="933958" cy="360040"/>
          </a:xfrm>
          <a:prstGeom prst="bentConnector3">
            <a:avLst>
              <a:gd name="adj1" fmla="val 65624"/>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5655432" y="2977569"/>
            <a:ext cx="0" cy="360040"/>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5655432" y="3337609"/>
            <a:ext cx="1514314" cy="0"/>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a:off x="5025317" y="1511895"/>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a:off x="5326655" y="1511895"/>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5945610" y="1511895"/>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a:off x="6264300" y="1508653"/>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p:cNvCxnSpPr/>
          <p:nvPr/>
        </p:nvCxnSpPr>
        <p:spPr bwMode="auto">
          <a:xfrm>
            <a:off x="4721474" y="3553182"/>
            <a:ext cx="303843" cy="45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p:cNvCxnSpPr/>
          <p:nvPr/>
        </p:nvCxnSpPr>
        <p:spPr bwMode="auto">
          <a:xfrm flipH="1">
            <a:off x="5330117" y="3553182"/>
            <a:ext cx="226358"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a:off x="5744748" y="3538534"/>
            <a:ext cx="198716"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p:nvPr/>
        </p:nvCxnSpPr>
        <p:spPr bwMode="auto">
          <a:xfrm flipH="1">
            <a:off x="6268574" y="3538534"/>
            <a:ext cx="288031"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文本框 52"/>
          <p:cNvSpPr txBox="1"/>
          <p:nvPr/>
        </p:nvSpPr>
        <p:spPr>
          <a:xfrm>
            <a:off x="3815017" y="1975315"/>
            <a:ext cx="1053012" cy="398780"/>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数据</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3357564" y="3157589"/>
            <a:ext cx="1487355" cy="398780"/>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数据准备</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58" name="矩形 57"/>
          <p:cNvSpPr/>
          <p:nvPr/>
        </p:nvSpPr>
        <p:spPr>
          <a:xfrm>
            <a:off x="5006440" y="3534029"/>
            <a:ext cx="419735" cy="460375"/>
          </a:xfrm>
          <a:prstGeom prst="rect">
            <a:avLst/>
          </a:prstGeom>
        </p:spPr>
        <p:txBody>
          <a:bodyPr wrap="none">
            <a:spAutoFit/>
          </a:bodyPr>
          <a:lstStyle/>
          <a:p>
            <a:r>
              <a:rPr lang="en-US" altLang="zh-CN" sz="2400" dirty="0">
                <a:solidFill>
                  <a:schemeClr val="accent1"/>
                </a:solidFill>
                <a:latin typeface="Times New Roman" panose="02020603050405020304" pitchFamily="18" charset="0"/>
                <a:cs typeface="Times New Roman" panose="02020603050405020304" pitchFamily="18" charset="0"/>
              </a:rPr>
              <a:t>t1</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59" name="矩形 58"/>
          <p:cNvSpPr/>
          <p:nvPr/>
        </p:nvSpPr>
        <p:spPr>
          <a:xfrm>
            <a:off x="5943464" y="3512681"/>
            <a:ext cx="419735" cy="460375"/>
          </a:xfrm>
          <a:prstGeom prst="rect">
            <a:avLst/>
          </a:prstGeom>
        </p:spPr>
        <p:txBody>
          <a:bodyPr wrap="none">
            <a:spAutoFit/>
          </a:bodyPr>
          <a:lstStyle/>
          <a:p>
            <a:r>
              <a:rPr lang="en-US" altLang="zh-CN" sz="2400" dirty="0">
                <a:solidFill>
                  <a:schemeClr val="accent1"/>
                </a:solidFill>
                <a:latin typeface="Times New Roman" panose="02020603050405020304" pitchFamily="18" charset="0"/>
                <a:cs typeface="Times New Roman" panose="02020603050405020304" pitchFamily="18" charset="0"/>
              </a:rPr>
              <a:t>t2</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TextBox 54"/>
          <p:cNvSpPr txBox="1"/>
          <p:nvPr>
            <p:custDataLst>
              <p:tags r:id="rId2"/>
            </p:custDataLst>
          </p:nvPr>
        </p:nvSpPr>
        <p:spPr>
          <a:xfrm>
            <a:off x="453390" y="312420"/>
            <a:ext cx="684466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总线的通信技术——异步通信</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99473" y="982720"/>
            <a:ext cx="9843829" cy="6062345"/>
          </a:xfrm>
          <a:prstGeom prst="rect">
            <a:avLst/>
          </a:prstGeom>
          <a:noFill/>
        </p:spPr>
        <p:txBody>
          <a:bodyPr wrap="square" rtlCol="0">
            <a:spAutoFit/>
          </a:bodyPr>
          <a:lstStyle/>
          <a:p>
            <a:pPr marL="457200" indent="-457200">
              <a:spcBef>
                <a:spcPts val="200"/>
              </a:spcBef>
              <a:spcAft>
                <a:spcPts val="200"/>
              </a:spcAft>
              <a:buClr>
                <a:srgbClr val="01041D"/>
              </a:buClr>
              <a:buSzPct val="70000"/>
              <a:buFont typeface="Wingdings" panose="05000000000000000000" charset="0"/>
              <a:buChar char="u"/>
            </a:pP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异步单向</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源控</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式通信</a:t>
            </a:r>
            <a:endPar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spcBef>
                <a:spcPts val="200"/>
              </a:spcBef>
              <a:spcAft>
                <a:spcPts val="200"/>
              </a:spcAft>
              <a:buClr>
                <a:srgbClr val="01041D"/>
              </a:buClr>
              <a:buSzPct val="70000"/>
              <a:buFont typeface="Wingdings" panose="05000000000000000000" charset="0"/>
              <a:buChar char="u"/>
            </a:pP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Clr>
                <a:srgbClr val="01041D"/>
              </a:buClr>
              <a:buSzPct val="70000"/>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优点</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简单、高速</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136650" lvl="3" indent="-273050">
              <a:spcBef>
                <a:spcPts val="200"/>
              </a:spcBef>
              <a:spcAft>
                <a:spcPts val="200"/>
              </a:spcAft>
              <a:buClr>
                <a:srgbClr val="01041D"/>
              </a:buClr>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Clr>
                <a:srgbClr val="01041D"/>
              </a:buClr>
              <a:buSzPct val="70000"/>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没有来自目的部件指明传送</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是否有效的回答</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不同速度的部件间通信比较困难</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，部件内</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设置缓冲器</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以缓冲来不及处理的数据</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效率低</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、高速部件很难发挥其效能</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3" indent="-342900" eaLnBrk="1" latinLnBrk="0" hangingPunct="1">
              <a:lnSpc>
                <a:spcPct val="130000"/>
              </a:lnSpc>
              <a:spcBef>
                <a:spcPts val="200"/>
              </a:spcBef>
              <a:spcAft>
                <a:spcPts val="200"/>
              </a:spcAft>
              <a:buClr>
                <a:srgbClr val="01041D"/>
              </a:buClr>
              <a:buSzPct val="70000"/>
              <a:buFont typeface="Wingdings" panose="05000000000000000000" charset="0"/>
              <a:buChar char="Ø"/>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“数据准备”</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干扰要小</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，否则易误认为有效信号</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en-US" altLang="zh-CN" sz="28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6729730" y="1262355"/>
            <a:ext cx="3910010" cy="2486050"/>
            <a:chOff x="9468" y="1310"/>
            <a:chExt cx="6157" cy="3915"/>
          </a:xfrm>
        </p:grpSpPr>
        <p:cxnSp>
          <p:nvCxnSpPr>
            <p:cNvPr id="9" name="连接符: 肘形 8"/>
            <p:cNvCxnSpPr/>
            <p:nvPr/>
          </p:nvCxnSpPr>
          <p:spPr bwMode="auto">
            <a:xfrm flipV="1">
              <a:off x="11769" y="1809"/>
              <a:ext cx="1928" cy="567"/>
            </a:xfrm>
            <a:prstGeom prst="bentConnector3">
              <a:avLst>
                <a:gd name="adj1" fmla="val 24572"/>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13693" y="1809"/>
              <a:ext cx="0" cy="567"/>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连接符: 肘形 10"/>
            <p:cNvCxnSpPr/>
            <p:nvPr/>
          </p:nvCxnSpPr>
          <p:spPr bwMode="auto">
            <a:xfrm flipV="1">
              <a:off x="13693" y="1809"/>
              <a:ext cx="1931" cy="567"/>
            </a:xfrm>
            <a:prstGeom prst="bentConnector3">
              <a:avLst>
                <a:gd name="adj1" fmla="val 25409"/>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连接符: 肘形 11"/>
            <p:cNvCxnSpPr/>
            <p:nvPr/>
          </p:nvCxnSpPr>
          <p:spPr bwMode="auto">
            <a:xfrm flipV="1">
              <a:off x="11769" y="3623"/>
              <a:ext cx="1471" cy="567"/>
            </a:xfrm>
            <a:prstGeom prst="bentConnector3">
              <a:avLst>
                <a:gd name="adj1" fmla="val 65624"/>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13240" y="3623"/>
              <a:ext cx="0" cy="567"/>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13240" y="4190"/>
              <a:ext cx="2385" cy="0"/>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12247" y="1315"/>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12722" y="1315"/>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a:off x="13697" y="1315"/>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14199" y="1310"/>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p:nvPr/>
          </p:nvCxnSpPr>
          <p:spPr bwMode="auto">
            <a:xfrm>
              <a:off x="11769" y="4530"/>
              <a:ext cx="478" cy="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flipH="1">
              <a:off x="12727" y="4530"/>
              <a:ext cx="356"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13380" y="4507"/>
              <a:ext cx="313"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p:nvPr/>
          </p:nvCxnSpPr>
          <p:spPr bwMode="auto">
            <a:xfrm flipH="1">
              <a:off x="14205" y="4507"/>
              <a:ext cx="454"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10056" y="2092"/>
              <a:ext cx="1928"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数据</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468" y="3803"/>
              <a:ext cx="2480"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数据准备</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25" name="矩形 24"/>
            <p:cNvSpPr/>
            <p:nvPr/>
          </p:nvSpPr>
          <p:spPr>
            <a:xfrm>
              <a:off x="12218" y="4500"/>
              <a:ext cx="748" cy="725"/>
            </a:xfrm>
            <a:prstGeom prst="rect">
              <a:avLst/>
            </a:prstGeom>
          </p:spPr>
          <p:txBody>
            <a:bodyPr wrap="none">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t1</a:t>
              </a:r>
              <a:endParaRPr lang="en-US" altLang="zh-CN" sz="24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p:cNvSpPr/>
            <p:nvPr/>
          </p:nvSpPr>
          <p:spPr>
            <a:xfrm>
              <a:off x="13693" y="4466"/>
              <a:ext cx="748" cy="725"/>
            </a:xfrm>
            <a:prstGeom prst="rect">
              <a:avLst/>
            </a:prstGeom>
          </p:spPr>
          <p:txBody>
            <a:bodyPr wrap="none">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t2</a:t>
              </a:r>
              <a:endParaRPr lang="en-US" altLang="zh-CN" sz="24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2"/>
            </p:custDataLst>
          </p:nvPr>
        </p:nvSpPr>
        <p:spPr>
          <a:xfrm>
            <a:off x="453390" y="312420"/>
            <a:ext cx="684466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总线的通信技术——异步通信</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1" name="TextBox 30"/>
              <p:cNvSpPr txBox="1"/>
              <p:nvPr/>
            </p:nvSpPr>
            <p:spPr>
              <a:xfrm>
                <a:off x="1007398" y="1079875"/>
                <a:ext cx="9843829" cy="3163570"/>
              </a:xfrm>
              <a:prstGeom prst="rect">
                <a:avLst/>
              </a:prstGeom>
              <a:noFill/>
            </p:spPr>
            <p:txBody>
              <a:bodyPr wrap="square" rtlCol="0">
                <a:spAutoFit/>
              </a:bodyPr>
              <a:lstStyle/>
              <a:p>
                <a:pPr marL="342900" indent="-342900" eaLnBrk="1" latinLnBrk="0" hangingPunct="1">
                  <a:lnSpc>
                    <a:spcPct val="130000"/>
                  </a:lnSpc>
                  <a:spcBef>
                    <a:spcPts val="200"/>
                  </a:spcBef>
                  <a:spcAft>
                    <a:spcPts val="200"/>
                  </a:spcAft>
                  <a:buSzPct val="70000"/>
                  <a:buFont typeface="Wingdings" panose="05000000000000000000" charset="0"/>
                  <a:buChar char="u"/>
                </a:pP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单向</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目控</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式通信</a:t>
                </a: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目的部件</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建立</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“数据请求”</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使</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源部件</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把数据放在“数据”线上，即目的部件发出“数据请求”，经二次传送延迟，即</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14:m>
                  <m:oMath xmlns:m="http://schemas.openxmlformats.org/officeDocument/2006/math">
                    <m:sSub>
                      <m:sSubPr>
                        <m:ctrlPr>
                          <a:rPr lang="en-US" altLang="zh-CN" sz="20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000" b="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𝑑</m:t>
                        </m:r>
                      </m:sub>
                    </m:sSub>
                  </m:oMath>
                </a14:m>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后，数据到达目的部件，由其检验数据的有效性</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4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1" name="TextBox 30"/>
              <p:cNvSpPr txBox="1">
                <a:spLocks noRot="1" noChangeAspect="1" noMove="1" noResize="1" noEditPoints="1" noAdjustHandles="1" noChangeArrowheads="1" noChangeShapeType="1" noTextEdit="1"/>
              </p:cNvSpPr>
              <p:nvPr/>
            </p:nvSpPr>
            <p:spPr>
              <a:xfrm>
                <a:off x="1007398" y="1079875"/>
                <a:ext cx="9843829" cy="3163570"/>
              </a:xfrm>
              <a:prstGeom prst="rect">
                <a:avLst/>
              </a:prstGeom>
              <a:blipFill rotWithShape="1">
                <a:blip r:embed="rId1"/>
                <a:stretch>
                  <a:fillRect l="-3" t="-12" r="4" b="12"/>
                </a:stretch>
              </a:blipFill>
            </p:spPr>
            <p:txBody>
              <a:bodyPr/>
              <a:lstStyle/>
              <a:p>
                <a:r>
                  <a:rPr lang="zh-CN" altLang="en-US">
                    <a:noFill/>
                  </a:rPr>
                  <a:t> </a:t>
                </a:r>
              </a:p>
            </p:txBody>
          </p:sp>
        </mc:Fallback>
      </mc:AlternateContent>
      <p:grpSp>
        <p:nvGrpSpPr>
          <p:cNvPr id="3" name="组合 2"/>
          <p:cNvGrpSpPr/>
          <p:nvPr/>
        </p:nvGrpSpPr>
        <p:grpSpPr>
          <a:xfrm>
            <a:off x="3007360" y="2630094"/>
            <a:ext cx="6156055" cy="3247460"/>
            <a:chOff x="4592" y="4029"/>
            <a:chExt cx="9695" cy="5114"/>
          </a:xfrm>
        </p:grpSpPr>
        <p:cxnSp>
          <p:nvCxnSpPr>
            <p:cNvPr id="9" name="连接符: 肘形 8"/>
            <p:cNvCxnSpPr/>
            <p:nvPr/>
          </p:nvCxnSpPr>
          <p:spPr bwMode="auto">
            <a:xfrm flipV="1">
              <a:off x="6754" y="5866"/>
              <a:ext cx="3987" cy="567"/>
            </a:xfrm>
            <a:prstGeom prst="bentConnector3">
              <a:avLst>
                <a:gd name="adj1" fmla="val 50000"/>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10741" y="5866"/>
              <a:ext cx="0" cy="567"/>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连接符: 肘形 10"/>
            <p:cNvCxnSpPr/>
            <p:nvPr/>
          </p:nvCxnSpPr>
          <p:spPr bwMode="auto">
            <a:xfrm flipV="1">
              <a:off x="10738" y="5866"/>
              <a:ext cx="1800" cy="567"/>
            </a:xfrm>
            <a:prstGeom prst="bentConnector3">
              <a:avLst>
                <a:gd name="adj1" fmla="val 50000"/>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连接符: 肘形 11"/>
            <p:cNvCxnSpPr/>
            <p:nvPr/>
          </p:nvCxnSpPr>
          <p:spPr bwMode="auto">
            <a:xfrm flipV="1">
              <a:off x="6754" y="7509"/>
              <a:ext cx="2867" cy="567"/>
            </a:xfrm>
            <a:prstGeom prst="bentConnector3">
              <a:avLst>
                <a:gd name="adj1" fmla="val 16257"/>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9621" y="7509"/>
              <a:ext cx="0" cy="567"/>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9621" y="8076"/>
              <a:ext cx="2917" cy="0"/>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8748" y="5503"/>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7208" y="5549"/>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p:nvPr/>
          </p:nvCxnSpPr>
          <p:spPr bwMode="auto">
            <a:xfrm>
              <a:off x="6535" y="8677"/>
              <a:ext cx="673" cy="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flipH="1">
              <a:off x="8050" y="8731"/>
              <a:ext cx="567"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7483" y="8505"/>
              <a:ext cx="440"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p:nvPr/>
          </p:nvCxnSpPr>
          <p:spPr bwMode="auto">
            <a:xfrm flipH="1">
              <a:off x="8731" y="8515"/>
              <a:ext cx="567"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5167" y="6149"/>
              <a:ext cx="1304"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数据</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592" y="7784"/>
              <a:ext cx="2409"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数据请求</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7" name="矩形 36"/>
                <p:cNvSpPr/>
                <p:nvPr/>
              </p:nvSpPr>
              <p:spPr>
                <a:xfrm>
                  <a:off x="7247" y="8515"/>
                  <a:ext cx="737" cy="62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000" b="1" i="1" dirty="0" smtClean="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𝒕</m:t>
                            </m:r>
                          </m:e>
                          <m:sub>
                            <m: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𝒅</m:t>
                            </m:r>
                            <m:r>
                              <a:rPr lang="en-US" altLang="zh-CN" sz="2000" b="1" i="1" dirty="0" smtClean="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𝟏</m:t>
                            </m:r>
                          </m:sub>
                        </m:sSub>
                      </m:oMath>
                    </m:oMathPara>
                  </a14:m>
                  <a:endPar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37" name="矩形 36"/>
                <p:cNvSpPr>
                  <a:spLocks noRot="1" noChangeAspect="1" noMove="1" noResize="1" noEditPoints="1" noAdjustHandles="1" noChangeArrowheads="1" noChangeShapeType="1" noTextEdit="1"/>
                </p:cNvSpPr>
                <p:nvPr/>
              </p:nvSpPr>
              <p:spPr>
                <a:xfrm>
                  <a:off x="7247" y="8515"/>
                  <a:ext cx="737" cy="628"/>
                </a:xfrm>
                <a:prstGeom prst="rect">
                  <a:avLst/>
                </a:prstGeom>
                <a:blipFill rotWithShape="1">
                  <a:blip r:embed="rId2"/>
                </a:blipFill>
              </p:spPr>
              <p:txBody>
                <a:bodyPr/>
                <a:lstStyle/>
                <a:p>
                  <a:r>
                    <a:rPr lang="zh-CN" altLang="en-US">
                      <a:noFill/>
                    </a:rPr>
                    <a:t> </a:t>
                  </a:r>
                </a:p>
              </p:txBody>
            </p:sp>
          </mc:Fallback>
        </mc:AlternateContent>
        <p:cxnSp>
          <p:nvCxnSpPr>
            <p:cNvPr id="51" name="直接连接符 50"/>
            <p:cNvCxnSpPr/>
            <p:nvPr/>
          </p:nvCxnSpPr>
          <p:spPr bwMode="auto">
            <a:xfrm>
              <a:off x="8002" y="7784"/>
              <a:ext cx="0" cy="1286"/>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对话气泡: 椭圆形 51"/>
            <p:cNvSpPr/>
            <p:nvPr/>
          </p:nvSpPr>
          <p:spPr bwMode="auto">
            <a:xfrm>
              <a:off x="11906" y="4842"/>
              <a:ext cx="2381" cy="867"/>
            </a:xfrm>
            <a:prstGeom prst="wedgeEllipseCallout">
              <a:avLst/>
            </a:prstGeom>
            <a:noFill/>
            <a:ln>
              <a:noFill/>
            </a:ln>
          </p:spPr>
          <p:txBody>
            <a:bodyPr vert="horz" wrap="square" lIns="91440" tIns="45720" rIns="91440" bIns="45720" numCol="1" rtlCol="0" anchor="t" anchorCtr="0" compatLnSpc="1"/>
            <a:lstStyle/>
            <a:p>
              <a:pPr algn="l"/>
              <a:endParaRPr lang="zh-CN" altLang="en-US" sz="1600">
                <a:latin typeface="微软雅黑" panose="020B0503020204020204" pitchFamily="34" charset="-122"/>
                <a:ea typeface="微软雅黑" panose="020B0503020204020204" pitchFamily="34" charset="-122"/>
              </a:endParaRPr>
            </a:p>
          </p:txBody>
        </p:sp>
        <p:sp>
          <p:nvSpPr>
            <p:cNvPr id="53" name="对话气泡: 椭圆形 52"/>
            <p:cNvSpPr/>
            <p:nvPr/>
          </p:nvSpPr>
          <p:spPr bwMode="auto">
            <a:xfrm>
              <a:off x="9696" y="4029"/>
              <a:ext cx="2917" cy="1474"/>
            </a:xfrm>
            <a:prstGeom prst="wedgeEllipseCallout">
              <a:avLst>
                <a:gd name="adj1" fmla="val -61692"/>
                <a:gd name="adj2" fmla="val 69053"/>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lstStyle/>
            <a:p>
              <a:pPr algn="l"/>
              <a:endParaRPr lang="zh-CN" altLang="en-US" sz="1600">
                <a:latin typeface="微软雅黑" panose="020B0503020204020204" pitchFamily="34" charset="-122"/>
                <a:ea typeface="微软雅黑" panose="020B0503020204020204" pitchFamily="34" charset="-122"/>
              </a:endParaRPr>
            </a:p>
          </p:txBody>
        </p:sp>
        <p:sp>
          <p:nvSpPr>
            <p:cNvPr id="54" name="文本框 53"/>
            <p:cNvSpPr txBox="1"/>
            <p:nvPr/>
          </p:nvSpPr>
          <p:spPr>
            <a:xfrm>
              <a:off x="10142" y="4379"/>
              <a:ext cx="2211" cy="919"/>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数据到达目的部件</a:t>
              </a:r>
              <a:endParaRPr lang="zh-CN" altLang="en-US" sz="1600" b="1" dirty="0">
                <a:latin typeface="微软雅黑" panose="020B0503020204020204" pitchFamily="34" charset="-122"/>
                <a:ea typeface="微软雅黑" panose="020B0503020204020204" pitchFamily="34" charset="-122"/>
              </a:endParaRPr>
            </a:p>
          </p:txBody>
        </p:sp>
      </p:grpSp>
      <p:cxnSp>
        <p:nvCxnSpPr>
          <p:cNvPr id="8" name="直接连接符 7"/>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4"/>
            </p:custDataLst>
          </p:nvPr>
        </p:nvSpPr>
        <p:spPr>
          <a:xfrm>
            <a:off x="453390" y="312420"/>
            <a:ext cx="684466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总线的通信技术——异步通信</a:t>
            </a:r>
            <a:endParaRPr lang="zh-CN" altLang="en-US" sz="3400" dirty="0">
              <a:solidFill>
                <a:schemeClr val="dk1">
                  <a:lumMod val="75000"/>
                </a:schemeClr>
              </a:solidFill>
              <a:latin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5" name="矩形 4"/>
              <p:cNvSpPr/>
              <p:nvPr/>
            </p:nvSpPr>
            <p:spPr>
              <a:xfrm>
                <a:off x="5184140" y="5200015"/>
                <a:ext cx="477520" cy="398780"/>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sSub>
                        <m:sSubPr>
                          <m:ctrlP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𝒕</m:t>
                          </m:r>
                        </m:e>
                        <m:sub>
                          <m: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𝒅</m:t>
                          </m:r>
                          <m:r>
                            <a:rPr lang="en-US" altLang="zh-CN" sz="2000" b="1" i="1" dirty="0" smtClean="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𝟐</m:t>
                          </m:r>
                        </m:sub>
                      </m:sSub>
                    </m:oMath>
                  </m:oMathPara>
                </a14:m>
                <a:endPar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5184140" y="5200015"/>
                <a:ext cx="477520" cy="39878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087959"/>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7"/>
            <a:ext cx="10562590" cy="1113958"/>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990656"/>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3.1  </a:t>
            </a:r>
            <a:r>
              <a:rPr lang="zh-CN" altLang="en-US" b="1" dirty="0">
                <a:solidFill>
                  <a:schemeClr val="accent2"/>
                </a:solidFill>
                <a:latin typeface="微软雅黑" panose="020B0503020204020204" pitchFamily="34" charset="-122"/>
                <a:ea typeface="微软雅黑" panose="020B0503020204020204" pitchFamily="34" charset="-122"/>
                <a:sym typeface="+mn-ea"/>
              </a:rPr>
              <a:t>存储系统的基本要求和并行主存系统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3.1.1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存储系统的基本要求</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并行主存系统</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087959"/>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3.2  </a:t>
            </a:r>
            <a:r>
              <a:rPr lang="zh-CN" altLang="en-US" b="1" dirty="0">
                <a:solidFill>
                  <a:srgbClr val="FFFFFF"/>
                </a:solidFill>
                <a:latin typeface="微软雅黑" panose="020B0503020204020204" pitchFamily="34" charset="-122"/>
                <a:ea typeface="微软雅黑" panose="020B0503020204020204" pitchFamily="34" charset="-122"/>
                <a:sym typeface="+mn-ea"/>
              </a:rPr>
              <a:t>中断系统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3.2.1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中断的分类和分级</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3.2.2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中断的响应次序与处理次序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3.2.3 </a:t>
            </a:r>
            <a:r>
              <a:rPr lang="zh-CN" altLang="en-US" sz="1600" b="1" dirty="0">
                <a:solidFill>
                  <a:srgbClr val="FFFFFF"/>
                </a:solidFill>
                <a:latin typeface="微软雅黑" panose="020B0503020204020204" pitchFamily="34" charset="-122"/>
                <a:ea typeface="微软雅黑" panose="020B0503020204020204" pitchFamily="34" charset="-122"/>
              </a:rPr>
              <a:t>中断系统的软、硬件功能分配</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384103"/>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384103"/>
            <a:ext cx="5765800" cy="1581587"/>
          </a:xfrm>
          <a:prstGeom prst="rect">
            <a:avLst/>
          </a:prstGeom>
          <a:noFill/>
        </p:spPr>
        <p:txBody>
          <a:bodyPr wrap="square" rtlCol="0" anchor="t">
            <a:spAutoFit/>
          </a:bodyPr>
          <a:lstStyle/>
          <a:p>
            <a:pPr>
              <a:lnSpc>
                <a:spcPct val="120000"/>
              </a:lnSpc>
            </a:pPr>
            <a:r>
              <a:rPr lang="en-US" altLang="zh-CN" b="1" dirty="0">
                <a:solidFill>
                  <a:srgbClr val="FFFF00"/>
                </a:solidFill>
                <a:latin typeface="微软雅黑" panose="020B0503020204020204" pitchFamily="34" charset="-122"/>
                <a:ea typeface="微软雅黑" panose="020B0503020204020204" pitchFamily="34" charset="-122"/>
                <a:sym typeface="+mn-ea"/>
              </a:rPr>
              <a:t>3.3 </a:t>
            </a:r>
            <a:r>
              <a:rPr lang="zh-CN" altLang="en-US" b="1" dirty="0">
                <a:solidFill>
                  <a:srgbClr val="FFFF00"/>
                </a:solidFill>
                <a:latin typeface="微软雅黑" panose="020B0503020204020204" pitchFamily="34" charset="-122"/>
                <a:ea typeface="微软雅黑" panose="020B0503020204020204" pitchFamily="34" charset="-122"/>
                <a:sym typeface="+mn-ea"/>
              </a:rPr>
              <a:t>总线系统</a:t>
            </a:r>
            <a:endParaRPr lang="zh-CN" altLang="en-US"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00"/>
                </a:solidFill>
                <a:latin typeface="微软雅黑" panose="020B0503020204020204" pitchFamily="34" charset="-122"/>
                <a:ea typeface="微软雅黑" panose="020B0503020204020204" pitchFamily="34" charset="-122"/>
                <a:sym typeface="+mn-ea"/>
              </a:rPr>
              <a:t>3.3.1</a:t>
            </a:r>
            <a:r>
              <a:rPr lang="zh-CN" altLang="en-US" sz="1600" b="1" dirty="0">
                <a:solidFill>
                  <a:srgbClr val="FFFF00"/>
                </a:solidFill>
                <a:latin typeface="微软雅黑" panose="020B0503020204020204" pitchFamily="34" charset="-122"/>
                <a:ea typeface="微软雅黑" panose="020B0503020204020204" pitchFamily="34" charset="-122"/>
                <a:sym typeface="+mn-ea"/>
              </a:rPr>
              <a:t> 总线的分类</a:t>
            </a:r>
            <a:endParaRPr lang="en-US" altLang="zh-CN" sz="1600"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3.3.2 </a:t>
            </a:r>
            <a:r>
              <a:rPr lang="zh-CN" altLang="en-US" sz="1600" b="1" dirty="0">
                <a:solidFill>
                  <a:srgbClr val="FFFFFF"/>
                </a:solidFill>
                <a:latin typeface="微软雅黑" panose="020B0503020204020204" pitchFamily="34" charset="-122"/>
                <a:ea typeface="微软雅黑" panose="020B0503020204020204" pitchFamily="34" charset="-122"/>
                <a:sym typeface="+mn-ea"/>
              </a:rPr>
              <a:t>总线的控制方式</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3.3.3 </a:t>
            </a:r>
            <a:r>
              <a:rPr lang="zh-CN" altLang="en-US" sz="1600" b="1" dirty="0">
                <a:solidFill>
                  <a:schemeClr val="accent2"/>
                </a:solidFill>
                <a:latin typeface="微软雅黑" panose="020B0503020204020204" pitchFamily="34" charset="-122"/>
                <a:ea typeface="微软雅黑" panose="020B0503020204020204" pitchFamily="34" charset="-122"/>
              </a:rPr>
              <a:t>总线的通信技术</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3.3.4 </a:t>
            </a:r>
            <a:r>
              <a:rPr lang="zh-CN" altLang="en-US" sz="1600" b="1" dirty="0">
                <a:solidFill>
                  <a:srgbClr val="FFFFFF"/>
                </a:solidFill>
                <a:latin typeface="微软雅黑" panose="020B0503020204020204" pitchFamily="34" charset="-122"/>
                <a:ea typeface="微软雅黑" panose="020B0503020204020204" pitchFamily="34" charset="-122"/>
                <a:sym typeface="+mn-ea"/>
              </a:rPr>
              <a:t>数据宽度与总线线数</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
        <p:nvSpPr>
          <p:cNvPr id="8" name="矩形 7"/>
          <p:cNvSpPr/>
          <p:nvPr>
            <p:custDataLst>
              <p:tags r:id="rId8"/>
            </p:custDataLst>
          </p:nvPr>
        </p:nvSpPr>
        <p:spPr>
          <a:xfrm flipH="1">
            <a:off x="477044" y="5032631"/>
            <a:ext cx="10562590" cy="1286121"/>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文本框 8"/>
          <p:cNvSpPr txBox="1"/>
          <p:nvPr/>
        </p:nvSpPr>
        <p:spPr>
          <a:xfrm>
            <a:off x="980599" y="5032631"/>
            <a:ext cx="5765800" cy="1286121"/>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3.4 </a:t>
            </a:r>
            <a:r>
              <a:rPr lang="zh-CN" altLang="en-US" b="1" dirty="0">
                <a:solidFill>
                  <a:srgbClr val="FFFFFF"/>
                </a:solidFill>
                <a:latin typeface="微软雅黑" panose="020B0503020204020204" pitchFamily="34" charset="-122"/>
                <a:ea typeface="微软雅黑" panose="020B0503020204020204" pitchFamily="34" charset="-122"/>
                <a:sym typeface="+mn-ea"/>
              </a:rPr>
              <a:t>输入</a:t>
            </a:r>
            <a:r>
              <a:rPr lang="en-US" altLang="zh-CN" b="1" dirty="0">
                <a:solidFill>
                  <a:srgbClr val="FFFFFF"/>
                </a:solidFill>
                <a:latin typeface="微软雅黑" panose="020B0503020204020204" pitchFamily="34" charset="-122"/>
                <a:ea typeface="微软雅黑" panose="020B0503020204020204" pitchFamily="34" charset="-122"/>
                <a:sym typeface="+mn-ea"/>
              </a:rPr>
              <a:t>/</a:t>
            </a:r>
            <a:r>
              <a:rPr lang="zh-CN" altLang="en-US" b="1" dirty="0">
                <a:solidFill>
                  <a:srgbClr val="FFFFFF"/>
                </a:solidFill>
                <a:latin typeface="微软雅黑" panose="020B0503020204020204" pitchFamily="34" charset="-122"/>
                <a:ea typeface="微软雅黑" panose="020B0503020204020204" pitchFamily="34" charset="-122"/>
                <a:sym typeface="+mn-ea"/>
              </a:rPr>
              <a:t>输出系统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3.4.1 </a:t>
            </a:r>
            <a:r>
              <a:rPr lang="zh-CN" altLang="en-US" sz="1600" b="1" dirty="0">
                <a:solidFill>
                  <a:srgbClr val="FFFFFF"/>
                </a:solidFill>
                <a:latin typeface="微软雅黑" panose="020B0503020204020204" pitchFamily="34" charset="-122"/>
                <a:ea typeface="微软雅黑" panose="020B0503020204020204" pitchFamily="34" charset="-122"/>
                <a:sym typeface="+mn-ea"/>
              </a:rPr>
              <a:t>输入</a:t>
            </a:r>
            <a:r>
              <a:rPr lang="en-US" altLang="zh-CN" sz="1600" b="1" dirty="0">
                <a:solidFill>
                  <a:srgbClr val="FFFFFF"/>
                </a:solidFill>
                <a:latin typeface="微软雅黑" panose="020B0503020204020204" pitchFamily="34" charset="-122"/>
                <a:ea typeface="微软雅黑" panose="020B0503020204020204" pitchFamily="34" charset="-122"/>
                <a:sym typeface="+mn-ea"/>
              </a:rPr>
              <a:t>/</a:t>
            </a:r>
            <a:r>
              <a:rPr lang="zh-CN" altLang="en-US" sz="1600" b="1" dirty="0">
                <a:solidFill>
                  <a:srgbClr val="FFFFFF"/>
                </a:solidFill>
                <a:latin typeface="微软雅黑" panose="020B0503020204020204" pitchFamily="34" charset="-122"/>
                <a:ea typeface="微软雅黑" panose="020B0503020204020204" pitchFamily="34" charset="-122"/>
                <a:sym typeface="+mn-ea"/>
              </a:rPr>
              <a:t>输出系统概述</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3.4.2 </a:t>
            </a:r>
            <a:r>
              <a:rPr lang="zh-CN" altLang="en-US" sz="1600" b="1" dirty="0">
                <a:solidFill>
                  <a:srgbClr val="FFFFFF"/>
                </a:solidFill>
                <a:latin typeface="微软雅黑" panose="020B0503020204020204" pitchFamily="34" charset="-122"/>
                <a:ea typeface="微软雅黑" panose="020B0503020204020204" pitchFamily="34" charset="-122"/>
                <a:sym typeface="+mn-ea"/>
              </a:rPr>
              <a:t>通道处理机的工作原理和流量设计</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3.4.3 </a:t>
            </a:r>
            <a:r>
              <a:rPr lang="zh-CN" altLang="en-US" sz="1600" b="1" dirty="0">
                <a:solidFill>
                  <a:schemeClr val="accent2"/>
                </a:solidFill>
                <a:latin typeface="微软雅黑" panose="020B0503020204020204" pitchFamily="34" charset="-122"/>
                <a:ea typeface="微软雅黑" panose="020B0503020204020204" pitchFamily="34" charset="-122"/>
              </a:rPr>
              <a:t>外围处理机</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9"/>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795020" y="1080135"/>
            <a:ext cx="10055860" cy="3266440"/>
          </a:xfrm>
          <a:prstGeom prst="rect">
            <a:avLst/>
          </a:prstGeom>
          <a:noFill/>
        </p:spPr>
        <p:txBody>
          <a:bodyPr wrap="square" rtlCol="0">
            <a:spAutoFit/>
          </a:bodyPr>
          <a:lstStyle/>
          <a:p>
            <a:pPr marL="342900" indent="-342900" eaLnBrk="1" latinLnBrk="0" hangingPunct="1">
              <a:lnSpc>
                <a:spcPct val="130000"/>
              </a:lnSpc>
              <a:spcBef>
                <a:spcPts val="200"/>
              </a:spcBef>
              <a:spcAft>
                <a:spcPts val="200"/>
              </a:spcAft>
              <a:buSzPct val="70000"/>
              <a:buFont typeface="Wingdings" panose="05000000000000000000" charset="0"/>
              <a:buChar char="u"/>
            </a:pP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单向</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目控</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式通信</a:t>
            </a: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sym typeface="+mn-ea"/>
              </a:rPr>
              <a:t>解决传送有效性校验的问题</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sym typeface="+mn-ea"/>
              </a:rPr>
              <a:t>如果有错误</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，目的部件回送</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sym typeface="+mn-ea"/>
              </a:rPr>
              <a:t>“数据出错”</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代替下一个“数据请求”</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总线传输率随源、目的之间距离的增加而下降</a:t>
            </a:r>
            <a:endPar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4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3007360" y="2663750"/>
            <a:ext cx="6156055" cy="3213804"/>
            <a:chOff x="4592" y="4082"/>
            <a:chExt cx="9695" cy="5061"/>
          </a:xfrm>
        </p:grpSpPr>
        <p:cxnSp>
          <p:nvCxnSpPr>
            <p:cNvPr id="9" name="连接符: 肘形 8"/>
            <p:cNvCxnSpPr/>
            <p:nvPr/>
          </p:nvCxnSpPr>
          <p:spPr bwMode="auto">
            <a:xfrm flipV="1">
              <a:off x="6754" y="5866"/>
              <a:ext cx="3987" cy="567"/>
            </a:xfrm>
            <a:prstGeom prst="bentConnector3">
              <a:avLst>
                <a:gd name="adj1" fmla="val 50000"/>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10741" y="5866"/>
              <a:ext cx="0" cy="567"/>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连接符: 肘形 10"/>
            <p:cNvCxnSpPr/>
            <p:nvPr/>
          </p:nvCxnSpPr>
          <p:spPr bwMode="auto">
            <a:xfrm flipV="1">
              <a:off x="10738" y="5866"/>
              <a:ext cx="1800" cy="567"/>
            </a:xfrm>
            <a:prstGeom prst="bentConnector3">
              <a:avLst>
                <a:gd name="adj1" fmla="val 50000"/>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连接符: 肘形 11"/>
            <p:cNvCxnSpPr/>
            <p:nvPr/>
          </p:nvCxnSpPr>
          <p:spPr bwMode="auto">
            <a:xfrm flipV="1">
              <a:off x="6754" y="7509"/>
              <a:ext cx="2867" cy="567"/>
            </a:xfrm>
            <a:prstGeom prst="bentConnector3">
              <a:avLst>
                <a:gd name="adj1" fmla="val 16257"/>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9621" y="7509"/>
              <a:ext cx="0" cy="567"/>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9621" y="8076"/>
              <a:ext cx="2917" cy="0"/>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8748" y="5503"/>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7208" y="5549"/>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p:nvPr/>
          </p:nvCxnSpPr>
          <p:spPr bwMode="auto">
            <a:xfrm>
              <a:off x="6535" y="8677"/>
              <a:ext cx="673" cy="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flipH="1">
              <a:off x="8050" y="8731"/>
              <a:ext cx="567"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7483" y="8505"/>
              <a:ext cx="440"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p:nvPr/>
          </p:nvCxnSpPr>
          <p:spPr bwMode="auto">
            <a:xfrm flipH="1">
              <a:off x="8731" y="8515"/>
              <a:ext cx="567"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5167" y="6149"/>
              <a:ext cx="1304"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数据</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592" y="7784"/>
              <a:ext cx="2409" cy="628"/>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数据请求</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7" name="矩形 36"/>
                <p:cNvSpPr/>
                <p:nvPr/>
              </p:nvSpPr>
              <p:spPr>
                <a:xfrm>
                  <a:off x="7247" y="8515"/>
                  <a:ext cx="737" cy="62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000" b="1" i="1" dirty="0" smtClean="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𝒕</m:t>
                            </m:r>
                          </m:e>
                          <m:sub>
                            <m: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𝒅</m:t>
                            </m:r>
                            <m:r>
                              <a:rPr lang="en-US" altLang="zh-CN" sz="2000" b="1" i="1" dirty="0" smtClean="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𝟏</m:t>
                            </m:r>
                          </m:sub>
                        </m:sSub>
                      </m:oMath>
                    </m:oMathPara>
                  </a14:m>
                  <a:endPar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37" name="矩形 36"/>
                <p:cNvSpPr>
                  <a:spLocks noRot="1" noChangeAspect="1" noMove="1" noResize="1" noEditPoints="1" noAdjustHandles="1" noChangeArrowheads="1" noChangeShapeType="1" noTextEdit="1"/>
                </p:cNvSpPr>
                <p:nvPr/>
              </p:nvSpPr>
              <p:spPr>
                <a:xfrm>
                  <a:off x="7247" y="8515"/>
                  <a:ext cx="737" cy="628"/>
                </a:xfrm>
                <a:prstGeom prst="rect">
                  <a:avLst/>
                </a:prstGeom>
                <a:blipFill rotWithShape="1">
                  <a:blip r:embed="rId1"/>
                </a:blipFill>
              </p:spPr>
              <p:txBody>
                <a:bodyPr/>
                <a:lstStyle/>
                <a:p>
                  <a:r>
                    <a:rPr lang="zh-CN" altLang="en-US">
                      <a:noFill/>
                    </a:rPr>
                    <a:t> </a:t>
                  </a:r>
                </a:p>
              </p:txBody>
            </p:sp>
          </mc:Fallback>
        </mc:AlternateContent>
        <p:cxnSp>
          <p:nvCxnSpPr>
            <p:cNvPr id="51" name="直接连接符 50"/>
            <p:cNvCxnSpPr/>
            <p:nvPr/>
          </p:nvCxnSpPr>
          <p:spPr bwMode="auto">
            <a:xfrm>
              <a:off x="8002" y="7784"/>
              <a:ext cx="0" cy="1286"/>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对话气泡: 椭圆形 51"/>
            <p:cNvSpPr/>
            <p:nvPr/>
          </p:nvSpPr>
          <p:spPr bwMode="auto">
            <a:xfrm>
              <a:off x="11906" y="4842"/>
              <a:ext cx="2381" cy="867"/>
            </a:xfrm>
            <a:prstGeom prst="wedgeEllipseCallout">
              <a:avLst/>
            </a:prstGeom>
            <a:noFill/>
            <a:ln>
              <a:noFill/>
            </a:ln>
          </p:spPr>
          <p:txBody>
            <a:bodyPr vert="horz" wrap="square" lIns="91440" tIns="45720" rIns="91440" bIns="45720" numCol="1" rtlCol="0" anchor="t" anchorCtr="0" compatLnSpc="1"/>
            <a:lstStyle/>
            <a:p>
              <a:pPr algn="l"/>
              <a:endParaRPr lang="zh-CN" altLang="en-US" sz="1600">
                <a:latin typeface="微软雅黑" panose="020B0503020204020204" pitchFamily="34" charset="-122"/>
                <a:ea typeface="微软雅黑" panose="020B0503020204020204" pitchFamily="34" charset="-122"/>
              </a:endParaRPr>
            </a:p>
          </p:txBody>
        </p:sp>
        <p:sp>
          <p:nvSpPr>
            <p:cNvPr id="53" name="对话气泡: 椭圆形 52"/>
            <p:cNvSpPr/>
            <p:nvPr/>
          </p:nvSpPr>
          <p:spPr bwMode="auto">
            <a:xfrm>
              <a:off x="10060" y="4082"/>
              <a:ext cx="2917" cy="1474"/>
            </a:xfrm>
            <a:prstGeom prst="wedgeEllipseCallout">
              <a:avLst>
                <a:gd name="adj1" fmla="val -61692"/>
                <a:gd name="adj2" fmla="val 69053"/>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lstStyle/>
            <a:p>
              <a:pPr algn="l"/>
              <a:endParaRPr lang="zh-CN" altLang="en-US" sz="1600">
                <a:latin typeface="微软雅黑" panose="020B0503020204020204" pitchFamily="34" charset="-122"/>
                <a:ea typeface="微软雅黑" panose="020B0503020204020204" pitchFamily="34" charset="-122"/>
              </a:endParaRPr>
            </a:p>
          </p:txBody>
        </p:sp>
        <p:sp>
          <p:nvSpPr>
            <p:cNvPr id="54" name="文本框 53"/>
            <p:cNvSpPr txBox="1"/>
            <p:nvPr/>
          </p:nvSpPr>
          <p:spPr>
            <a:xfrm>
              <a:off x="10142" y="4379"/>
              <a:ext cx="2211" cy="919"/>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数据到达目的部件</a:t>
              </a:r>
              <a:endParaRPr lang="zh-CN" altLang="en-US" sz="1600" b="1" dirty="0">
                <a:latin typeface="微软雅黑" panose="020B0503020204020204" pitchFamily="34" charset="-122"/>
                <a:ea typeface="微软雅黑" panose="020B0503020204020204" pitchFamily="34" charset="-122"/>
              </a:endParaRPr>
            </a:p>
          </p:txBody>
        </p:sp>
      </p:grpSp>
      <p:cxnSp>
        <p:nvCxnSpPr>
          <p:cNvPr id="8" name="直接连接符 7"/>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3"/>
            </p:custDataLst>
          </p:nvPr>
        </p:nvSpPr>
        <p:spPr>
          <a:xfrm>
            <a:off x="453390" y="312420"/>
            <a:ext cx="684466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总线的通信技术——异步通信</a:t>
            </a:r>
            <a:endParaRPr lang="zh-CN" altLang="en-US" sz="3400" dirty="0">
              <a:solidFill>
                <a:schemeClr val="dk1">
                  <a:lumMod val="75000"/>
                </a:schemeClr>
              </a:solidFill>
              <a:latin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5" name="矩形 4"/>
              <p:cNvSpPr/>
              <p:nvPr/>
            </p:nvSpPr>
            <p:spPr>
              <a:xfrm>
                <a:off x="5184140" y="5200015"/>
                <a:ext cx="477520" cy="398780"/>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sSub>
                        <m:sSubPr>
                          <m:ctrlP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𝒕</m:t>
                          </m:r>
                        </m:e>
                        <m:sub>
                          <m:r>
                            <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𝒅</m:t>
                          </m:r>
                          <m:r>
                            <a:rPr lang="en-US" altLang="zh-CN" sz="2000" b="1" i="1" dirty="0" smtClean="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𝟐</m:t>
                          </m:r>
                        </m:sub>
                      </m:sSub>
                    </m:oMath>
                  </m:oMathPara>
                </a14:m>
                <a:endParaRPr lang="en-US" altLang="zh-CN" sz="20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5184140" y="5200015"/>
                <a:ext cx="477520" cy="39878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79500" y="1367790"/>
            <a:ext cx="6854825" cy="3728720"/>
          </a:xfrm>
          <a:prstGeom prst="rect">
            <a:avLst/>
          </a:prstGeom>
          <a:noFill/>
        </p:spPr>
        <p:txBody>
          <a:bodyPr wrap="square" rtlCol="0">
            <a:spAutoFit/>
          </a:bodyPr>
          <a:lstStyle/>
          <a:p>
            <a:pPr marL="342900" indent="-342900" eaLnBrk="1" latinLnBrk="0" hangingPunct="1">
              <a:lnSpc>
                <a:spcPct val="130000"/>
              </a:lnSpc>
              <a:spcBef>
                <a:spcPts val="200"/>
              </a:spcBef>
              <a:spcAft>
                <a:spcPts val="200"/>
              </a:spcAft>
              <a:buSzPct val="70000"/>
              <a:buFont typeface="Wingdings" panose="05000000000000000000" charset="0"/>
              <a:buChar char="u"/>
            </a:pP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单向控制的缺点</a:t>
            </a:r>
            <a:endPar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30000"/>
              </a:lnSpc>
              <a:spcBef>
                <a:spcPts val="200"/>
              </a:spcBef>
              <a:spcAft>
                <a:spcPts val="200"/>
              </a:spcAft>
              <a:buSzPct val="70000"/>
              <a:buFont typeface="Wingdings" panose="05000000000000000000" charset="0"/>
              <a:buNone/>
            </a:pPr>
            <a:endPar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50000"/>
              </a:lnSpc>
              <a:spcBef>
                <a:spcPts val="200"/>
              </a:spcBef>
              <a:spcAft>
                <a:spcPts val="200"/>
              </a:spcAft>
              <a:buSzPct val="70000"/>
              <a:buFont typeface="Wingdings" panose="05000000000000000000" pitchFamily="2" charset="2"/>
              <a:buChar char="l"/>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不能保证下一数据传送之前让所有数据线和控制线的电平信号恢复成初始状态，从而可能造成错误，为此可采用</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异步请求</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回答式双向控制</a:t>
            </a:r>
            <a:endPar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TextBox 54"/>
          <p:cNvSpPr txBox="1"/>
          <p:nvPr>
            <p:custDataLst>
              <p:tags r:id="rId2"/>
            </p:custDataLst>
          </p:nvPr>
        </p:nvSpPr>
        <p:spPr>
          <a:xfrm>
            <a:off x="453390" y="312420"/>
            <a:ext cx="684466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总线的通信技术——异步通信</a:t>
            </a:r>
            <a:endParaRPr lang="zh-CN" altLang="en-US" sz="3400" dirty="0">
              <a:solidFill>
                <a:schemeClr val="dk1">
                  <a:lumMod val="75000"/>
                </a:schemeClr>
              </a:solidFill>
              <a:latin typeface="Arial" panose="020B0604020202020204" pitchFamily="34" charset="0"/>
              <a:sym typeface="+mn-ea"/>
            </a:endParaRPr>
          </a:p>
        </p:txBody>
      </p:sp>
      <p:pic>
        <p:nvPicPr>
          <p:cNvPr id="2" name="图片 1" descr="网络信号"/>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7025" y="4392295"/>
            <a:ext cx="1642745" cy="16427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1656080" y="5255895"/>
            <a:ext cx="8641715" cy="874395"/>
          </a:xfrm>
          <a:prstGeom prst="round2DiagRect">
            <a:avLst/>
          </a:prstGeom>
          <a:solidFill>
            <a:schemeClr val="bg2">
              <a:lumMod val="60000"/>
              <a:lumOff val="40000"/>
            </a:schemeClr>
          </a:solidFill>
          <a:ln>
            <a:noFill/>
          </a:ln>
        </p:spPr>
        <p:txBody>
          <a:bodyPr vert="horz" wrap="square" lIns="91440" tIns="45720" rIns="91440" bIns="45720" numCol="1" anchor="ctr" anchorCtr="0" compatLnSpc="1"/>
          <a:lstStyle/>
          <a:p>
            <a:pPr algn="ct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下一个“数据准备”到达目的端时，上一个“数据接受”仍处于高电平，这样“数据准备”信号会使“数据接受”线一直维持在高电平，从而出错。</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31" name="TextBox 30"/>
              <p:cNvSpPr txBox="1"/>
              <p:nvPr/>
            </p:nvSpPr>
            <p:spPr>
              <a:xfrm>
                <a:off x="779780" y="878205"/>
                <a:ext cx="9843770" cy="1909445"/>
              </a:xfrm>
              <a:prstGeom prst="rect">
                <a:avLst/>
              </a:prstGeom>
              <a:noFill/>
            </p:spPr>
            <p:txBody>
              <a:bodyPr wrap="square" rtlCol="0">
                <a:noAutofit/>
              </a:bodyPr>
              <a:lstStyle/>
              <a:p>
                <a:pPr marL="342900" indent="-342900" eaLnBrk="1" latinLnBrk="0" hangingPunct="1">
                  <a:lnSpc>
                    <a:spcPct val="130000"/>
                  </a:lnSpc>
                  <a:spcBef>
                    <a:spcPts val="200"/>
                  </a:spcBef>
                  <a:spcAft>
                    <a:spcPts val="200"/>
                  </a:spcAft>
                  <a:buSzPct val="70000"/>
                  <a:buFont typeface="Wingdings" panose="05000000000000000000" charset="0"/>
                  <a:buChar char="u"/>
                </a:pPr>
                <a:r>
                  <a:rPr lang="en-US" altLang="zh-CN" sz="2400" b="1"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双向源控</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非互锁</a:t>
                </a:r>
                <a:endParaRPr lang="en-US" altLang="zh-CN" sz="2400" b="1"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18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源将数据放在总线上</a:t>
                </a:r>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，经</a:t>
                </a:r>
                <a:r>
                  <a:rPr lang="en-US" altLang="zh-CN"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t1</a:t>
                </a:r>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延迟后</a:t>
                </a:r>
                <a:r>
                  <a:rPr lang="zh-CN" altLang="en-US" sz="18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，发出“数据准备”</a:t>
                </a:r>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目的部件</a:t>
                </a:r>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t1+</a:t>
                </a:r>
                <a14:m>
                  <m:oMath xmlns:m="http://schemas.openxmlformats.org/officeDocument/2006/math">
                    <m:sSub>
                      <m:sSubPr>
                        <m:ctrlPr>
                          <a:rPr lang="en-US" altLang="zh-CN" sz="18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18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𝑑</m:t>
                        </m:r>
                        <m:r>
                          <a:rPr lang="en-US" altLang="zh-CN" sz="18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1</m:t>
                        </m:r>
                      </m:sub>
                    </m:sSub>
                  </m:oMath>
                </a14:m>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时刻接收数据后经</a:t>
                </a:r>
                <a:r>
                  <a:rPr lang="zh-CN" altLang="en-US" sz="18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校验</a:t>
                </a:r>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未发生错误就发</a:t>
                </a:r>
                <a:r>
                  <a:rPr lang="zh-CN" altLang="en-US" sz="18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“数据接受”来响应</a:t>
                </a:r>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，并返回到源部件，在</a:t>
                </a:r>
                <a:r>
                  <a:rPr lang="en-US" altLang="zh-CN"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t1+ </a:t>
                </a:r>
                <a14:m>
                  <m:oMath xmlns:m="http://schemas.openxmlformats.org/officeDocument/2006/math">
                    <m:sSub>
                      <m:sSubPr>
                        <m:ctrlP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𝑑</m:t>
                        </m:r>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1800" i="1" dirty="0">
                        <a:solidFill>
                          <a:schemeClr val="accent1">
                            <a:lumMod val="50000"/>
                          </a:schemeClr>
                        </a:solidFill>
                        <a:latin typeface="Cambria Math" panose="02040503050406030204" pitchFamily="18" charset="0"/>
                        <a:ea typeface="MS Mincho" panose="02020609040205080304" charset="-128"/>
                        <a:cs typeface="Cambria Math" panose="02040503050406030204" pitchFamily="18" charset="0"/>
                      </a:rPr>
                      <m:t> </m:t>
                    </m:r>
                  </m:oMath>
                </a14:m>
                <a:r>
                  <a:rPr lang="en-US" altLang="zh-CN"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14:m>
                  <m:oMath xmlns:m="http://schemas.openxmlformats.org/officeDocument/2006/math">
                    <m:sSub>
                      <m:sSubPr>
                        <m:ctrlP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𝑑</m:t>
                        </m:r>
                        <m:r>
                          <a:rPr lang="en-US" altLang="zh-CN" sz="18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2</m:t>
                        </m:r>
                      </m:sub>
                    </m:sSub>
                  </m:oMath>
                </a14:m>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时刻</a:t>
                </a:r>
                <a:r>
                  <a:rPr lang="zh-CN" altLang="en-US" sz="18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去除原数据</a:t>
                </a:r>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，在经</a:t>
                </a:r>
                <a:r>
                  <a:rPr lang="en-US" altLang="zh-CN"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t2</a:t>
                </a:r>
                <a:r>
                  <a:rPr lang="zh-CN" altLang="en-US" sz="18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时刻把新的数据放在数据线上，如果发生错误，“数据出错”代替“数据接受”信号。</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1" name="TextBox 30"/>
              <p:cNvSpPr txBox="1">
                <a:spLocks noRot="1" noChangeAspect="1" noMove="1" noResize="1" noEditPoints="1" noAdjustHandles="1" noChangeArrowheads="1" noChangeShapeType="1" noTextEdit="1"/>
              </p:cNvSpPr>
              <p:nvPr/>
            </p:nvSpPr>
            <p:spPr>
              <a:xfrm>
                <a:off x="779780" y="878205"/>
                <a:ext cx="9843770" cy="1909445"/>
              </a:xfrm>
              <a:prstGeom prst="rect">
                <a:avLst/>
              </a:prstGeom>
              <a:blipFill rotWithShape="1">
                <a:blip r:embed="rId1"/>
                <a:stretch>
                  <a:fillRect b="-23179"/>
                </a:stretch>
              </a:blipFill>
            </p:spPr>
            <p:txBody>
              <a:bodyPr/>
              <a:lstStyle/>
              <a:p>
                <a:r>
                  <a:rPr lang="zh-CN" altLang="en-US">
                    <a:noFill/>
                  </a:rPr>
                  <a:t> </a:t>
                </a:r>
              </a:p>
            </p:txBody>
          </p:sp>
        </mc:Fallback>
      </mc:AlternateContent>
      <p:sp>
        <p:nvSpPr>
          <p:cNvPr id="9" name="AutoShape 5"/>
          <p:cNvSpPr>
            <a:spLocks noChangeArrowheads="1"/>
          </p:cNvSpPr>
          <p:nvPr/>
        </p:nvSpPr>
        <p:spPr bwMode="auto">
          <a:xfrm>
            <a:off x="6094697" y="3647118"/>
            <a:ext cx="1162806" cy="743091"/>
          </a:xfrm>
          <a:prstGeom prst="roundRect">
            <a:avLst>
              <a:gd name="adj" fmla="val 16667"/>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微软雅黑" panose="020B0503020204020204" pitchFamily="34" charset="-122"/>
              <a:ea typeface="微软雅黑" panose="020B0503020204020204" pitchFamily="34" charset="-122"/>
            </a:endParaRPr>
          </a:p>
        </p:txBody>
      </p:sp>
      <p:cxnSp>
        <p:nvCxnSpPr>
          <p:cNvPr id="10" name="连接符: 肘形 9"/>
          <p:cNvCxnSpPr/>
          <p:nvPr/>
        </p:nvCxnSpPr>
        <p:spPr bwMode="auto">
          <a:xfrm flipV="1">
            <a:off x="4178140" y="2934075"/>
            <a:ext cx="1735696" cy="360040"/>
          </a:xfrm>
          <a:prstGeom prst="bentConnector3">
            <a:avLst>
              <a:gd name="adj1" fmla="val 18615"/>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5911690" y="2934075"/>
            <a:ext cx="0" cy="360040"/>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连接符: 肘形 11"/>
          <p:cNvCxnSpPr/>
          <p:nvPr/>
        </p:nvCxnSpPr>
        <p:spPr bwMode="auto">
          <a:xfrm flipV="1">
            <a:off x="5911690" y="2934075"/>
            <a:ext cx="1576746" cy="360040"/>
          </a:xfrm>
          <a:prstGeom prst="bentConnector3">
            <a:avLst>
              <a:gd name="adj1" fmla="val 19153"/>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连接符: 肘形 12"/>
          <p:cNvCxnSpPr/>
          <p:nvPr/>
        </p:nvCxnSpPr>
        <p:spPr bwMode="auto">
          <a:xfrm flipV="1">
            <a:off x="4178140" y="3419795"/>
            <a:ext cx="2050336" cy="384638"/>
          </a:xfrm>
          <a:prstGeom prst="bentConnector3">
            <a:avLst>
              <a:gd name="adj1" fmla="val 27702"/>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6228476" y="3432094"/>
            <a:ext cx="0" cy="360040"/>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5070444" y="2710787"/>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a:off x="5913836" y="2703594"/>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4752132" y="2724851"/>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flipH="1">
            <a:off x="4515223" y="2724851"/>
            <a:ext cx="1"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a:off x="4139080" y="4732574"/>
            <a:ext cx="303843" cy="45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flipH="1">
            <a:off x="5066375" y="4708208"/>
            <a:ext cx="226358"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p:nvPr/>
        </p:nvCxnSpPr>
        <p:spPr bwMode="auto">
          <a:xfrm>
            <a:off x="5625804" y="4703984"/>
            <a:ext cx="288032"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p:cNvSpPr txBox="1"/>
          <p:nvPr/>
        </p:nvSpPr>
        <p:spPr>
          <a:xfrm>
            <a:off x="2294599" y="3023287"/>
            <a:ext cx="1890090" cy="398780"/>
          </a:xfrm>
          <a:prstGeom prst="rect">
            <a:avLst/>
          </a:prstGeom>
          <a:noFill/>
        </p:spPr>
        <p:txBody>
          <a:bodyPr wrap="square" rtlCol="0">
            <a:spAutoFit/>
          </a:body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源端</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6" name="连接符: 肘形 55"/>
          <p:cNvCxnSpPr/>
          <p:nvPr/>
        </p:nvCxnSpPr>
        <p:spPr bwMode="auto">
          <a:xfrm flipV="1">
            <a:off x="6229824" y="3392403"/>
            <a:ext cx="1238289" cy="384638"/>
          </a:xfrm>
          <a:prstGeom prst="bentConnector3">
            <a:avLst>
              <a:gd name="adj1" fmla="val 25648"/>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连接符: 肘形 60"/>
          <p:cNvCxnSpPr/>
          <p:nvPr/>
        </p:nvCxnSpPr>
        <p:spPr bwMode="auto">
          <a:xfrm flipV="1">
            <a:off x="4177150" y="3949458"/>
            <a:ext cx="2231166" cy="407046"/>
          </a:xfrm>
          <a:prstGeom prst="bentConnector3">
            <a:avLst>
              <a:gd name="adj1" fmla="val 39972"/>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p:nvPr/>
        </p:nvCxnSpPr>
        <p:spPr bwMode="auto">
          <a:xfrm>
            <a:off x="6390135" y="3949458"/>
            <a:ext cx="0" cy="360040"/>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连接符: 肘形 65"/>
          <p:cNvCxnSpPr/>
          <p:nvPr/>
        </p:nvCxnSpPr>
        <p:spPr bwMode="auto">
          <a:xfrm flipV="1">
            <a:off x="6382224" y="3910121"/>
            <a:ext cx="1007924" cy="399317"/>
          </a:xfrm>
          <a:prstGeom prst="bentConnector3">
            <a:avLst>
              <a:gd name="adj1" fmla="val 53861"/>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文本框 68"/>
          <p:cNvSpPr txBox="1"/>
          <p:nvPr/>
        </p:nvSpPr>
        <p:spPr>
          <a:xfrm>
            <a:off x="2315312" y="3525507"/>
            <a:ext cx="1890089" cy="398780"/>
          </a:xfrm>
          <a:prstGeom prst="rect">
            <a:avLst/>
          </a:prstGeom>
          <a:noFill/>
        </p:spPr>
        <p:txBody>
          <a:bodyPr wrap="square" rtlCol="0">
            <a:spAutoFit/>
          </a:body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数据准备</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源端</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文本框 69"/>
          <p:cNvSpPr txBox="1"/>
          <p:nvPr/>
        </p:nvSpPr>
        <p:spPr>
          <a:xfrm>
            <a:off x="2325530" y="4217612"/>
            <a:ext cx="1907333" cy="706755"/>
          </a:xfrm>
          <a:prstGeom prst="rect">
            <a:avLst/>
          </a:prstGeom>
          <a:noFill/>
        </p:spPr>
        <p:txBody>
          <a:bodyPr wrap="square" rtlCol="0">
            <a:spAutoFit/>
          </a:body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数据接受</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目的端</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8" name="直接连接符 77"/>
          <p:cNvCxnSpPr/>
          <p:nvPr/>
        </p:nvCxnSpPr>
        <p:spPr bwMode="auto">
          <a:xfrm>
            <a:off x="6235728" y="2703594"/>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78"/>
          <p:cNvCxnSpPr/>
          <p:nvPr/>
        </p:nvCxnSpPr>
        <p:spPr bwMode="auto">
          <a:xfrm>
            <a:off x="6552332" y="2688171"/>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p:nvPr/>
        </p:nvCxnSpPr>
        <p:spPr bwMode="auto">
          <a:xfrm>
            <a:off x="6924168" y="2669422"/>
            <a:ext cx="0" cy="2088232"/>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矩形 81"/>
          <p:cNvSpPr/>
          <p:nvPr/>
        </p:nvSpPr>
        <p:spPr>
          <a:xfrm>
            <a:off x="4448050" y="4718996"/>
            <a:ext cx="488884" cy="337185"/>
          </a:xfrm>
          <a:prstGeom prst="rect">
            <a:avLst/>
          </a:prstGeom>
        </p:spPr>
        <p:txBody>
          <a:bodyPr wrap="square">
            <a:spAutoFit/>
          </a:bodyPr>
          <a:lstStyle/>
          <a:p>
            <a:r>
              <a:rPr lang="en-US" altLang="zh-CN" sz="1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t1</a:t>
            </a:r>
            <a:endParaRPr lang="en-US" altLang="zh-CN" sz="1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矩形 82"/>
          <p:cNvSpPr/>
          <p:nvPr/>
        </p:nvSpPr>
        <p:spPr>
          <a:xfrm>
            <a:off x="5903834" y="4608394"/>
            <a:ext cx="391134" cy="306705"/>
          </a:xfrm>
          <a:prstGeom prst="rect">
            <a:avLst/>
          </a:prstGeom>
        </p:spPr>
        <p:txBody>
          <a:bodyPr wrap="square">
            <a:spAutoFit/>
          </a:bodyPr>
          <a:lstStyle/>
          <a:p>
            <a:r>
              <a:rPr lang="en-US" altLang="zh-CN" sz="1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t2</a:t>
            </a:r>
            <a:endParaRPr lang="en-US" altLang="zh-CN" sz="1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4" name="矩形 83"/>
              <p:cNvSpPr/>
              <p:nvPr/>
            </p:nvSpPr>
            <p:spPr>
              <a:xfrm>
                <a:off x="4697001" y="4622549"/>
                <a:ext cx="601980" cy="36830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𝒕</m:t>
                          </m:r>
                        </m:e>
                        <m:sub>
                          <m: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𝒅</m:t>
                          </m:r>
                          <m: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𝟏</m:t>
                          </m:r>
                        </m:sub>
                      </m:sSub>
                      <m:r>
                        <a:rPr lang="en-US" altLang="zh-CN" sz="1800" b="1" i="1" dirty="0">
                          <a:solidFill>
                            <a:schemeClr val="accent1"/>
                          </a:solidFill>
                          <a:latin typeface="Cambria Math" panose="02040503050406030204" pitchFamily="18" charset="0"/>
                          <a:ea typeface="MS Mincho" panose="02020609040205080304" charset="-128"/>
                          <a:cs typeface="Cambria Math" panose="02040503050406030204" pitchFamily="18" charset="0"/>
                        </a:rPr>
                        <m:t> </m:t>
                      </m:r>
                    </m:oMath>
                  </m:oMathPara>
                </a14:m>
                <a:endParaRPr lang="en-US" altLang="zh-CN" sz="1800" b="1" i="1" dirty="0">
                  <a:solidFill>
                    <a:schemeClr val="accent1"/>
                  </a:solidFill>
                  <a:latin typeface="Cambria Math" panose="02040503050406030204" pitchFamily="18" charset="0"/>
                  <a:ea typeface="MS Mincho" panose="02020609040205080304" charset="-128"/>
                  <a:cs typeface="Cambria Math" panose="02040503050406030204" pitchFamily="18" charset="0"/>
                </a:endParaRPr>
              </a:p>
            </p:txBody>
          </p:sp>
        </mc:Choice>
        <mc:Fallback>
          <p:sp>
            <p:nvSpPr>
              <p:cNvPr id="84" name="矩形 83"/>
              <p:cNvSpPr>
                <a:spLocks noRot="1" noChangeAspect="1" noMove="1" noResize="1" noEditPoints="1" noAdjustHandles="1" noChangeArrowheads="1" noChangeShapeType="1" noTextEdit="1"/>
              </p:cNvSpPr>
              <p:nvPr/>
            </p:nvSpPr>
            <p:spPr>
              <a:xfrm>
                <a:off x="4697001" y="4622549"/>
                <a:ext cx="601980" cy="368300"/>
              </a:xfrm>
              <a:prstGeom prst="rect">
                <a:avLst/>
              </a:prstGeom>
              <a:blipFill rotWithShape="1">
                <a:blip r:embed="rId2"/>
                <a:stretch>
                  <a:fillRect l="-90" t="-104" r="90" b="1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 name="矩形 84"/>
              <p:cNvSpPr/>
              <p:nvPr/>
            </p:nvSpPr>
            <p:spPr>
              <a:xfrm>
                <a:off x="5242606" y="4633111"/>
                <a:ext cx="486342" cy="36830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𝒕</m:t>
                          </m:r>
                        </m:e>
                        <m:sub>
                          <m: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𝒅</m:t>
                          </m:r>
                          <m: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𝟐</m:t>
                          </m:r>
                        </m:sub>
                      </m:sSub>
                    </m:oMath>
                  </m:oMathPara>
                </a14:m>
                <a:endPar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85" name="矩形 84"/>
              <p:cNvSpPr>
                <a:spLocks noRot="1" noChangeAspect="1" noMove="1" noResize="1" noEditPoints="1" noAdjustHandles="1" noChangeArrowheads="1" noChangeShapeType="1" noTextEdit="1"/>
              </p:cNvSpPr>
              <p:nvPr/>
            </p:nvSpPr>
            <p:spPr>
              <a:xfrm>
                <a:off x="5242606" y="4633111"/>
                <a:ext cx="486342" cy="368300"/>
              </a:xfrm>
              <a:prstGeom prst="rect">
                <a:avLst/>
              </a:prstGeom>
              <a:blipFill rotWithShape="1">
                <a:blip r:embed="rId3"/>
                <a:stretch>
                  <a:fillRect l="-9" t="-41" r="126"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矩形 85"/>
              <p:cNvSpPr/>
              <p:nvPr/>
            </p:nvSpPr>
            <p:spPr>
              <a:xfrm>
                <a:off x="6517322" y="4612214"/>
                <a:ext cx="548640" cy="36830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𝒕</m:t>
                          </m:r>
                        </m:e>
                        <m:sub>
                          <m: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𝒅</m:t>
                          </m:r>
                          <m:r>
                            <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rPr>
                            <m:t>𝟏</m:t>
                          </m:r>
                        </m:sub>
                      </m:sSub>
                    </m:oMath>
                  </m:oMathPara>
                </a14:m>
                <a:endParaRPr lang="en-US" altLang="zh-CN" sz="1800" b="1" i="1" dirty="0">
                  <a:solidFill>
                    <a:schemeClr val="accent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86" name="矩形 85"/>
              <p:cNvSpPr>
                <a:spLocks noRot="1" noChangeAspect="1" noMove="1" noResize="1" noEditPoints="1" noAdjustHandles="1" noChangeArrowheads="1" noChangeShapeType="1" noTextEdit="1"/>
              </p:cNvSpPr>
              <p:nvPr/>
            </p:nvSpPr>
            <p:spPr>
              <a:xfrm>
                <a:off x="6517322" y="4612214"/>
                <a:ext cx="548640" cy="368300"/>
              </a:xfrm>
              <a:prstGeom prst="rect">
                <a:avLst/>
              </a:prstGeom>
              <a:blipFill rotWithShape="1">
                <a:blip r:embed="rId4"/>
                <a:stretch>
                  <a:fillRect l="-58" t="-57" r="58" b="57"/>
                </a:stretch>
              </a:blipFill>
            </p:spPr>
            <p:txBody>
              <a:bodyPr/>
              <a:lstStyle/>
              <a:p>
                <a:r>
                  <a:rPr lang="zh-CN" altLang="en-US">
                    <a:noFill/>
                  </a:rPr>
                  <a:t> </a:t>
                </a:r>
              </a:p>
            </p:txBody>
          </p:sp>
        </mc:Fallback>
      </mc:AlternateContent>
      <p:cxnSp>
        <p:nvCxnSpPr>
          <p:cNvPr id="92" name="直接箭头连接符 91"/>
          <p:cNvCxnSpPr/>
          <p:nvPr/>
        </p:nvCxnSpPr>
        <p:spPr bwMode="auto">
          <a:xfrm flipH="1">
            <a:off x="6928213" y="4607542"/>
            <a:ext cx="226358"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箭头连接符 92"/>
          <p:cNvCxnSpPr/>
          <p:nvPr/>
        </p:nvCxnSpPr>
        <p:spPr bwMode="auto">
          <a:xfrm flipH="1">
            <a:off x="6234120" y="4710969"/>
            <a:ext cx="226358"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箭头连接符 93"/>
          <p:cNvCxnSpPr/>
          <p:nvPr/>
        </p:nvCxnSpPr>
        <p:spPr bwMode="auto">
          <a:xfrm>
            <a:off x="6222157" y="4618337"/>
            <a:ext cx="303843" cy="45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任意多边形: 形状 96"/>
          <p:cNvSpPr/>
          <p:nvPr/>
        </p:nvSpPr>
        <p:spPr bwMode="auto">
          <a:xfrm>
            <a:off x="3043253" y="-1340069"/>
            <a:ext cx="6022494" cy="5719299"/>
          </a:xfrm>
          <a:custGeom>
            <a:avLst/>
            <a:gdLst>
              <a:gd name="connsiteX0" fmla="*/ 1733699 w 6022494"/>
              <a:gd name="connsiteY0" fmla="*/ 5171090 h 5719299"/>
              <a:gd name="connsiteX1" fmla="*/ 1970181 w 6022494"/>
              <a:gd name="connsiteY1" fmla="*/ 5691352 h 5719299"/>
              <a:gd name="connsiteX2" fmla="*/ 2758457 w 6022494"/>
              <a:gd name="connsiteY2" fmla="*/ 4414345 h 5719299"/>
              <a:gd name="connsiteX3" fmla="*/ 2853050 w 6022494"/>
              <a:gd name="connsiteY3" fmla="*/ 4398579 h 5719299"/>
              <a:gd name="connsiteX4" fmla="*/ 2253961 w 6022494"/>
              <a:gd name="connsiteY4" fmla="*/ 3815255 h 5719299"/>
              <a:gd name="connsiteX5" fmla="*/ 4193119 w 6022494"/>
              <a:gd name="connsiteY5" fmla="*/ 3957145 h 5719299"/>
              <a:gd name="connsiteX6" fmla="*/ 3420609 w 6022494"/>
              <a:gd name="connsiteY6" fmla="*/ 819807 h 5719299"/>
              <a:gd name="connsiteX7" fmla="*/ 4319244 w 6022494"/>
              <a:gd name="connsiteY7" fmla="*/ 1166648 h 5719299"/>
              <a:gd name="connsiteX8" fmla="*/ 4319244 w 6022494"/>
              <a:gd name="connsiteY8" fmla="*/ 1166648 h 5719299"/>
              <a:gd name="connsiteX9" fmla="*/ 251740 w 6022494"/>
              <a:gd name="connsiteY9" fmla="*/ 204952 h 5719299"/>
              <a:gd name="connsiteX10" fmla="*/ 756237 w 6022494"/>
              <a:gd name="connsiteY10" fmla="*/ 930166 h 5719299"/>
              <a:gd name="connsiteX11" fmla="*/ 3389078 w 6022494"/>
              <a:gd name="connsiteY11" fmla="*/ 409903 h 5719299"/>
              <a:gd name="connsiteX12" fmla="*/ 4729147 w 6022494"/>
              <a:gd name="connsiteY12" fmla="*/ 0 h 5719299"/>
              <a:gd name="connsiteX13" fmla="*/ 6021919 w 6022494"/>
              <a:gd name="connsiteY13" fmla="*/ 409903 h 5719299"/>
              <a:gd name="connsiteX14" fmla="*/ 4571492 w 6022494"/>
              <a:gd name="connsiteY14" fmla="*/ 1135117 h 5719299"/>
              <a:gd name="connsiteX15" fmla="*/ 3940871 w 6022494"/>
              <a:gd name="connsiteY15" fmla="*/ 173421 h 5719299"/>
              <a:gd name="connsiteX16" fmla="*/ 4634554 w 6022494"/>
              <a:gd name="connsiteY16" fmla="*/ 189186 h 571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22494" h="5719299">
                <a:moveTo>
                  <a:pt x="1733699" y="5171090"/>
                </a:moveTo>
                <a:cubicBezTo>
                  <a:pt x="1766543" y="5494283"/>
                  <a:pt x="1799388" y="5817476"/>
                  <a:pt x="1970181" y="5691352"/>
                </a:cubicBezTo>
                <a:cubicBezTo>
                  <a:pt x="2140974" y="5565228"/>
                  <a:pt x="2611312" y="4629807"/>
                  <a:pt x="2758457" y="4414345"/>
                </a:cubicBezTo>
                <a:cubicBezTo>
                  <a:pt x="2905602" y="4198883"/>
                  <a:pt x="2937133" y="4498427"/>
                  <a:pt x="2853050" y="4398579"/>
                </a:cubicBezTo>
                <a:cubicBezTo>
                  <a:pt x="2768967" y="4298731"/>
                  <a:pt x="2030616" y="3888827"/>
                  <a:pt x="2253961" y="3815255"/>
                </a:cubicBezTo>
                <a:cubicBezTo>
                  <a:pt x="2477306" y="3741683"/>
                  <a:pt x="3998678" y="4456386"/>
                  <a:pt x="4193119" y="3957145"/>
                </a:cubicBezTo>
                <a:cubicBezTo>
                  <a:pt x="4387560" y="3457904"/>
                  <a:pt x="3399588" y="1284890"/>
                  <a:pt x="3420609" y="819807"/>
                </a:cubicBezTo>
                <a:cubicBezTo>
                  <a:pt x="3441630" y="354724"/>
                  <a:pt x="4319244" y="1166648"/>
                  <a:pt x="4319244" y="1166648"/>
                </a:cubicBezTo>
                <a:lnTo>
                  <a:pt x="4319244" y="1166648"/>
                </a:lnTo>
                <a:cubicBezTo>
                  <a:pt x="3641327" y="1006365"/>
                  <a:pt x="845574" y="244366"/>
                  <a:pt x="251740" y="204952"/>
                </a:cubicBezTo>
                <a:cubicBezTo>
                  <a:pt x="-342094" y="165538"/>
                  <a:pt x="233347" y="896007"/>
                  <a:pt x="756237" y="930166"/>
                </a:cubicBezTo>
                <a:cubicBezTo>
                  <a:pt x="1279127" y="964324"/>
                  <a:pt x="2726926" y="564931"/>
                  <a:pt x="3389078" y="409903"/>
                </a:cubicBezTo>
                <a:cubicBezTo>
                  <a:pt x="4051230" y="254875"/>
                  <a:pt x="4290340" y="0"/>
                  <a:pt x="4729147" y="0"/>
                </a:cubicBezTo>
                <a:cubicBezTo>
                  <a:pt x="5167954" y="0"/>
                  <a:pt x="6048195" y="220717"/>
                  <a:pt x="6021919" y="409903"/>
                </a:cubicBezTo>
                <a:cubicBezTo>
                  <a:pt x="5995643" y="599089"/>
                  <a:pt x="4918333" y="1174531"/>
                  <a:pt x="4571492" y="1135117"/>
                </a:cubicBezTo>
                <a:cubicBezTo>
                  <a:pt x="4224651" y="1095703"/>
                  <a:pt x="3930361" y="331076"/>
                  <a:pt x="3940871" y="173421"/>
                </a:cubicBezTo>
                <a:cubicBezTo>
                  <a:pt x="3951381" y="15766"/>
                  <a:pt x="5948347" y="635876"/>
                  <a:pt x="4634554" y="189186"/>
                </a:cubicBezTo>
              </a:path>
            </a:pathLst>
          </a:custGeom>
          <a:no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9" name="直接箭头连接符 98"/>
          <p:cNvCxnSpPr>
            <a:stCxn id="97" idx="0"/>
          </p:cNvCxnSpPr>
          <p:nvPr/>
        </p:nvCxnSpPr>
        <p:spPr bwMode="auto">
          <a:xfrm>
            <a:off x="4776952" y="3831021"/>
            <a:ext cx="204197" cy="32196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01" name="直接箭头连接符 100"/>
          <p:cNvCxnSpPr>
            <a:endCxn id="97" idx="3"/>
          </p:cNvCxnSpPr>
          <p:nvPr/>
        </p:nvCxnSpPr>
        <p:spPr bwMode="auto">
          <a:xfrm flipV="1">
            <a:off x="5120357" y="3058510"/>
            <a:ext cx="775946" cy="1106842"/>
          </a:xfrm>
          <a:prstGeom prst="straightConnector1">
            <a:avLst/>
          </a:prstGeom>
          <a:solidFill>
            <a:schemeClr val="accent1"/>
          </a:solidFill>
          <a:ln w="952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箭头连接符 102"/>
          <p:cNvCxnSpPr/>
          <p:nvPr/>
        </p:nvCxnSpPr>
        <p:spPr bwMode="auto">
          <a:xfrm>
            <a:off x="6614586" y="3584722"/>
            <a:ext cx="261625" cy="512521"/>
          </a:xfrm>
          <a:prstGeom prst="straightConnector1">
            <a:avLst/>
          </a:prstGeom>
          <a:solidFill>
            <a:schemeClr val="accent1"/>
          </a:solidFill>
          <a:ln w="952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custDataLst>
              <p:tags r:id="rId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6"/>
            </p:custDataLst>
          </p:nvPr>
        </p:nvSpPr>
        <p:spPr>
          <a:xfrm>
            <a:off x="453390" y="312420"/>
            <a:ext cx="684466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总线的通信技术——异步通信</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314450" y="1198245"/>
            <a:ext cx="9355455" cy="1422400"/>
          </a:xfrm>
          <a:prstGeom prst="rect">
            <a:avLst/>
          </a:prstGeom>
          <a:noFill/>
        </p:spPr>
        <p:txBody>
          <a:bodyPr wrap="square" rtlCol="0">
            <a:spAutoFit/>
          </a:bodyPr>
          <a:lstStyle/>
          <a:p>
            <a:pPr marL="342900" indent="-342900" eaLnBrk="1" latinLnBrk="0" hangingPunct="1">
              <a:lnSpc>
                <a:spcPct val="130000"/>
              </a:lnSpc>
              <a:spcBef>
                <a:spcPts val="200"/>
              </a:spcBef>
              <a:spcAft>
                <a:spcPts val="200"/>
              </a:spcAft>
              <a:buSzPct val="70000"/>
              <a:buFont typeface="Wingdings" panose="05000000000000000000" charset="0"/>
              <a:buChar char="u"/>
            </a:pPr>
            <a:r>
              <a:rPr lang="zh-CN" altLang="en-US" sz="2400" b="1"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双向源控</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互锁</a:t>
            </a:r>
            <a:endParaRPr lang="en-US" altLang="zh-CN" sz="2400" b="1"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下一个“数据准备”信号在上一个“数据接受”信号结束后再发生</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，只有当“数据接受”的后沿返回到源端后，下一个“数据准备”信号才可以发出</a:t>
            </a:r>
            <a:endPar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nvGrpSpPr>
        <p:grpSpPr>
          <a:xfrm>
            <a:off x="2998470" y="3001948"/>
            <a:ext cx="5215576" cy="2335471"/>
            <a:chOff x="4157" y="4953"/>
            <a:chExt cx="8214" cy="3678"/>
          </a:xfrm>
        </p:grpSpPr>
        <p:cxnSp>
          <p:nvCxnSpPr>
            <p:cNvPr id="10" name="连接符: 肘形 9"/>
            <p:cNvCxnSpPr/>
            <p:nvPr/>
          </p:nvCxnSpPr>
          <p:spPr bwMode="auto">
            <a:xfrm flipV="1">
              <a:off x="7085" y="5341"/>
              <a:ext cx="2733" cy="567"/>
            </a:xfrm>
            <a:prstGeom prst="bentConnector3">
              <a:avLst>
                <a:gd name="adj1" fmla="val 18615"/>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9815" y="5341"/>
              <a:ext cx="0" cy="567"/>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连接符: 肘形 11"/>
            <p:cNvCxnSpPr/>
            <p:nvPr/>
          </p:nvCxnSpPr>
          <p:spPr bwMode="auto">
            <a:xfrm flipV="1">
              <a:off x="9815" y="5341"/>
              <a:ext cx="2483" cy="567"/>
            </a:xfrm>
            <a:prstGeom prst="bentConnector3">
              <a:avLst>
                <a:gd name="adj1" fmla="val 19153"/>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连接符: 肘形 12"/>
            <p:cNvCxnSpPr/>
            <p:nvPr/>
          </p:nvCxnSpPr>
          <p:spPr bwMode="auto">
            <a:xfrm flipV="1">
              <a:off x="7085" y="6110"/>
              <a:ext cx="2730" cy="601"/>
            </a:xfrm>
            <a:prstGeom prst="bentConnector3">
              <a:avLst>
                <a:gd name="adj1" fmla="val 32605"/>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9819" y="6110"/>
              <a:ext cx="0" cy="603"/>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8490" y="4989"/>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9815" y="4955"/>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a:off x="7989" y="5011"/>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H="1">
              <a:off x="7616" y="5011"/>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p:nvPr/>
          </p:nvCxnSpPr>
          <p:spPr bwMode="auto">
            <a:xfrm>
              <a:off x="7024" y="8173"/>
              <a:ext cx="478" cy="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flipH="1">
              <a:off x="8484" y="8135"/>
              <a:ext cx="356"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9365" y="8128"/>
              <a:ext cx="454"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4157" y="5341"/>
              <a:ext cx="2764" cy="628"/>
            </a:xfrm>
            <a:prstGeom prst="rect">
              <a:avLst/>
            </a:prstGeom>
            <a:noFill/>
          </p:spPr>
          <p:txBody>
            <a:bodyPr wrap="square" rtlCol="0">
              <a:spAutoFit/>
            </a:body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源端</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3" name="连接符: 肘形 22"/>
            <p:cNvCxnSpPr/>
            <p:nvPr/>
          </p:nvCxnSpPr>
          <p:spPr bwMode="auto">
            <a:xfrm flipV="1">
              <a:off x="9819" y="6063"/>
              <a:ext cx="2448" cy="606"/>
            </a:xfrm>
            <a:prstGeom prst="bentConnector3">
              <a:avLst>
                <a:gd name="adj1" fmla="val 56885"/>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连接符: 肘形 23"/>
            <p:cNvCxnSpPr/>
            <p:nvPr/>
          </p:nvCxnSpPr>
          <p:spPr bwMode="auto">
            <a:xfrm flipV="1">
              <a:off x="7084" y="6940"/>
              <a:ext cx="3514" cy="641"/>
            </a:xfrm>
            <a:prstGeom prst="bentConnector3">
              <a:avLst>
                <a:gd name="adj1" fmla="val 39972"/>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10569" y="6940"/>
              <a:ext cx="0" cy="567"/>
            </a:xfrm>
            <a:prstGeom prst="line">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连接符: 肘形 25"/>
            <p:cNvCxnSpPr/>
            <p:nvPr/>
          </p:nvCxnSpPr>
          <p:spPr bwMode="auto">
            <a:xfrm flipV="1">
              <a:off x="10556" y="7507"/>
              <a:ext cx="1815" cy="0"/>
            </a:xfrm>
            <a:prstGeom prst="bentConnector3">
              <a:avLst>
                <a:gd name="adj1" fmla="val 50000"/>
              </a:avLst>
            </a:prstGeom>
            <a:solidFill>
              <a:schemeClr val="accent1"/>
            </a:solidFill>
            <a:ln w="28575"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4189" y="6098"/>
              <a:ext cx="3314" cy="628"/>
            </a:xfrm>
            <a:prstGeom prst="rect">
              <a:avLst/>
            </a:prstGeom>
            <a:noFill/>
          </p:spPr>
          <p:txBody>
            <a:bodyPr wrap="square" rtlCol="0">
              <a:spAutoFit/>
            </a:body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数据准备</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源端</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4157" y="7287"/>
              <a:ext cx="3010" cy="1113"/>
            </a:xfrm>
            <a:prstGeom prst="rect">
              <a:avLst/>
            </a:prstGeom>
            <a:noFill/>
          </p:spPr>
          <p:txBody>
            <a:bodyPr wrap="square" rtlCol="0">
              <a:spAutoFit/>
            </a:body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数据接受</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目的端</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0" name="直接连接符 29"/>
            <p:cNvCxnSpPr/>
            <p:nvPr/>
          </p:nvCxnSpPr>
          <p:spPr bwMode="auto">
            <a:xfrm>
              <a:off x="10556" y="4953"/>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11231" y="4953"/>
              <a:ext cx="0" cy="3289"/>
            </a:xfrm>
            <a:prstGeom prst="line">
              <a:avLst/>
            </a:prstGeom>
            <a:solidFill>
              <a:schemeClr val="accent1"/>
            </a:solidFill>
            <a:ln w="19050" cap="flat" cmpd="sng" algn="ctr">
              <a:solidFill>
                <a:srgbClr val="0621E6"/>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7509" y="8051"/>
              <a:ext cx="772" cy="580"/>
            </a:xfrm>
            <a:prstGeom prst="rect">
              <a:avLst/>
            </a:prstGeom>
          </p:spPr>
          <p:txBody>
            <a:bodyPr wrap="square">
              <a:spAutoFit/>
            </a:bodyPr>
            <a:lstStyle/>
            <a:p>
              <a:r>
                <a:rPr lang="en-US" altLang="zh-CN" sz="18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t1</a:t>
              </a:r>
              <a:endParaRPr lang="en-US" altLang="zh-CN" sz="18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5" name="矩形 34"/>
                <p:cNvSpPr/>
                <p:nvPr/>
              </p:nvSpPr>
              <p:spPr>
                <a:xfrm>
                  <a:off x="7902" y="8000"/>
                  <a:ext cx="901" cy="58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𝑑</m:t>
                            </m:r>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1800" i="1" dirty="0">
                            <a:solidFill>
                              <a:schemeClr val="accent1">
                                <a:lumMod val="50000"/>
                              </a:schemeClr>
                            </a:solidFill>
                            <a:latin typeface="Cambria Math" panose="02040503050406030204" pitchFamily="18" charset="0"/>
                            <a:ea typeface="MS Mincho" panose="02020609040205080304" charset="-128"/>
                            <a:cs typeface="Cambria Math" panose="02040503050406030204" pitchFamily="18" charset="0"/>
                          </a:rPr>
                          <m:t> </m:t>
                        </m:r>
                      </m:oMath>
                    </m:oMathPara>
                  </a14:m>
                  <a:endParaRPr lang="en-US" altLang="zh-CN" sz="1800" i="1" dirty="0">
                    <a:solidFill>
                      <a:schemeClr val="accent1">
                        <a:lumMod val="50000"/>
                      </a:schemeClr>
                    </a:solidFill>
                    <a:latin typeface="Cambria Math" panose="02040503050406030204" pitchFamily="18" charset="0"/>
                    <a:ea typeface="MS Mincho" panose="02020609040205080304" charset="-128"/>
                    <a:cs typeface="Cambria Math" panose="02040503050406030204" pitchFamily="18" charset="0"/>
                  </a:endParaRPr>
                </a:p>
              </p:txBody>
            </p:sp>
          </mc:Choice>
          <mc:Fallback>
            <p:sp>
              <p:nvSpPr>
                <p:cNvPr id="35" name="矩形 34"/>
                <p:cNvSpPr>
                  <a:spLocks noRot="1" noChangeAspect="1" noMove="1" noResize="1" noEditPoints="1" noAdjustHandles="1" noChangeArrowheads="1" noChangeShapeType="1" noTextEdit="1"/>
                </p:cNvSpPr>
                <p:nvPr/>
              </p:nvSpPr>
              <p:spPr>
                <a:xfrm>
                  <a:off x="7902" y="8000"/>
                  <a:ext cx="901" cy="580"/>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8762" y="8016"/>
                  <a:ext cx="766" cy="58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𝑑</m:t>
                            </m:r>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2</m:t>
                            </m:r>
                          </m:sub>
                        </m:sSub>
                      </m:oMath>
                    </m:oMathPara>
                  </a14:m>
                  <a:endPar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36" name="矩形 35"/>
                <p:cNvSpPr>
                  <a:spLocks noRot="1" noChangeAspect="1" noMove="1" noResize="1" noEditPoints="1" noAdjustHandles="1" noChangeArrowheads="1" noChangeShapeType="1" noTextEdit="1"/>
                </p:cNvSpPr>
                <p:nvPr/>
              </p:nvSpPr>
              <p:spPr>
                <a:xfrm>
                  <a:off x="8762" y="8016"/>
                  <a:ext cx="766" cy="58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10769" y="7983"/>
                  <a:ext cx="819" cy="58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18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𝑑</m:t>
                            </m:r>
                            <m:r>
                              <a:rPr lang="en-US" altLang="zh-CN" sz="18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4</m:t>
                            </m:r>
                          </m:sub>
                        </m:sSub>
                      </m:oMath>
                    </m:oMathPara>
                  </a14:m>
                  <a:endPar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37" name="矩形 36"/>
                <p:cNvSpPr>
                  <a:spLocks noRot="1" noChangeAspect="1" noMove="1" noResize="1" noEditPoints="1" noAdjustHandles="1" noChangeArrowheads="1" noChangeShapeType="1" noTextEdit="1"/>
                </p:cNvSpPr>
                <p:nvPr/>
              </p:nvSpPr>
              <p:spPr>
                <a:xfrm>
                  <a:off x="10769" y="7983"/>
                  <a:ext cx="819" cy="580"/>
                </a:xfrm>
                <a:prstGeom prst="rect">
                  <a:avLst/>
                </a:prstGeom>
                <a:blipFill rotWithShape="1">
                  <a:blip r:embed="rId3"/>
                </a:blipFill>
              </p:spPr>
              <p:txBody>
                <a:bodyPr/>
                <a:lstStyle/>
                <a:p>
                  <a:r>
                    <a:rPr lang="zh-CN" altLang="en-US">
                      <a:noFill/>
                    </a:rPr>
                    <a:t> </a:t>
                  </a:r>
                </a:p>
              </p:txBody>
            </p:sp>
          </mc:Fallback>
        </mc:AlternateContent>
        <p:cxnSp>
          <p:nvCxnSpPr>
            <p:cNvPr id="38" name="直接箭头连接符 37"/>
            <p:cNvCxnSpPr/>
            <p:nvPr/>
          </p:nvCxnSpPr>
          <p:spPr bwMode="auto">
            <a:xfrm flipH="1">
              <a:off x="11224" y="7970"/>
              <a:ext cx="356"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38"/>
            <p:cNvCxnSpPr/>
            <p:nvPr/>
          </p:nvCxnSpPr>
          <p:spPr bwMode="auto">
            <a:xfrm flipH="1">
              <a:off x="10378" y="8128"/>
              <a:ext cx="356" cy="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p:cNvCxnSpPr/>
            <p:nvPr/>
          </p:nvCxnSpPr>
          <p:spPr bwMode="auto">
            <a:xfrm>
              <a:off x="10609" y="7970"/>
              <a:ext cx="478" cy="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p:nvPr/>
          </p:nvCxnSpPr>
          <p:spPr bwMode="auto">
            <a:xfrm>
              <a:off x="9857" y="6344"/>
              <a:ext cx="620" cy="86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42" name="直接箭头连接符 41"/>
            <p:cNvCxnSpPr/>
            <p:nvPr/>
          </p:nvCxnSpPr>
          <p:spPr bwMode="auto">
            <a:xfrm flipV="1">
              <a:off x="8582" y="5521"/>
              <a:ext cx="1222" cy="1743"/>
            </a:xfrm>
            <a:prstGeom prst="straightConnector1">
              <a:avLst/>
            </a:prstGeom>
            <a:solidFill>
              <a:schemeClr val="accent1"/>
            </a:solidFill>
            <a:ln w="952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p:cNvCxnSpPr/>
            <p:nvPr/>
          </p:nvCxnSpPr>
          <p:spPr bwMode="auto">
            <a:xfrm>
              <a:off x="8041" y="6510"/>
              <a:ext cx="412" cy="807"/>
            </a:xfrm>
            <a:prstGeom prst="straightConnector1">
              <a:avLst/>
            </a:prstGeom>
            <a:solidFill>
              <a:schemeClr val="accent1"/>
            </a:solidFill>
            <a:ln w="952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p:cNvCxnSpPr/>
            <p:nvPr/>
          </p:nvCxnSpPr>
          <p:spPr bwMode="auto">
            <a:xfrm flipV="1">
              <a:off x="8568" y="6384"/>
              <a:ext cx="1207" cy="902"/>
            </a:xfrm>
            <a:prstGeom prst="straightConnector1">
              <a:avLst/>
            </a:prstGeom>
            <a:solidFill>
              <a:schemeClr val="accent1"/>
            </a:solidFill>
            <a:ln w="952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p:nvPr/>
          </p:nvCxnSpPr>
          <p:spPr bwMode="auto">
            <a:xfrm flipV="1">
              <a:off x="10666" y="6240"/>
              <a:ext cx="492" cy="987"/>
            </a:xfrm>
            <a:prstGeom prst="straightConnector1">
              <a:avLst/>
            </a:prstGeom>
            <a:solidFill>
              <a:schemeClr val="accent1"/>
            </a:solidFill>
            <a:ln w="952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7" name="矩形 56"/>
                <p:cNvSpPr/>
                <p:nvPr/>
              </p:nvSpPr>
              <p:spPr>
                <a:xfrm>
                  <a:off x="9749" y="8003"/>
                  <a:ext cx="766" cy="58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8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𝑑</m:t>
                            </m:r>
                            <m:r>
                              <a:rPr lang="en-US" altLang="zh-CN" sz="1800" i="1" dirty="0" smtClean="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rPr>
                              <m:t>3</m:t>
                            </m:r>
                          </m:sub>
                        </m:sSub>
                      </m:oMath>
                    </m:oMathPara>
                  </a14:m>
                  <a:endParaRPr lang="en-US" altLang="zh-CN" sz="1800" i="1" dirty="0">
                    <a:solidFill>
                      <a:schemeClr val="accent1">
                        <a:lumMod val="50000"/>
                      </a:schemeClr>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57" name="矩形 56"/>
                <p:cNvSpPr>
                  <a:spLocks noRot="1" noChangeAspect="1" noMove="1" noResize="1" noEditPoints="1" noAdjustHandles="1" noChangeArrowheads="1" noChangeShapeType="1" noTextEdit="1"/>
                </p:cNvSpPr>
                <p:nvPr/>
              </p:nvSpPr>
              <p:spPr>
                <a:xfrm>
                  <a:off x="9749" y="8003"/>
                  <a:ext cx="766" cy="580"/>
                </a:xfrm>
                <a:prstGeom prst="rect">
                  <a:avLst/>
                </a:prstGeom>
                <a:blipFill rotWithShape="1">
                  <a:blip r:embed="rId4"/>
                </a:blipFill>
              </p:spPr>
              <p:txBody>
                <a:bodyPr/>
                <a:lstStyle/>
                <a:p>
                  <a:r>
                    <a:rPr lang="zh-CN" altLang="en-US">
                      <a:noFill/>
                    </a:rPr>
                    <a:t> </a:t>
                  </a:r>
                </a:p>
              </p:txBody>
            </p:sp>
          </mc:Fallback>
        </mc:AlternateContent>
      </p:grpSp>
      <p:cxnSp>
        <p:nvCxnSpPr>
          <p:cNvPr id="8" name="直接连接符 7"/>
          <p:cNvCxnSpPr/>
          <p:nvPr>
            <p:custDataLst>
              <p:tags r:id="rId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TextBox 54"/>
          <p:cNvSpPr txBox="1"/>
          <p:nvPr>
            <p:custDataLst>
              <p:tags r:id="rId6"/>
            </p:custDataLst>
          </p:nvPr>
        </p:nvSpPr>
        <p:spPr>
          <a:xfrm>
            <a:off x="453390" y="312420"/>
            <a:ext cx="684466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总线的通信技术——异步通信</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标注 1"/>
          <p:cNvSpPr/>
          <p:nvPr/>
        </p:nvSpPr>
        <p:spPr>
          <a:xfrm>
            <a:off x="1943100" y="1368425"/>
            <a:ext cx="7848600" cy="3145155"/>
          </a:xfrm>
          <a:prstGeom prst="wedgeRoundRectCallout">
            <a:avLst>
              <a:gd name="adj1" fmla="val -20687"/>
              <a:gd name="adj2" fmla="val 71859"/>
              <a:gd name="adj3" fmla="val 16667"/>
            </a:avLst>
          </a:prstGeom>
          <a:solidFill>
            <a:schemeClr val="accent5">
              <a:lumMod val="40000"/>
              <a:lumOff val="60000"/>
            </a:schemeClr>
          </a:solidFill>
          <a:ln>
            <a:noFill/>
          </a:ln>
        </p:spPr>
        <p:txBody>
          <a:bodyPr vert="horz" wrap="square" lIns="91440" tIns="45720" rIns="91440" bIns="45720" numCol="1" anchor="t" anchorCtr="0" compatLnSpc="1"/>
          <a:lstStyle/>
          <a:p>
            <a:pPr algn="l"/>
            <a:endParaRPr lang="zh-CN" altLang="en-US"/>
          </a:p>
        </p:txBody>
      </p:sp>
      <p:sp>
        <p:nvSpPr>
          <p:cNvPr id="31" name="TextBox 30"/>
          <p:cNvSpPr txBox="1"/>
          <p:nvPr/>
        </p:nvSpPr>
        <p:spPr>
          <a:xfrm>
            <a:off x="1799590" y="1440180"/>
            <a:ext cx="7895590" cy="2861310"/>
          </a:xfrm>
          <a:prstGeom prst="rect">
            <a:avLst/>
          </a:prstGeom>
          <a:noFill/>
        </p:spPr>
        <p:txBody>
          <a:bodyPr wrap="square" rtlCol="0">
            <a:spAutoFit/>
          </a:bodyPr>
          <a:lstStyle/>
          <a:p>
            <a:pPr lvl="1" indent="0" eaLnBrk="1" latinLnBrk="0" hangingPunct="1">
              <a:lnSpc>
                <a:spcPct val="150000"/>
              </a:lnSpc>
              <a:spcBef>
                <a:spcPts val="200"/>
              </a:spcBef>
              <a:spcAft>
                <a:spcPts val="200"/>
              </a:spcAft>
              <a:buSzPct val="70000"/>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虽然，双向互锁方式</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增加了信号沿总线来回传送的次数</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，也使</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控制硬件复杂</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些，但它既能适应各种 </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 / O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设备的不同速度、</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保证数据传送的正确性</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，又能有</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较高的数据传送速率</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。因为它总是以所接</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源和目的部件中相对较低的速率来通信</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，而不是所有部件中最低的速率，这</a:t>
            </a:r>
            <a:r>
              <a:rPr lang="zh-CN" altLang="en-US" sz="2000" dirty="0">
                <a:solidFill>
                  <a:srgbClr val="0621E6"/>
                </a:solidFill>
                <a:latin typeface="微软雅黑" panose="020B0503020204020204" pitchFamily="34" charset="-122"/>
                <a:ea typeface="微软雅黑" panose="020B0503020204020204" pitchFamily="34" charset="-122"/>
                <a:cs typeface="微软雅黑" panose="020B0503020204020204" pitchFamily="34" charset="-122"/>
              </a:rPr>
              <a:t>比同步方式效率要高</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。所以目前 </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 / O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总线中最广泛使用的还是异步双向互锁的通信方式。</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TextBox 54"/>
          <p:cNvSpPr txBox="1"/>
          <p:nvPr>
            <p:custDataLst>
              <p:tags r:id="rId2"/>
            </p:custDataLst>
          </p:nvPr>
        </p:nvSpPr>
        <p:spPr>
          <a:xfrm>
            <a:off x="453390" y="312420"/>
            <a:ext cx="684466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3.3.3 总线的通信技术——异步通信</a:t>
            </a:r>
            <a:endParaRPr lang="zh-CN" altLang="en-US" sz="3400" dirty="0">
              <a:solidFill>
                <a:schemeClr val="dk1">
                  <a:lumMod val="75000"/>
                </a:schemeClr>
              </a:solidFill>
              <a:latin typeface="Arial" panose="020B0604020202020204" pitchFamily="34" charset="0"/>
              <a:sym typeface="+mn-ea"/>
            </a:endParaRPr>
          </a:p>
        </p:txBody>
      </p:sp>
      <p:pic>
        <p:nvPicPr>
          <p:cNvPr id="4" name="图片 3" descr="疑似病例"/>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5035" y="5256530"/>
            <a:ext cx="1080770" cy="108077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087959"/>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7"/>
            <a:ext cx="10562590" cy="1113958"/>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990656"/>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3.1  </a:t>
            </a:r>
            <a:r>
              <a:rPr lang="zh-CN" altLang="en-US" b="1" dirty="0">
                <a:solidFill>
                  <a:schemeClr val="accent2"/>
                </a:solidFill>
                <a:latin typeface="微软雅黑" panose="020B0503020204020204" pitchFamily="34" charset="-122"/>
                <a:ea typeface="微软雅黑" panose="020B0503020204020204" pitchFamily="34" charset="-122"/>
                <a:sym typeface="+mn-ea"/>
              </a:rPr>
              <a:t>存储系统的基本要求和并行主存系统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3.1.1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存储系统的基本要求</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并行主存系统</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087959"/>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3.2  </a:t>
            </a:r>
            <a:r>
              <a:rPr lang="zh-CN" altLang="en-US" b="1" dirty="0">
                <a:solidFill>
                  <a:srgbClr val="FFFFFF"/>
                </a:solidFill>
                <a:latin typeface="微软雅黑" panose="020B0503020204020204" pitchFamily="34" charset="-122"/>
                <a:ea typeface="微软雅黑" panose="020B0503020204020204" pitchFamily="34" charset="-122"/>
                <a:sym typeface="+mn-ea"/>
              </a:rPr>
              <a:t>中断系统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3.2.1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中断的分类和分级</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3.2.2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中断的响应次序与处理次序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3.2.3 </a:t>
            </a:r>
            <a:r>
              <a:rPr lang="zh-CN" altLang="en-US" sz="1600" b="1" dirty="0">
                <a:solidFill>
                  <a:srgbClr val="FFFFFF"/>
                </a:solidFill>
                <a:latin typeface="微软雅黑" panose="020B0503020204020204" pitchFamily="34" charset="-122"/>
                <a:ea typeface="微软雅黑" panose="020B0503020204020204" pitchFamily="34" charset="-122"/>
              </a:rPr>
              <a:t>中断系统的软、硬件功能分配</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384103"/>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384103"/>
            <a:ext cx="5765800" cy="1581587"/>
          </a:xfrm>
          <a:prstGeom prst="rect">
            <a:avLst/>
          </a:prstGeom>
          <a:noFill/>
        </p:spPr>
        <p:txBody>
          <a:bodyPr wrap="square" rtlCol="0" anchor="t">
            <a:spAutoFit/>
          </a:bodyPr>
          <a:lstStyle/>
          <a:p>
            <a:pPr>
              <a:lnSpc>
                <a:spcPct val="120000"/>
              </a:lnSpc>
            </a:pPr>
            <a:r>
              <a:rPr lang="en-US" altLang="zh-CN" b="1" dirty="0">
                <a:solidFill>
                  <a:srgbClr val="FFFF00"/>
                </a:solidFill>
                <a:latin typeface="微软雅黑" panose="020B0503020204020204" pitchFamily="34" charset="-122"/>
                <a:ea typeface="微软雅黑" panose="020B0503020204020204" pitchFamily="34" charset="-122"/>
                <a:sym typeface="+mn-ea"/>
              </a:rPr>
              <a:t>3.3 </a:t>
            </a:r>
            <a:r>
              <a:rPr lang="zh-CN" altLang="en-US" b="1" dirty="0">
                <a:solidFill>
                  <a:srgbClr val="FFFF00"/>
                </a:solidFill>
                <a:latin typeface="微软雅黑" panose="020B0503020204020204" pitchFamily="34" charset="-122"/>
                <a:ea typeface="微软雅黑" panose="020B0503020204020204" pitchFamily="34" charset="-122"/>
                <a:sym typeface="+mn-ea"/>
              </a:rPr>
              <a:t>总线系统</a:t>
            </a:r>
            <a:endParaRPr lang="zh-CN" altLang="en-US"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3.3.1</a:t>
            </a:r>
            <a:r>
              <a:rPr lang="zh-CN" altLang="en-US" sz="1600" b="1" dirty="0">
                <a:solidFill>
                  <a:schemeClr val="accent2"/>
                </a:solidFill>
                <a:latin typeface="微软雅黑" panose="020B0503020204020204" pitchFamily="34" charset="-122"/>
                <a:ea typeface="微软雅黑" panose="020B0503020204020204" pitchFamily="34" charset="-122"/>
                <a:sym typeface="+mn-ea"/>
              </a:rPr>
              <a:t> 总线的分类</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总线的控制方式</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3.3.3 </a:t>
            </a:r>
            <a:r>
              <a:rPr lang="zh-CN" altLang="en-US" sz="1600" b="1" dirty="0">
                <a:solidFill>
                  <a:schemeClr val="accent2"/>
                </a:solidFill>
                <a:latin typeface="微软雅黑" panose="020B0503020204020204" pitchFamily="34" charset="-122"/>
                <a:ea typeface="微软雅黑" panose="020B0503020204020204" pitchFamily="34" charset="-122"/>
              </a:rPr>
              <a:t>总线的通信技术</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00"/>
                </a:solidFill>
                <a:latin typeface="微软雅黑" panose="020B0503020204020204" pitchFamily="34" charset="-122"/>
                <a:ea typeface="微软雅黑" panose="020B0503020204020204" pitchFamily="34" charset="-122"/>
                <a:sym typeface="+mn-ea"/>
              </a:rPr>
              <a:t>3.3.4 </a:t>
            </a:r>
            <a:r>
              <a:rPr lang="zh-CN" altLang="en-US" sz="1600" b="1" dirty="0">
                <a:solidFill>
                  <a:srgbClr val="FFFF00"/>
                </a:solidFill>
                <a:latin typeface="微软雅黑" panose="020B0503020204020204" pitchFamily="34" charset="-122"/>
                <a:ea typeface="微软雅黑" panose="020B0503020204020204" pitchFamily="34" charset="-122"/>
                <a:sym typeface="+mn-ea"/>
              </a:rPr>
              <a:t>数据宽度与总线线数</a:t>
            </a:r>
            <a:endParaRPr lang="zh-CN" altLang="en-US" sz="1600" b="1" dirty="0">
              <a:solidFill>
                <a:srgbClr val="FFFF00"/>
              </a:solidFill>
              <a:latin typeface="微软雅黑" panose="020B0503020204020204" pitchFamily="34" charset="-122"/>
              <a:ea typeface="微软雅黑" panose="020B0503020204020204" pitchFamily="34" charset="-122"/>
              <a:sym typeface="+mn-ea"/>
            </a:endParaRPr>
          </a:p>
        </p:txBody>
      </p:sp>
      <p:sp>
        <p:nvSpPr>
          <p:cNvPr id="8" name="矩形 7"/>
          <p:cNvSpPr/>
          <p:nvPr>
            <p:custDataLst>
              <p:tags r:id="rId8"/>
            </p:custDataLst>
          </p:nvPr>
        </p:nvSpPr>
        <p:spPr>
          <a:xfrm flipH="1">
            <a:off x="477044" y="5032631"/>
            <a:ext cx="10562590" cy="1286121"/>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文本框 8"/>
          <p:cNvSpPr txBox="1"/>
          <p:nvPr/>
        </p:nvSpPr>
        <p:spPr>
          <a:xfrm>
            <a:off x="980599" y="5032631"/>
            <a:ext cx="5765800" cy="1286121"/>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3.4 </a:t>
            </a:r>
            <a:r>
              <a:rPr lang="zh-CN" altLang="en-US" b="1" dirty="0">
                <a:solidFill>
                  <a:srgbClr val="FFFFFF"/>
                </a:solidFill>
                <a:latin typeface="微软雅黑" panose="020B0503020204020204" pitchFamily="34" charset="-122"/>
                <a:ea typeface="微软雅黑" panose="020B0503020204020204" pitchFamily="34" charset="-122"/>
                <a:sym typeface="+mn-ea"/>
              </a:rPr>
              <a:t>输入</a:t>
            </a:r>
            <a:r>
              <a:rPr lang="en-US" altLang="zh-CN" b="1" dirty="0">
                <a:solidFill>
                  <a:srgbClr val="FFFFFF"/>
                </a:solidFill>
                <a:latin typeface="微软雅黑" panose="020B0503020204020204" pitchFamily="34" charset="-122"/>
                <a:ea typeface="微软雅黑" panose="020B0503020204020204" pitchFamily="34" charset="-122"/>
                <a:sym typeface="+mn-ea"/>
              </a:rPr>
              <a:t>/</a:t>
            </a:r>
            <a:r>
              <a:rPr lang="zh-CN" altLang="en-US" b="1" dirty="0">
                <a:solidFill>
                  <a:srgbClr val="FFFFFF"/>
                </a:solidFill>
                <a:latin typeface="微软雅黑" panose="020B0503020204020204" pitchFamily="34" charset="-122"/>
                <a:ea typeface="微软雅黑" panose="020B0503020204020204" pitchFamily="34" charset="-122"/>
                <a:sym typeface="+mn-ea"/>
              </a:rPr>
              <a:t>输出系统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3.4.1 </a:t>
            </a:r>
            <a:r>
              <a:rPr lang="zh-CN" altLang="en-US" sz="1600" b="1" dirty="0">
                <a:solidFill>
                  <a:srgbClr val="FFFFFF"/>
                </a:solidFill>
                <a:latin typeface="微软雅黑" panose="020B0503020204020204" pitchFamily="34" charset="-122"/>
                <a:ea typeface="微软雅黑" panose="020B0503020204020204" pitchFamily="34" charset="-122"/>
                <a:sym typeface="+mn-ea"/>
              </a:rPr>
              <a:t>输入</a:t>
            </a:r>
            <a:r>
              <a:rPr lang="en-US" altLang="zh-CN" sz="1600" b="1" dirty="0">
                <a:solidFill>
                  <a:srgbClr val="FFFFFF"/>
                </a:solidFill>
                <a:latin typeface="微软雅黑" panose="020B0503020204020204" pitchFamily="34" charset="-122"/>
                <a:ea typeface="微软雅黑" panose="020B0503020204020204" pitchFamily="34" charset="-122"/>
                <a:sym typeface="+mn-ea"/>
              </a:rPr>
              <a:t>/</a:t>
            </a:r>
            <a:r>
              <a:rPr lang="zh-CN" altLang="en-US" sz="1600" b="1" dirty="0">
                <a:solidFill>
                  <a:srgbClr val="FFFFFF"/>
                </a:solidFill>
                <a:latin typeface="微软雅黑" panose="020B0503020204020204" pitchFamily="34" charset="-122"/>
                <a:ea typeface="微软雅黑" panose="020B0503020204020204" pitchFamily="34" charset="-122"/>
                <a:sym typeface="+mn-ea"/>
              </a:rPr>
              <a:t>输出系统概述</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3.4.2 </a:t>
            </a:r>
            <a:r>
              <a:rPr lang="zh-CN" altLang="en-US" sz="1600" b="1" dirty="0">
                <a:solidFill>
                  <a:srgbClr val="FFFFFF"/>
                </a:solidFill>
                <a:latin typeface="微软雅黑" panose="020B0503020204020204" pitchFamily="34" charset="-122"/>
                <a:ea typeface="微软雅黑" panose="020B0503020204020204" pitchFamily="34" charset="-122"/>
                <a:sym typeface="+mn-ea"/>
              </a:rPr>
              <a:t>通道处理机的工作原理和流量设计</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3.4.3 </a:t>
            </a:r>
            <a:r>
              <a:rPr lang="zh-CN" altLang="en-US" sz="1600" b="1" dirty="0">
                <a:solidFill>
                  <a:schemeClr val="accent2"/>
                </a:solidFill>
                <a:latin typeface="微软雅黑" panose="020B0503020204020204" pitchFamily="34" charset="-122"/>
                <a:ea typeface="微软雅黑" panose="020B0503020204020204" pitchFamily="34" charset="-122"/>
              </a:rPr>
              <a:t>外围处理机</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9"/>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3.3.4 </a:t>
            </a:r>
            <a:r>
              <a:rPr lang="zh-CN" altLang="en-US" sz="3400" dirty="0">
                <a:solidFill>
                  <a:schemeClr val="dk1">
                    <a:lumMod val="75000"/>
                  </a:schemeClr>
                </a:solidFill>
                <a:latin typeface="Arial" panose="020B0604020202020204" pitchFamily="34" charset="0"/>
              </a:rPr>
              <a:t>数据宽度与总线线数</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803283" y="1105720"/>
            <a:ext cx="9644380" cy="4248237"/>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indent="-342900" fontAlgn="ctr">
              <a:lnSpc>
                <a:spcPct val="130000"/>
              </a:lnSpc>
              <a:spcBef>
                <a:spcPts val="0"/>
              </a:spcBef>
              <a:spcAft>
                <a:spcPts val="0"/>
              </a:spcAft>
              <a:buSzPct val="70000"/>
              <a:buFont typeface="Wingdings" panose="05000000000000000000" pitchFamily="2" charset="2"/>
              <a:buChar char="l"/>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数据宽度</a:t>
            </a:r>
            <a:endPar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1. </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数据宽度</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：指</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设备取得</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总线使用权后所</a:t>
            </a: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传送的信息</a:t>
            </a:r>
            <a:r>
              <a:rPr lang="zh-CN" altLang="en-US" sz="2000"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总</a:t>
            </a: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量</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2. </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数据通路宽度：</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数据传送的</a:t>
            </a: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物理宽度</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，即</a:t>
            </a: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一个时钟周期所传送的信息量</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1200"/>
              </a:spcAft>
              <a:buSzPct val="100000"/>
              <a:buFont typeface="Wingdings" panose="05000000000000000000" charset="0"/>
            </a:pP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3. </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数据宽度的种类</a:t>
            </a: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1136650" lvl="2" indent="-273050">
              <a:spcBef>
                <a:spcPts val="200"/>
              </a:spcBef>
              <a:spcAft>
                <a:spcPts val="200"/>
              </a:spcAft>
              <a:buSzPct val="70000"/>
              <a:buFont typeface="Wingdings" panose="05000000000000000000" pitchFamily="2" charset="2"/>
              <a:buChar char="l"/>
            </a:pPr>
            <a:r>
              <a:rPr lang="zh-CN" altLang="en-US" sz="2000" dirty="0">
                <a:solidFill>
                  <a:srgbClr val="1F3743"/>
                </a:solidFill>
                <a:latin typeface="+mn-ea"/>
                <a:ea typeface="+mn-ea"/>
                <a:cs typeface="Times New Roman" panose="02020603050405020304" pitchFamily="18" charset="0"/>
              </a:rPr>
              <a:t>单字</a:t>
            </a:r>
            <a:endParaRPr lang="zh-CN" altLang="en-US" sz="2000" dirty="0">
              <a:solidFill>
                <a:srgbClr val="1F3743"/>
              </a:solidFill>
              <a:latin typeface="+mn-ea"/>
              <a:ea typeface="+mn-ea"/>
              <a:cs typeface="Times New Roman" panose="02020603050405020304" pitchFamily="18" charset="0"/>
            </a:endParaRPr>
          </a:p>
          <a:p>
            <a:pPr marL="1136650" lvl="2" indent="-273050">
              <a:spcBef>
                <a:spcPts val="200"/>
              </a:spcBef>
              <a:spcAft>
                <a:spcPts val="200"/>
              </a:spcAft>
              <a:buSzPct val="70000"/>
              <a:buFont typeface="Wingdings" panose="05000000000000000000" pitchFamily="2" charset="2"/>
              <a:buChar char="l"/>
            </a:pPr>
            <a:r>
              <a:rPr lang="zh-CN" altLang="en-US" sz="2000" dirty="0">
                <a:solidFill>
                  <a:srgbClr val="1F3743"/>
                </a:solidFill>
                <a:latin typeface="+mn-ea"/>
                <a:ea typeface="+mn-ea"/>
                <a:cs typeface="Times New Roman" panose="02020603050405020304" pitchFamily="18" charset="0"/>
              </a:rPr>
              <a:t>定长块</a:t>
            </a:r>
            <a:endParaRPr lang="zh-CN" altLang="en-US" sz="2000" dirty="0">
              <a:solidFill>
                <a:srgbClr val="1F3743"/>
              </a:solidFill>
              <a:latin typeface="+mn-ea"/>
              <a:ea typeface="+mn-ea"/>
              <a:cs typeface="Times New Roman" panose="02020603050405020304" pitchFamily="18" charset="0"/>
            </a:endParaRPr>
          </a:p>
          <a:p>
            <a:pPr marL="1136650" lvl="2" indent="-273050">
              <a:spcBef>
                <a:spcPts val="200"/>
              </a:spcBef>
              <a:spcAft>
                <a:spcPts val="200"/>
              </a:spcAft>
              <a:buSzPct val="70000"/>
              <a:buFont typeface="Wingdings" panose="05000000000000000000" pitchFamily="2" charset="2"/>
              <a:buChar char="l"/>
            </a:pPr>
            <a:r>
              <a:rPr lang="zh-CN" altLang="en-US" sz="2000" dirty="0">
                <a:solidFill>
                  <a:srgbClr val="1F3743"/>
                </a:solidFill>
                <a:latin typeface="+mn-ea"/>
                <a:ea typeface="+mn-ea"/>
                <a:cs typeface="Times New Roman" panose="02020603050405020304" pitchFamily="18" charset="0"/>
              </a:rPr>
              <a:t>可变长块</a:t>
            </a:r>
            <a:endParaRPr lang="zh-CN" altLang="en-US" sz="2000" dirty="0">
              <a:solidFill>
                <a:srgbClr val="1F3743"/>
              </a:solidFill>
              <a:latin typeface="+mn-ea"/>
              <a:ea typeface="+mn-ea"/>
              <a:cs typeface="Times New Roman" panose="02020603050405020304" pitchFamily="18" charset="0"/>
            </a:endParaRPr>
          </a:p>
          <a:p>
            <a:pPr marL="1136650" lvl="2" indent="-273050">
              <a:spcBef>
                <a:spcPts val="200"/>
              </a:spcBef>
              <a:spcAft>
                <a:spcPts val="200"/>
              </a:spcAft>
              <a:buSzPct val="70000"/>
              <a:buFont typeface="Wingdings" panose="05000000000000000000" pitchFamily="2" charset="2"/>
              <a:buChar char="l"/>
            </a:pPr>
            <a:r>
              <a:rPr lang="zh-CN" altLang="en-US" sz="2000" dirty="0">
                <a:solidFill>
                  <a:srgbClr val="1F3743"/>
                </a:solidFill>
                <a:latin typeface="+mn-ea"/>
                <a:ea typeface="+mn-ea"/>
                <a:cs typeface="Times New Roman" panose="02020603050405020304" pitchFamily="18" charset="0"/>
              </a:rPr>
              <a:t>单字加定长块</a:t>
            </a:r>
            <a:endParaRPr lang="zh-CN" altLang="en-US" sz="2000" dirty="0">
              <a:solidFill>
                <a:srgbClr val="1F3743"/>
              </a:solidFill>
              <a:latin typeface="+mn-ea"/>
              <a:ea typeface="+mn-ea"/>
              <a:cs typeface="Times New Roman" panose="02020603050405020304" pitchFamily="18" charset="0"/>
            </a:endParaRPr>
          </a:p>
          <a:p>
            <a:pPr marL="1136650" lvl="2" indent="-273050">
              <a:spcBef>
                <a:spcPts val="200"/>
              </a:spcBef>
              <a:spcAft>
                <a:spcPts val="200"/>
              </a:spcAft>
              <a:buSzPct val="70000"/>
              <a:buFont typeface="Wingdings" panose="05000000000000000000" pitchFamily="2" charset="2"/>
              <a:buChar char="l"/>
            </a:pPr>
            <a:r>
              <a:rPr lang="zh-CN" altLang="en-US" sz="2000" dirty="0">
                <a:solidFill>
                  <a:srgbClr val="1F3743"/>
                </a:solidFill>
                <a:latin typeface="+mn-ea"/>
                <a:ea typeface="+mn-ea"/>
                <a:cs typeface="Times New Roman" panose="02020603050405020304" pitchFamily="18" charset="0"/>
              </a:rPr>
              <a:t>单字加可变长块</a:t>
            </a:r>
            <a:endParaRPr lang="zh-CN" altLang="en-US" sz="2000" dirty="0">
              <a:solidFill>
                <a:srgbClr val="1F3743"/>
              </a:solidFill>
              <a:latin typeface="+mn-ea"/>
              <a:ea typeface="+mn-ea"/>
              <a:cs typeface="Times New Roman" panose="02020603050405020304" pitchFamily="18" charset="0"/>
            </a:endParaRPr>
          </a:p>
          <a:p>
            <a:pPr marL="0" lvl="0" indent="0" algn="l" fontAlgn="ctr">
              <a:lnSpc>
                <a:spcPct val="130000"/>
              </a:lnSpc>
              <a:spcBef>
                <a:spcPts val="0"/>
              </a:spcBef>
              <a:spcAft>
                <a:spcPts val="0"/>
              </a:spcAft>
              <a:buSzPct val="100000"/>
              <a:buFont typeface="Wingdings" panose="05000000000000000000" charset="0"/>
            </a:pPr>
            <a:endPar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pSp>
        <p:nvGrpSpPr>
          <p:cNvPr id="6" name="组合 5"/>
          <p:cNvGrpSpPr/>
          <p:nvPr/>
        </p:nvGrpSpPr>
        <p:grpSpPr>
          <a:xfrm>
            <a:off x="4996164" y="3437164"/>
            <a:ext cx="5400600" cy="1963163"/>
            <a:chOff x="4896148" y="3448930"/>
            <a:chExt cx="5112568" cy="1571485"/>
          </a:xfrm>
        </p:grpSpPr>
        <p:sp>
          <p:nvSpPr>
            <p:cNvPr id="7" name="左大括号 6"/>
            <p:cNvSpPr/>
            <p:nvPr/>
          </p:nvSpPr>
          <p:spPr bwMode="auto">
            <a:xfrm rot="5400000">
              <a:off x="7056397" y="2015961"/>
              <a:ext cx="432048" cy="4032429"/>
            </a:xfrm>
            <a:prstGeom prst="leftBrace">
              <a:avLst>
                <a:gd name="adj1" fmla="val 58310"/>
                <a:gd name="adj2" fmla="val 48713"/>
              </a:avLst>
            </a:prstGeom>
            <a:ln>
              <a:solidFill>
                <a:srgbClr val="01041D"/>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rgbClr val="01041D"/>
                </a:solidFill>
                <a:effectLst/>
                <a:latin typeface="宋体" panose="02010600030101010101" pitchFamily="2" charset="-122"/>
                <a:ea typeface="宋体" panose="02010600030101010101" pitchFamily="2" charset="-122"/>
              </a:endParaRPr>
            </a:p>
          </p:txBody>
        </p:sp>
        <p:cxnSp>
          <p:nvCxnSpPr>
            <p:cNvPr id="5" name="直接连接符 4"/>
            <p:cNvCxnSpPr/>
            <p:nvPr/>
          </p:nvCxnSpPr>
          <p:spPr bwMode="auto">
            <a:xfrm>
              <a:off x="4896148" y="4248199"/>
              <a:ext cx="51125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5904260" y="4104183"/>
              <a:ext cx="0" cy="288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7200404" y="4104183"/>
              <a:ext cx="0" cy="288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7848476" y="4115669"/>
              <a:ext cx="0" cy="288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8496548" y="4104183"/>
              <a:ext cx="0" cy="288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p:nvCxnSpPr>
          <p:spPr bwMode="auto">
            <a:xfrm>
              <a:off x="6551142" y="4104183"/>
              <a:ext cx="0" cy="288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9216628" y="4163515"/>
              <a:ext cx="144016" cy="203539"/>
            </a:xfrm>
            <a:prstGeom prst="ellipse">
              <a:avLst/>
            </a:prstGeom>
            <a:noFill/>
            <a:ln>
              <a:solidFill>
                <a:srgbClr val="01041D"/>
              </a:solidFill>
            </a:ln>
          </p:spPr>
          <p:txBody>
            <a:bodyPr vert="horz" wrap="square" lIns="91440" tIns="45720" rIns="91440" bIns="45720" numCol="1" rtlCol="0" anchor="t" anchorCtr="0" compatLnSpc="1"/>
            <a:lstStyle/>
            <a:p>
              <a:pPr algn="l"/>
              <a:endParaRPr lang="zh-CN" altLang="en-US"/>
            </a:p>
          </p:txBody>
        </p:sp>
        <p:sp>
          <p:nvSpPr>
            <p:cNvPr id="25" name="椭圆 24"/>
            <p:cNvSpPr/>
            <p:nvPr/>
          </p:nvSpPr>
          <p:spPr bwMode="auto">
            <a:xfrm>
              <a:off x="5185371" y="4157916"/>
              <a:ext cx="144016" cy="203539"/>
            </a:xfrm>
            <a:prstGeom prst="ellipse">
              <a:avLst/>
            </a:prstGeom>
            <a:noFill/>
            <a:ln>
              <a:solidFill>
                <a:srgbClr val="01041D"/>
              </a:solidFill>
            </a:ln>
          </p:spPr>
          <p:txBody>
            <a:bodyPr vert="horz" wrap="square" lIns="91440" tIns="45720" rIns="91440" bIns="45720" numCol="1" rtlCol="0" anchor="t" anchorCtr="0" compatLnSpc="1"/>
            <a:lstStyle/>
            <a:p>
              <a:pPr algn="l"/>
              <a:endParaRPr lang="zh-CN" altLang="en-US"/>
            </a:p>
          </p:txBody>
        </p:sp>
        <p:sp>
          <p:nvSpPr>
            <p:cNvPr id="26" name="左大括号 25"/>
            <p:cNvSpPr/>
            <p:nvPr/>
          </p:nvSpPr>
          <p:spPr bwMode="auto">
            <a:xfrm rot="16200000">
              <a:off x="7442383" y="4284201"/>
              <a:ext cx="178471" cy="641883"/>
            </a:xfrm>
            <a:prstGeom prst="leftBrace">
              <a:avLst>
                <a:gd name="adj1" fmla="val 58310"/>
                <a:gd name="adj2" fmla="val 46250"/>
              </a:avLst>
            </a:prstGeom>
            <a:ln>
              <a:solidFill>
                <a:srgbClr val="01041D"/>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rgbClr val="01041D"/>
                </a:solidFill>
                <a:effectLst/>
                <a:latin typeface="宋体" panose="02010600030101010101" pitchFamily="2" charset="-122"/>
                <a:ea typeface="宋体" panose="02010600030101010101" pitchFamily="2" charset="-122"/>
              </a:endParaRPr>
            </a:p>
          </p:txBody>
        </p:sp>
        <p:sp>
          <p:nvSpPr>
            <p:cNvPr id="27" name="文本框 26"/>
            <p:cNvSpPr txBox="1"/>
            <p:nvPr/>
          </p:nvSpPr>
          <p:spPr>
            <a:xfrm>
              <a:off x="6968057" y="4651083"/>
              <a:ext cx="1152128" cy="369332"/>
            </a:xfrm>
            <a:prstGeom prst="rect">
              <a:avLst/>
            </a:prstGeom>
            <a:noFill/>
          </p:spPr>
          <p:txBody>
            <a:bodyPr wrap="square" rtlCol="0">
              <a:spAutoFit/>
            </a:bodyPr>
            <a:lstStyle/>
            <a:p>
              <a:r>
                <a:rPr lang="zh-CN" altLang="en-US" b="1" dirty="0">
                  <a:solidFill>
                    <a:srgbClr val="FF0000"/>
                  </a:solidFill>
                </a:rPr>
                <a:t>物理宽度</a:t>
              </a:r>
              <a:endParaRPr lang="zh-CN" altLang="en-US" b="1" dirty="0">
                <a:solidFill>
                  <a:srgbClr val="FF0000"/>
                </a:solidFill>
              </a:endParaRPr>
            </a:p>
          </p:txBody>
        </p:sp>
        <p:sp>
          <p:nvSpPr>
            <p:cNvPr id="28" name="文本框 27"/>
            <p:cNvSpPr txBox="1"/>
            <p:nvPr/>
          </p:nvSpPr>
          <p:spPr>
            <a:xfrm>
              <a:off x="6858850" y="3448930"/>
              <a:ext cx="1152128" cy="369332"/>
            </a:xfrm>
            <a:prstGeom prst="rect">
              <a:avLst/>
            </a:prstGeom>
            <a:noFill/>
          </p:spPr>
          <p:txBody>
            <a:bodyPr wrap="square" rtlCol="0">
              <a:spAutoFit/>
            </a:bodyPr>
            <a:lstStyle/>
            <a:p>
              <a:r>
                <a:rPr lang="zh-CN" altLang="en-US" b="1" dirty="0">
                  <a:solidFill>
                    <a:srgbClr val="0621E6"/>
                  </a:solidFill>
                </a:rPr>
                <a:t>数据宽度</a:t>
              </a:r>
              <a:endParaRPr lang="zh-CN" altLang="en-US" b="1" dirty="0">
                <a:solidFill>
                  <a:srgbClr val="0621E6"/>
                </a:solidFill>
              </a:endParaRPr>
            </a:p>
          </p:txBody>
        </p:sp>
        <p:sp>
          <p:nvSpPr>
            <p:cNvPr id="29" name="文本框 28"/>
            <p:cNvSpPr txBox="1"/>
            <p:nvPr/>
          </p:nvSpPr>
          <p:spPr>
            <a:xfrm>
              <a:off x="8999415" y="4370703"/>
              <a:ext cx="721264" cy="369332"/>
            </a:xfrm>
            <a:prstGeom prst="rect">
              <a:avLst/>
            </a:prstGeom>
            <a:noFill/>
          </p:spPr>
          <p:txBody>
            <a:bodyPr wrap="square" rtlCol="0">
              <a:spAutoFit/>
            </a:bodyPr>
            <a:lstStyle/>
            <a:p>
              <a:r>
                <a:rPr lang="zh-CN" altLang="en-US" b="1" dirty="0">
                  <a:solidFill>
                    <a:srgbClr val="01041D"/>
                  </a:solidFill>
                </a:rPr>
                <a:t>释放</a:t>
              </a:r>
              <a:endParaRPr lang="zh-CN" altLang="en-US" b="1" dirty="0">
                <a:solidFill>
                  <a:srgbClr val="01041D"/>
                </a:solidFill>
              </a:endParaRPr>
            </a:p>
          </p:txBody>
        </p:sp>
        <p:sp>
          <p:nvSpPr>
            <p:cNvPr id="30" name="文本框 29"/>
            <p:cNvSpPr txBox="1"/>
            <p:nvPr/>
          </p:nvSpPr>
          <p:spPr>
            <a:xfrm>
              <a:off x="4915830" y="4301188"/>
              <a:ext cx="1152128" cy="369332"/>
            </a:xfrm>
            <a:prstGeom prst="rect">
              <a:avLst/>
            </a:prstGeom>
            <a:noFill/>
          </p:spPr>
          <p:txBody>
            <a:bodyPr wrap="square" rtlCol="0">
              <a:spAutoFit/>
            </a:bodyPr>
            <a:lstStyle/>
            <a:p>
              <a:r>
                <a:rPr lang="zh-CN" altLang="en-US" b="1" dirty="0">
                  <a:solidFill>
                    <a:srgbClr val="01041D"/>
                  </a:solidFill>
                </a:rPr>
                <a:t>占用</a:t>
              </a:r>
              <a:endParaRPr lang="zh-CN" altLang="en-US" b="1" dirty="0">
                <a:solidFill>
                  <a:srgbClr val="01041D"/>
                </a:solidFill>
              </a:endParaRPr>
            </a:p>
          </p:txBody>
        </p:sp>
        <p:sp>
          <p:nvSpPr>
            <p:cNvPr id="31" name="文本框 30"/>
            <p:cNvSpPr txBox="1"/>
            <p:nvPr/>
          </p:nvSpPr>
          <p:spPr>
            <a:xfrm>
              <a:off x="5424367" y="4292134"/>
              <a:ext cx="360040" cy="369332"/>
            </a:xfrm>
            <a:prstGeom prst="rect">
              <a:avLst/>
            </a:prstGeom>
            <a:noFill/>
          </p:spPr>
          <p:txBody>
            <a:bodyPr wrap="square" rtlCol="0">
              <a:spAutoFit/>
            </a:bodyPr>
            <a:lstStyle/>
            <a:p>
              <a:r>
                <a:rPr lang="en-US" altLang="zh-CN" b="1" dirty="0">
                  <a:solidFill>
                    <a:srgbClr val="0621E6"/>
                  </a:solidFill>
                </a:rPr>
                <a:t>T</a:t>
              </a:r>
              <a:endParaRPr lang="zh-CN" altLang="en-US" b="1" dirty="0">
                <a:solidFill>
                  <a:srgbClr val="0621E6"/>
                </a:solidFill>
              </a:endParaRPr>
            </a:p>
          </p:txBody>
        </p:sp>
        <p:sp>
          <p:nvSpPr>
            <p:cNvPr id="32" name="文本框 31"/>
            <p:cNvSpPr txBox="1"/>
            <p:nvPr/>
          </p:nvSpPr>
          <p:spPr>
            <a:xfrm>
              <a:off x="6139965" y="4302872"/>
              <a:ext cx="360040" cy="369332"/>
            </a:xfrm>
            <a:prstGeom prst="rect">
              <a:avLst/>
            </a:prstGeom>
            <a:noFill/>
          </p:spPr>
          <p:txBody>
            <a:bodyPr wrap="square" rtlCol="0">
              <a:spAutoFit/>
            </a:bodyPr>
            <a:lstStyle/>
            <a:p>
              <a:r>
                <a:rPr lang="en-US" altLang="zh-CN" b="1" dirty="0">
                  <a:solidFill>
                    <a:srgbClr val="0621E6"/>
                  </a:solidFill>
                </a:rPr>
                <a:t>T</a:t>
              </a:r>
              <a:endParaRPr lang="zh-CN" altLang="en-US" b="1" dirty="0">
                <a:solidFill>
                  <a:srgbClr val="0621E6"/>
                </a:solidFill>
              </a:endParaRPr>
            </a:p>
          </p:txBody>
        </p:sp>
        <p:sp>
          <p:nvSpPr>
            <p:cNvPr id="33" name="文本框 32"/>
            <p:cNvSpPr txBox="1"/>
            <p:nvPr/>
          </p:nvSpPr>
          <p:spPr>
            <a:xfrm flipH="1">
              <a:off x="6723890" y="4310916"/>
              <a:ext cx="272455" cy="369332"/>
            </a:xfrm>
            <a:prstGeom prst="rect">
              <a:avLst/>
            </a:prstGeom>
            <a:noFill/>
          </p:spPr>
          <p:txBody>
            <a:bodyPr wrap="square" rtlCol="0">
              <a:spAutoFit/>
            </a:bodyPr>
            <a:lstStyle/>
            <a:p>
              <a:r>
                <a:rPr lang="en-US" altLang="zh-CN" b="1" dirty="0">
                  <a:solidFill>
                    <a:srgbClr val="0621E6"/>
                  </a:solidFill>
                </a:rPr>
                <a:t>T</a:t>
              </a:r>
              <a:endParaRPr lang="zh-CN" altLang="en-US" b="1" dirty="0">
                <a:solidFill>
                  <a:srgbClr val="0621E6"/>
                </a:solidFill>
              </a:endParaRPr>
            </a:p>
          </p:txBody>
        </p:sp>
        <p:sp>
          <p:nvSpPr>
            <p:cNvPr id="34" name="文本框 33"/>
            <p:cNvSpPr txBox="1"/>
            <p:nvPr/>
          </p:nvSpPr>
          <p:spPr>
            <a:xfrm>
              <a:off x="8073978" y="4342364"/>
              <a:ext cx="360040" cy="369332"/>
            </a:xfrm>
            <a:prstGeom prst="rect">
              <a:avLst/>
            </a:prstGeom>
            <a:noFill/>
          </p:spPr>
          <p:txBody>
            <a:bodyPr wrap="square" rtlCol="0">
              <a:spAutoFit/>
            </a:bodyPr>
            <a:lstStyle/>
            <a:p>
              <a:r>
                <a:rPr lang="en-US" altLang="zh-CN" b="1" dirty="0">
                  <a:solidFill>
                    <a:srgbClr val="0621E6"/>
                  </a:solidFill>
                </a:rPr>
                <a:t>T</a:t>
              </a:r>
              <a:endParaRPr lang="zh-CN" altLang="en-US" b="1" dirty="0">
                <a:solidFill>
                  <a:srgbClr val="0621E6"/>
                </a:solidFill>
              </a:endParaRPr>
            </a:p>
          </p:txBody>
        </p:sp>
        <p:sp>
          <p:nvSpPr>
            <p:cNvPr id="35" name="文本框 34"/>
            <p:cNvSpPr txBox="1"/>
            <p:nvPr/>
          </p:nvSpPr>
          <p:spPr>
            <a:xfrm>
              <a:off x="7343453" y="4317634"/>
              <a:ext cx="360040" cy="369332"/>
            </a:xfrm>
            <a:prstGeom prst="rect">
              <a:avLst/>
            </a:prstGeom>
            <a:noFill/>
          </p:spPr>
          <p:txBody>
            <a:bodyPr wrap="square" rtlCol="0">
              <a:spAutoFit/>
            </a:bodyPr>
            <a:lstStyle/>
            <a:p>
              <a:r>
                <a:rPr lang="en-US" altLang="zh-CN" b="1" dirty="0">
                  <a:solidFill>
                    <a:srgbClr val="0621E6"/>
                  </a:solidFill>
                </a:rPr>
                <a:t>T</a:t>
              </a:r>
              <a:endParaRPr lang="zh-CN" altLang="en-US" b="1" dirty="0">
                <a:solidFill>
                  <a:srgbClr val="0621E6"/>
                </a:solidFill>
              </a:endParaRPr>
            </a:p>
          </p:txBody>
        </p:sp>
        <p:sp>
          <p:nvSpPr>
            <p:cNvPr id="36" name="文本框 35"/>
            <p:cNvSpPr txBox="1"/>
            <p:nvPr/>
          </p:nvSpPr>
          <p:spPr>
            <a:xfrm>
              <a:off x="8476765" y="4233362"/>
              <a:ext cx="648072" cy="369332"/>
            </a:xfrm>
            <a:prstGeom prst="rect">
              <a:avLst/>
            </a:prstGeom>
            <a:noFill/>
          </p:spPr>
          <p:txBody>
            <a:bodyPr wrap="square" rtlCol="0">
              <a:spAutoFit/>
            </a:bodyPr>
            <a:lstStyle/>
            <a:p>
              <a:r>
                <a:rPr lang="en-US" altLang="zh-CN" b="1" dirty="0">
                  <a:solidFill>
                    <a:srgbClr val="0621E6"/>
                  </a:solidFill>
                </a:rPr>
                <a:t>……</a:t>
              </a:r>
              <a:endParaRPr lang="zh-CN" altLang="en-US" b="1" dirty="0">
                <a:solidFill>
                  <a:srgbClr val="0621E6"/>
                </a:solidFill>
              </a:endParaRPr>
            </a:p>
          </p:txBody>
        </p:sp>
      </p:grpSp>
    </p:spTree>
    <p:custDataLst>
      <p:tags r:id="rId6"/>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燕尾形 22"/>
          <p:cNvSpPr/>
          <p:nvPr>
            <p:custDataLst>
              <p:tags r:id="rId1"/>
            </p:custDataLst>
          </p:nvPr>
        </p:nvSpPr>
        <p:spPr>
          <a:xfrm>
            <a:off x="647064" y="1295400"/>
            <a:ext cx="3168964" cy="48387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eaLnBrk="1" hangingPunct="1"/>
            <a:r>
              <a:rPr lang="zh-CN" altLang="en-US" sz="2000" b="1" dirty="0">
                <a:solidFill>
                  <a:schemeClr val="accent2"/>
                </a:solidFill>
                <a:latin typeface="宋体" panose="02010600030101010101" pitchFamily="2" charset="-122"/>
                <a:ea typeface="微软雅黑" panose="020B0503020204020204" pitchFamily="34" charset="-122"/>
                <a:sym typeface="+mn-ea"/>
              </a:rPr>
              <a:t>  单字</a:t>
            </a:r>
            <a:r>
              <a:rPr lang="en-US" altLang="zh-CN" sz="2000" b="1" dirty="0">
                <a:solidFill>
                  <a:schemeClr val="accent2"/>
                </a:solidFill>
                <a:latin typeface="宋体" panose="02010600030101010101" pitchFamily="2" charset="-122"/>
                <a:ea typeface="微软雅黑" panose="020B0503020204020204" pitchFamily="34" charset="-122"/>
                <a:sym typeface="+mn-ea"/>
              </a:rPr>
              <a:t>(8</a:t>
            </a:r>
            <a:r>
              <a:rPr lang="zh-CN" altLang="en-US" sz="2000" b="1" dirty="0">
                <a:solidFill>
                  <a:schemeClr val="accent2"/>
                </a:solidFill>
                <a:latin typeface="宋体" panose="02010600030101010101" pitchFamily="2" charset="-122"/>
                <a:ea typeface="微软雅黑" panose="020B0503020204020204" pitchFamily="34" charset="-122"/>
                <a:sym typeface="+mn-ea"/>
              </a:rPr>
              <a:t>位时也叫单字节</a:t>
            </a:r>
            <a:r>
              <a:rPr lang="en-US" altLang="zh-CN" sz="2000" b="1" dirty="0">
                <a:solidFill>
                  <a:schemeClr val="accent2"/>
                </a:solidFill>
                <a:latin typeface="宋体" panose="02010600030101010101" pitchFamily="2" charset="-122"/>
                <a:ea typeface="微软雅黑" panose="020B0503020204020204" pitchFamily="34" charset="-122"/>
                <a:sym typeface="+mn-ea"/>
              </a:rPr>
              <a:t>)</a:t>
            </a:r>
            <a:r>
              <a:rPr lang="zh-CN" altLang="en-US" sz="2000" b="1" dirty="0">
                <a:solidFill>
                  <a:schemeClr val="accent2"/>
                </a:solidFill>
                <a:latin typeface="宋体" panose="02010600030101010101" pitchFamily="2" charset="-122"/>
                <a:ea typeface="微软雅黑" panose="020B0503020204020204" pitchFamily="34" charset="-122"/>
                <a:sym typeface="+mn-ea"/>
              </a:rPr>
              <a:t>：</a:t>
            </a:r>
            <a:endParaRPr lang="zh-CN" altLang="en-US" sz="2000" b="1" dirty="0">
              <a:solidFill>
                <a:schemeClr val="accent2"/>
              </a:solidFill>
              <a:latin typeface="宋体" panose="02010600030101010101" pitchFamily="2" charset="-122"/>
              <a:ea typeface="微软雅黑" panose="020B0503020204020204" pitchFamily="34" charset="-122"/>
              <a:sym typeface="+mn-ea"/>
            </a:endParaRPr>
          </a:p>
        </p:txBody>
      </p:sp>
      <p:sp>
        <p:nvSpPr>
          <p:cNvPr id="11" name="燕尾形 10"/>
          <p:cNvSpPr/>
          <p:nvPr>
            <p:custDataLst>
              <p:tags r:id="rId2"/>
            </p:custDataLst>
          </p:nvPr>
        </p:nvSpPr>
        <p:spPr>
          <a:xfrm>
            <a:off x="647065" y="3926512"/>
            <a:ext cx="3168964" cy="48387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sym typeface="+mn-ea"/>
              </a:rPr>
              <a:t>定长块：</a:t>
            </a:r>
            <a:endParaRPr lang="zh-CN" altLang="en-US" sz="2000" b="1" dirty="0">
              <a:solidFill>
                <a:schemeClr val="accent2"/>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3.3.4 </a:t>
            </a:r>
            <a:r>
              <a:rPr lang="zh-CN" altLang="en-US" sz="3400" dirty="0">
                <a:solidFill>
                  <a:schemeClr val="dk1">
                    <a:lumMod val="75000"/>
                  </a:schemeClr>
                </a:solidFill>
                <a:latin typeface="Arial" panose="020B0604020202020204" pitchFamily="34" charset="0"/>
              </a:rPr>
              <a:t>数据宽度与总线线数</a:t>
            </a:r>
            <a:endParaRPr lang="zh-CN" altLang="en-US" sz="3400" dirty="0">
              <a:solidFill>
                <a:schemeClr val="dk1">
                  <a:lumMod val="75000"/>
                </a:schemeClr>
              </a:solidFill>
              <a:latin typeface="Arial" panose="020B0604020202020204" pitchFamily="34" charset="0"/>
            </a:endParaRPr>
          </a:p>
        </p:txBody>
      </p:sp>
      <p:sp>
        <p:nvSpPr>
          <p:cNvPr id="2" name="文本框 1"/>
          <p:cNvSpPr txBox="1"/>
          <p:nvPr/>
        </p:nvSpPr>
        <p:spPr>
          <a:xfrm>
            <a:off x="4008439" y="1295400"/>
            <a:ext cx="7079813" cy="1014730"/>
          </a:xfrm>
          <a:prstGeom prst="rect">
            <a:avLst/>
          </a:prstGeom>
          <a:noFill/>
        </p:spPr>
        <p:txBody>
          <a:bodyPr wrap="square" rtlCol="0" anchor="t">
            <a:spAutoFit/>
          </a:bodyPr>
          <a:lstStyle/>
          <a:p>
            <a:pPr eaLnBrk="1" hangingPunct="1"/>
            <a:r>
              <a:rPr lang="zh-CN" altLang="en-US" sz="2000" dirty="0">
                <a:solidFill>
                  <a:srgbClr val="4472C4"/>
                </a:solidFill>
                <a:latin typeface="微软雅黑" panose="020B0503020204020204" pitchFamily="34" charset="-122"/>
                <a:ea typeface="微软雅黑" panose="020B0503020204020204" pitchFamily="34" charset="-122"/>
                <a:sym typeface="+mn-ea"/>
              </a:rPr>
              <a:t>适合于打印机等</a:t>
            </a:r>
            <a:r>
              <a:rPr lang="zh-CN" altLang="en-US" sz="2000" dirty="0">
                <a:solidFill>
                  <a:srgbClr val="1616CD"/>
                </a:solidFill>
                <a:latin typeface="微软雅黑" panose="020B0503020204020204" pitchFamily="34" charset="-122"/>
                <a:ea typeface="微软雅黑" panose="020B0503020204020204" pitchFamily="34" charset="-122"/>
                <a:sym typeface="+mn-ea"/>
              </a:rPr>
              <a:t>低速设备</a:t>
            </a:r>
            <a:r>
              <a:rPr lang="zh-CN" altLang="en-US" sz="2000" dirty="0">
                <a:solidFill>
                  <a:srgbClr val="4472C4"/>
                </a:solidFill>
                <a:latin typeface="微软雅黑" panose="020B0503020204020204" pitchFamily="34" charset="-122"/>
                <a:ea typeface="微软雅黑" panose="020B0503020204020204" pitchFamily="34" charset="-122"/>
                <a:sym typeface="+mn-ea"/>
              </a:rPr>
              <a:t>，但磁盘等不合适。这种方式</a:t>
            </a:r>
            <a:r>
              <a:rPr lang="zh-CN" altLang="en-US" sz="2000" dirty="0">
                <a:solidFill>
                  <a:srgbClr val="0621E6"/>
                </a:solidFill>
                <a:latin typeface="微软雅黑" panose="020B0503020204020204" pitchFamily="34" charset="-122"/>
                <a:ea typeface="微软雅黑" panose="020B0503020204020204" pitchFamily="34" charset="-122"/>
                <a:sym typeface="+mn-ea"/>
              </a:rPr>
              <a:t>不用指明传送信息的长度</a:t>
            </a:r>
            <a:r>
              <a:rPr lang="zh-CN" altLang="en-US" sz="2000" dirty="0">
                <a:solidFill>
                  <a:srgbClr val="4472C4"/>
                </a:solidFill>
                <a:latin typeface="微软雅黑" panose="020B0503020204020204" pitchFamily="34" charset="-122"/>
                <a:ea typeface="微软雅黑" panose="020B0503020204020204" pitchFamily="34" charset="-122"/>
                <a:sym typeface="+mn-ea"/>
              </a:rPr>
              <a:t>，辅助开销小。</a:t>
            </a:r>
            <a:r>
              <a:rPr lang="zh-CN" altLang="en-US" sz="2000" u="sng" dirty="0">
                <a:solidFill>
                  <a:srgbClr val="4472C4"/>
                </a:solidFill>
                <a:latin typeface="微软雅黑" panose="020B0503020204020204" pitchFamily="34" charset="-122"/>
                <a:ea typeface="微软雅黑" panose="020B0503020204020204" pitchFamily="34" charset="-122"/>
                <a:sym typeface="+mn-ea"/>
              </a:rPr>
              <a:t>这类设备每次传送一个字（字节）后的访问等待时间长，这时释放总线为其他设备服务。</a:t>
            </a:r>
            <a:endParaRPr lang="zh-CN" altLang="en-US" sz="2000" u="sng" dirty="0">
              <a:solidFill>
                <a:srgbClr val="4472C4"/>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4012565" y="3968750"/>
            <a:ext cx="7075805" cy="1377315"/>
          </a:xfrm>
          <a:prstGeom prst="rect">
            <a:avLst/>
          </a:prstGeom>
          <a:noFill/>
        </p:spPr>
        <p:txBody>
          <a:bodyPr wrap="square" rtlCol="0">
            <a:noAutofit/>
          </a:bodyPr>
          <a:lstStyle/>
          <a:p>
            <a:pPr eaLnBrk="1" hangingPunct="1"/>
            <a:r>
              <a:rPr lang="zh-CN" altLang="en-US" sz="2000" dirty="0">
                <a:solidFill>
                  <a:srgbClr val="4472C4"/>
                </a:solidFill>
                <a:latin typeface="微软雅黑" panose="020B0503020204020204" pitchFamily="34" charset="-122"/>
                <a:ea typeface="微软雅黑" panose="020B0503020204020204" pitchFamily="34" charset="-122"/>
                <a:sym typeface="+mn-ea"/>
              </a:rPr>
              <a:t>适合于磁盘等</a:t>
            </a:r>
            <a:r>
              <a:rPr lang="zh-CN" altLang="en-US" sz="2000" dirty="0">
                <a:solidFill>
                  <a:srgbClr val="1616CD"/>
                </a:solidFill>
                <a:latin typeface="微软雅黑" panose="020B0503020204020204" pitchFamily="34" charset="-122"/>
                <a:ea typeface="微软雅黑" panose="020B0503020204020204" pitchFamily="34" charset="-122"/>
                <a:sym typeface="+mn-ea"/>
              </a:rPr>
              <a:t>高速设备</a:t>
            </a:r>
            <a:r>
              <a:rPr lang="zh-CN" altLang="en-US" sz="2000" dirty="0">
                <a:solidFill>
                  <a:srgbClr val="4472C4"/>
                </a:solidFill>
                <a:latin typeface="微软雅黑" panose="020B0503020204020204" pitchFamily="34" charset="-122"/>
                <a:ea typeface="微软雅黑" panose="020B0503020204020204" pitchFamily="34" charset="-122"/>
                <a:sym typeface="+mn-ea"/>
              </a:rPr>
              <a:t>。不用指明信息长度。但</a:t>
            </a:r>
            <a:r>
              <a:rPr lang="zh-CN" altLang="en-US" sz="2000" dirty="0">
                <a:solidFill>
                  <a:srgbClr val="0621E6"/>
                </a:solidFill>
                <a:latin typeface="微软雅黑" panose="020B0503020204020204" pitchFamily="34" charset="-122"/>
                <a:ea typeface="微软雅黑" panose="020B0503020204020204" pitchFamily="34" charset="-122"/>
                <a:sym typeface="+mn-ea"/>
              </a:rPr>
              <a:t>块的长度大小要合适</a:t>
            </a:r>
            <a:r>
              <a:rPr lang="zh-CN" altLang="en-US" sz="2000" dirty="0">
                <a:solidFill>
                  <a:srgbClr val="4472C4"/>
                </a:solidFill>
                <a:latin typeface="微软雅黑" panose="020B0503020204020204" pitchFamily="34" charset="-122"/>
                <a:ea typeface="微软雅黑" panose="020B0503020204020204" pitchFamily="34" charset="-122"/>
                <a:sym typeface="+mn-ea"/>
              </a:rPr>
              <a:t>，过小会进行多次分配总线，过大又会浪费总线带宽和缓冲器空间。</a:t>
            </a:r>
            <a:r>
              <a:rPr lang="zh-CN" altLang="en-US" sz="2000" u="sng" dirty="0">
                <a:solidFill>
                  <a:srgbClr val="4472C4"/>
                </a:solidFill>
                <a:latin typeface="微软雅黑" panose="020B0503020204020204" pitchFamily="34" charset="-122"/>
                <a:ea typeface="微软雅黑" panose="020B0503020204020204" pitchFamily="34" charset="-122"/>
                <a:sym typeface="+mn-ea"/>
              </a:rPr>
              <a:t>这类设备访问等待时间长，但一旦开始传送，信息速率高，定长块宽度可更好地利用总线资源。</a:t>
            </a:r>
            <a:endParaRPr lang="zh-CN" altLang="en-US" sz="2000" u="sng" dirty="0">
              <a:solidFill>
                <a:srgbClr val="4472C4"/>
              </a:solidFill>
              <a:latin typeface="微软雅黑" panose="020B0503020204020204" pitchFamily="34" charset="-122"/>
              <a:ea typeface="微软雅黑" panose="020B0503020204020204" pitchFamily="34" charset="-122"/>
              <a:sym typeface="+mn-ea"/>
            </a:endParaRPr>
          </a:p>
        </p:txBody>
      </p:sp>
      <p:pic>
        <p:nvPicPr>
          <p:cNvPr id="4" name="图片 3"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pic>
        <p:nvPicPr>
          <p:cNvPr id="5" name="图片 4"/>
          <p:cNvPicPr>
            <a:picLocks noChangeAspect="1"/>
          </p:cNvPicPr>
          <p:nvPr/>
        </p:nvPicPr>
        <p:blipFill>
          <a:blip r:embed="rId7"/>
          <a:stretch>
            <a:fillRect/>
          </a:stretch>
        </p:blipFill>
        <p:spPr>
          <a:xfrm>
            <a:off x="3960039" y="2830711"/>
            <a:ext cx="6676190" cy="495238"/>
          </a:xfrm>
          <a:prstGeom prst="rect">
            <a:avLst/>
          </a:prstGeom>
        </p:spPr>
      </p:pic>
      <p:pic>
        <p:nvPicPr>
          <p:cNvPr id="6" name="图片 5"/>
          <p:cNvPicPr>
            <a:picLocks noChangeAspect="1"/>
          </p:cNvPicPr>
          <p:nvPr/>
        </p:nvPicPr>
        <p:blipFill>
          <a:blip r:embed="rId8"/>
          <a:stretch>
            <a:fillRect/>
          </a:stretch>
        </p:blipFill>
        <p:spPr>
          <a:xfrm>
            <a:off x="3960053" y="5469686"/>
            <a:ext cx="6904762" cy="495238"/>
          </a:xfrm>
          <a:prstGeom prst="rect">
            <a:avLst/>
          </a:prstGeom>
        </p:spPr>
      </p:pic>
    </p:spTree>
    <p:custDataLst>
      <p:tags r:id="rId9"/>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燕尾形 22"/>
          <p:cNvSpPr/>
          <p:nvPr>
            <p:custDataLst>
              <p:tags r:id="rId1"/>
            </p:custDataLst>
          </p:nvPr>
        </p:nvSpPr>
        <p:spPr>
          <a:xfrm>
            <a:off x="647064" y="1295400"/>
            <a:ext cx="3168964" cy="48387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eaLnBrk="1" hangingPunct="1"/>
            <a:r>
              <a:rPr lang="zh-CN" altLang="en-US" sz="2000" b="1" dirty="0">
                <a:solidFill>
                  <a:schemeClr val="accent2"/>
                </a:solidFill>
                <a:latin typeface="宋体" panose="02010600030101010101" pitchFamily="2" charset="-122"/>
                <a:ea typeface="微软雅黑" panose="020B0503020204020204" pitchFamily="34" charset="-122"/>
                <a:sym typeface="+mn-ea"/>
              </a:rPr>
              <a:t>可变长块：</a:t>
            </a:r>
            <a:endParaRPr lang="zh-CN" altLang="en-US" sz="2000" b="1" dirty="0">
              <a:solidFill>
                <a:schemeClr val="accent2"/>
              </a:solidFill>
              <a:latin typeface="宋体" panose="02010600030101010101" pitchFamily="2" charset="-122"/>
              <a:ea typeface="微软雅黑" panose="020B0503020204020204" pitchFamily="34" charset="-122"/>
              <a:sym typeface="+mn-ea"/>
            </a:endParaRPr>
          </a:p>
        </p:txBody>
      </p:sp>
      <p:sp>
        <p:nvSpPr>
          <p:cNvPr id="11" name="燕尾形 10"/>
          <p:cNvSpPr/>
          <p:nvPr>
            <p:custDataLst>
              <p:tags r:id="rId2"/>
            </p:custDataLst>
          </p:nvPr>
        </p:nvSpPr>
        <p:spPr>
          <a:xfrm>
            <a:off x="640710" y="3191786"/>
            <a:ext cx="3168964" cy="48387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sym typeface="+mn-ea"/>
              </a:rPr>
              <a:t>单字加定长块：</a:t>
            </a:r>
            <a:endParaRPr lang="zh-CN" altLang="en-US" sz="2000" b="1" dirty="0">
              <a:solidFill>
                <a:schemeClr val="accent2"/>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custDataLst>
              <p:tags r:id="rId3"/>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4"/>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3.3.4 </a:t>
            </a:r>
            <a:r>
              <a:rPr lang="zh-CN" altLang="en-US" sz="3400" dirty="0">
                <a:solidFill>
                  <a:schemeClr val="dk1">
                    <a:lumMod val="75000"/>
                  </a:schemeClr>
                </a:solidFill>
                <a:latin typeface="Arial" panose="020B0604020202020204" pitchFamily="34" charset="0"/>
              </a:rPr>
              <a:t>数据宽度与总线线数</a:t>
            </a:r>
            <a:endParaRPr lang="zh-CN" altLang="en-US" sz="3400" dirty="0">
              <a:solidFill>
                <a:schemeClr val="dk1">
                  <a:lumMod val="75000"/>
                </a:schemeClr>
              </a:solidFill>
              <a:latin typeface="Arial" panose="020B0604020202020204" pitchFamily="34" charset="0"/>
            </a:endParaRPr>
          </a:p>
        </p:txBody>
      </p:sp>
      <p:sp>
        <p:nvSpPr>
          <p:cNvPr id="2" name="文本框 1"/>
          <p:cNvSpPr txBox="1"/>
          <p:nvPr/>
        </p:nvSpPr>
        <p:spPr>
          <a:xfrm>
            <a:off x="4008439" y="1053465"/>
            <a:ext cx="7079813" cy="1322070"/>
          </a:xfrm>
          <a:prstGeom prst="rect">
            <a:avLst/>
          </a:prstGeom>
          <a:noFill/>
        </p:spPr>
        <p:txBody>
          <a:bodyPr wrap="square" rtlCol="0" anchor="t">
            <a:spAutoFit/>
          </a:bodyPr>
          <a:lstStyle/>
          <a:p>
            <a:pPr eaLnBrk="1" hangingPunct="1"/>
            <a:r>
              <a:rPr lang="zh-CN" altLang="en-US" sz="2000" b="1" dirty="0">
                <a:solidFill>
                  <a:srgbClr val="1616CD"/>
                </a:solidFill>
                <a:latin typeface="微软雅黑" panose="020B0503020204020204" pitchFamily="34" charset="-122"/>
                <a:ea typeface="微软雅黑" panose="020B0503020204020204" pitchFamily="34" charset="-122"/>
                <a:sym typeface="+mn-ea"/>
              </a:rPr>
              <a:t>高优先级的中高速设备</a:t>
            </a:r>
            <a:r>
              <a:rPr lang="zh-CN" altLang="en-US" sz="2000" dirty="0">
                <a:solidFill>
                  <a:srgbClr val="4472C4"/>
                </a:solidFill>
                <a:latin typeface="微软雅黑" panose="020B0503020204020204" pitchFamily="34" charset="-122"/>
                <a:ea typeface="微软雅黑" panose="020B0503020204020204" pitchFamily="34" charset="-122"/>
                <a:sym typeface="+mn-ea"/>
              </a:rPr>
              <a:t>。灵活性好，可以按照设备的特点</a:t>
            </a:r>
            <a:r>
              <a:rPr lang="zh-CN" altLang="en-US" sz="2000" dirty="0">
                <a:solidFill>
                  <a:srgbClr val="0621E6"/>
                </a:solidFill>
                <a:latin typeface="微软雅黑" panose="020B0503020204020204" pitchFamily="34" charset="-122"/>
                <a:ea typeface="微软雅黑" panose="020B0503020204020204" pitchFamily="34" charset="-122"/>
                <a:sym typeface="+mn-ea"/>
              </a:rPr>
              <a:t>动态改变传送块的大小</a:t>
            </a:r>
            <a:r>
              <a:rPr lang="zh-CN" altLang="en-US" sz="2000" dirty="0">
                <a:solidFill>
                  <a:srgbClr val="4472C4"/>
                </a:solidFill>
                <a:latin typeface="微软雅黑" panose="020B0503020204020204" pitchFamily="34" charset="-122"/>
                <a:ea typeface="微软雅黑" panose="020B0503020204020204" pitchFamily="34" charset="-122"/>
                <a:sym typeface="+mn-ea"/>
              </a:rPr>
              <a:t>，使之与部件的物理或逻辑信息快大小一致，有效利用总线带宽。</a:t>
            </a:r>
            <a:r>
              <a:rPr lang="zh-CN" altLang="en-US" sz="2000" dirty="0">
                <a:solidFill>
                  <a:srgbClr val="0621E6"/>
                </a:solidFill>
                <a:latin typeface="微软雅黑" panose="020B0503020204020204" pitchFamily="34" charset="-122"/>
                <a:ea typeface="微软雅黑" panose="020B0503020204020204" pitchFamily="34" charset="-122"/>
                <a:sym typeface="+mn-ea"/>
              </a:rPr>
              <a:t>但需增大缓冲器空间，增加辅助开销和控制。</a:t>
            </a:r>
            <a:endParaRPr lang="zh-CN" altLang="en-US" sz="2000" dirty="0">
              <a:solidFill>
                <a:srgbClr val="0621E6"/>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4006389" y="3189132"/>
            <a:ext cx="7075508" cy="1014730"/>
          </a:xfrm>
          <a:prstGeom prst="rect">
            <a:avLst/>
          </a:prstGeom>
          <a:noFill/>
        </p:spPr>
        <p:txBody>
          <a:bodyPr wrap="square" rtlCol="0">
            <a:spAutoFit/>
          </a:bodyPr>
          <a:lstStyle/>
          <a:p>
            <a:pPr eaLnBrk="1" hangingPunct="1"/>
            <a:r>
              <a:rPr lang="zh-CN" altLang="en-US" sz="2000" dirty="0">
                <a:solidFill>
                  <a:srgbClr val="4472C4"/>
                </a:solidFill>
                <a:latin typeface="微软雅黑" panose="020B0503020204020204" pitchFamily="34" charset="-122"/>
                <a:ea typeface="微软雅黑" panose="020B0503020204020204" pitchFamily="34" charset="-122"/>
                <a:sym typeface="+mn-ea"/>
              </a:rPr>
              <a:t>适合于</a:t>
            </a:r>
            <a:r>
              <a:rPr lang="zh-CN" altLang="en-US" sz="2000" b="1" dirty="0">
                <a:solidFill>
                  <a:srgbClr val="1616CD"/>
                </a:solidFill>
                <a:latin typeface="微软雅黑" panose="020B0503020204020204" pitchFamily="34" charset="-122"/>
                <a:ea typeface="微软雅黑" panose="020B0503020204020204" pitchFamily="34" charset="-122"/>
                <a:sym typeface="+mn-ea"/>
              </a:rPr>
              <a:t>低速而优先级高</a:t>
            </a:r>
            <a:r>
              <a:rPr lang="zh-CN" altLang="en-US" sz="2000" dirty="0">
                <a:solidFill>
                  <a:srgbClr val="4472C4"/>
                </a:solidFill>
                <a:latin typeface="微软雅黑" panose="020B0503020204020204" pitchFamily="34" charset="-122"/>
                <a:ea typeface="微软雅黑" panose="020B0503020204020204" pitchFamily="34" charset="-122"/>
                <a:sym typeface="+mn-ea"/>
              </a:rPr>
              <a:t>的设备。</a:t>
            </a:r>
            <a:r>
              <a:rPr lang="zh-CN" altLang="en-US" sz="2000" b="1" u="sng" dirty="0">
                <a:solidFill>
                  <a:srgbClr val="0621E6"/>
                </a:solidFill>
                <a:latin typeface="微软雅黑" panose="020B0503020204020204" pitchFamily="34" charset="-122"/>
                <a:ea typeface="微软雅黑" panose="020B0503020204020204" pitchFamily="34" charset="-122"/>
                <a:sym typeface="+mn-ea"/>
              </a:rPr>
              <a:t>信息块超过定长块的部分用单字处理。</a:t>
            </a:r>
            <a:r>
              <a:rPr lang="zh-CN" altLang="en-US" sz="2000" dirty="0">
                <a:solidFill>
                  <a:srgbClr val="4472C4"/>
                </a:solidFill>
                <a:latin typeface="微软雅黑" panose="020B0503020204020204" pitchFamily="34" charset="-122"/>
                <a:ea typeface="微软雅黑" panose="020B0503020204020204" pitchFamily="34" charset="-122"/>
                <a:sym typeface="+mn-ea"/>
              </a:rPr>
              <a:t>若传送的信息块小于定长块的大小，但字数又不少，设备或总线的利用率会降低，所以</a:t>
            </a:r>
            <a:r>
              <a:rPr lang="zh-CN" altLang="en-US" sz="2000" dirty="0">
                <a:solidFill>
                  <a:srgbClr val="0621E6"/>
                </a:solidFill>
                <a:latin typeface="微软雅黑" panose="020B0503020204020204" pitchFamily="34" charset="-122"/>
                <a:ea typeface="微软雅黑" panose="020B0503020204020204" pitchFamily="34" charset="-122"/>
                <a:sym typeface="+mn-ea"/>
              </a:rPr>
              <a:t>定长块不宜过大。</a:t>
            </a:r>
            <a:endParaRPr lang="zh-CN" altLang="en-US" sz="2000" dirty="0">
              <a:solidFill>
                <a:srgbClr val="4472C4"/>
              </a:solidFill>
              <a:latin typeface="微软雅黑" panose="020B0503020204020204" pitchFamily="34" charset="-122"/>
              <a:ea typeface="微软雅黑" panose="020B0503020204020204" pitchFamily="34" charset="-122"/>
              <a:sym typeface="+mn-ea"/>
            </a:endParaRPr>
          </a:p>
        </p:txBody>
      </p:sp>
      <p:pic>
        <p:nvPicPr>
          <p:cNvPr id="4" name="图片 3" descr="微信截图_20240112211134"/>
          <p:cNvPicPr>
            <a:picLocks noChangeAspect="1"/>
          </p:cNvPicPr>
          <p:nvPr>
            <p:custDataLst>
              <p:tags r:id="rId5"/>
            </p:custDataLst>
          </p:nvPr>
        </p:nvPicPr>
        <p:blipFill>
          <a:blip r:embed="rId6"/>
          <a:stretch>
            <a:fillRect/>
          </a:stretch>
        </p:blipFill>
        <p:spPr>
          <a:xfrm>
            <a:off x="9216390" y="201295"/>
            <a:ext cx="1895475" cy="485775"/>
          </a:xfrm>
          <a:prstGeom prst="rect">
            <a:avLst/>
          </a:prstGeom>
        </p:spPr>
      </p:pic>
      <p:pic>
        <p:nvPicPr>
          <p:cNvPr id="8" name="图片 7"/>
          <p:cNvPicPr>
            <a:picLocks noChangeAspect="1"/>
          </p:cNvPicPr>
          <p:nvPr/>
        </p:nvPicPr>
        <p:blipFill>
          <a:blip r:embed="rId7"/>
          <a:stretch>
            <a:fillRect/>
          </a:stretch>
        </p:blipFill>
        <p:spPr>
          <a:xfrm>
            <a:off x="4008439" y="2283349"/>
            <a:ext cx="7076190" cy="523810"/>
          </a:xfrm>
          <a:prstGeom prst="rect">
            <a:avLst/>
          </a:prstGeom>
        </p:spPr>
      </p:pic>
      <p:pic>
        <p:nvPicPr>
          <p:cNvPr id="10" name="图片 9"/>
          <p:cNvPicPr>
            <a:picLocks noChangeAspect="1"/>
          </p:cNvPicPr>
          <p:nvPr/>
        </p:nvPicPr>
        <p:blipFill>
          <a:blip r:embed="rId8"/>
          <a:stretch>
            <a:fillRect/>
          </a:stretch>
        </p:blipFill>
        <p:spPr>
          <a:xfrm>
            <a:off x="4104179" y="4320643"/>
            <a:ext cx="3842353" cy="591755"/>
          </a:xfrm>
          <a:prstGeom prst="rect">
            <a:avLst/>
          </a:prstGeom>
        </p:spPr>
      </p:pic>
      <p:sp>
        <p:nvSpPr>
          <p:cNvPr id="12" name="燕尾形 10"/>
          <p:cNvSpPr/>
          <p:nvPr>
            <p:custDataLst>
              <p:tags r:id="rId9"/>
            </p:custDataLst>
          </p:nvPr>
        </p:nvSpPr>
        <p:spPr>
          <a:xfrm>
            <a:off x="642760" y="5119977"/>
            <a:ext cx="3168964" cy="48387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sym typeface="+mn-ea"/>
              </a:rPr>
              <a:t>单字加可变长块：</a:t>
            </a:r>
            <a:endParaRPr lang="zh-CN" altLang="en-US" sz="20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4008439" y="5184775"/>
            <a:ext cx="7075508" cy="706755"/>
          </a:xfrm>
          <a:prstGeom prst="rect">
            <a:avLst/>
          </a:prstGeom>
          <a:noFill/>
        </p:spPr>
        <p:txBody>
          <a:bodyPr wrap="square" rtlCol="0">
            <a:spAutoFit/>
          </a:bodyPr>
          <a:lstStyle/>
          <a:p>
            <a:pPr eaLnBrk="1" hangingPunct="1"/>
            <a:r>
              <a:rPr lang="zh-CN" altLang="en-US" sz="2000" dirty="0">
                <a:solidFill>
                  <a:srgbClr val="4472C4"/>
                </a:solidFill>
                <a:latin typeface="微软雅黑" panose="020B0503020204020204" pitchFamily="34" charset="-122"/>
                <a:ea typeface="微软雅黑" panose="020B0503020204020204" pitchFamily="34" charset="-122"/>
                <a:sym typeface="+mn-ea"/>
              </a:rPr>
              <a:t>灵活有效，但复杂开销大。</a:t>
            </a:r>
            <a:r>
              <a:rPr lang="zh-CN" altLang="en-US" sz="2000" dirty="0">
                <a:solidFill>
                  <a:srgbClr val="0000CC"/>
                </a:solidFill>
                <a:latin typeface="微软雅黑" panose="020B0503020204020204" pitchFamily="34" charset="-122"/>
                <a:ea typeface="微软雅黑" panose="020B0503020204020204" pitchFamily="34" charset="-122"/>
                <a:sym typeface="+mn-ea"/>
              </a:rPr>
              <a:t>单字时，辅助操作少；可变长块时，可适应部件特性，优化总线使用。</a:t>
            </a:r>
            <a:endParaRPr lang="zh-CN" altLang="en-US" sz="2000" dirty="0">
              <a:solidFill>
                <a:srgbClr val="0000CC"/>
              </a:solidFill>
              <a:latin typeface="微软雅黑" panose="020B0503020204020204" pitchFamily="34" charset="-122"/>
              <a:ea typeface="微软雅黑" panose="020B0503020204020204" pitchFamily="34" charset="-122"/>
              <a:sym typeface="+mn-ea"/>
            </a:endParaRPr>
          </a:p>
        </p:txBody>
      </p:sp>
    </p:spTree>
    <p:custDataLst>
      <p:tags r:id="rId10"/>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3.3.4 </a:t>
            </a:r>
            <a:r>
              <a:rPr lang="zh-CN" altLang="en-US" sz="3400" dirty="0">
                <a:solidFill>
                  <a:schemeClr val="dk1">
                    <a:lumMod val="75000"/>
                  </a:schemeClr>
                </a:solidFill>
                <a:latin typeface="Arial" panose="020B0604020202020204" pitchFamily="34" charset="0"/>
              </a:rPr>
              <a:t>数据宽度与总线线数</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791845" y="998492"/>
            <a:ext cx="9644380" cy="1560523"/>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indent="-342900" fontAlgn="ctr">
              <a:lnSpc>
                <a:spcPct val="130000"/>
              </a:lnSpc>
              <a:spcBef>
                <a:spcPts val="0"/>
              </a:spcBef>
              <a:spcAft>
                <a:spcPts val="0"/>
              </a:spcAft>
              <a:buSzPct val="100000"/>
              <a:buFont typeface="Wingdings" panose="05000000000000000000" charset="0"/>
              <a:buChar char="v"/>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总</a:t>
            </a:r>
            <a:r>
              <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rPr>
              <a:t>线的线数</a:t>
            </a:r>
            <a:endParaRPr lang="en-US" altLang="zh-CN" sz="2400" b="1" spc="100" dirty="0">
              <a:ln w="3175">
                <a:noFill/>
                <a:prstDash val="dash"/>
              </a:ln>
              <a:solidFill>
                <a:srgbClr val="FF0000"/>
              </a:solidFill>
              <a:latin typeface="微软雅黑" panose="020B0503020204020204" pitchFamily="34" charset="-122"/>
              <a:ea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总线需要有发送电路、接收电路、传输导线或电缆、光缆、转接插头和电源等，这部分的成本比起逻辑电路来要高得多。</a:t>
            </a: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12" name="矩形 11"/>
          <p:cNvSpPr/>
          <p:nvPr>
            <p:custDataLst>
              <p:tags r:id="rId6"/>
            </p:custDataLst>
          </p:nvPr>
        </p:nvSpPr>
        <p:spPr>
          <a:xfrm>
            <a:off x="825482" y="2689266"/>
            <a:ext cx="9903161" cy="2938431"/>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 name="矩形 1"/>
          <p:cNvSpPr/>
          <p:nvPr>
            <p:custDataLst>
              <p:tags r:id="rId7"/>
            </p:custDataLst>
          </p:nvPr>
        </p:nvSpPr>
        <p:spPr>
          <a:xfrm>
            <a:off x="1234580" y="2698969"/>
            <a:ext cx="4260350" cy="2764191"/>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fontAlgn="auto">
              <a:lnSpc>
                <a:spcPct val="130000"/>
              </a:lnSpc>
              <a:spcBef>
                <a:spcPts val="0"/>
              </a:spcBef>
              <a:spcAft>
                <a:spcPts val="0"/>
              </a:spcAft>
              <a:buClr>
                <a:srgbClr val="000000">
                  <a:lumMod val="75000"/>
                  <a:lumOff val="25000"/>
                </a:srgbClr>
              </a:buClr>
              <a:buSzPct val="90000"/>
              <a:buFont typeface="Wingdings" panose="05000000000000000000" pitchFamily="2" charset="2"/>
              <a:buNone/>
            </a:pPr>
            <a:r>
              <a:rPr lang="zh-CN" altLang="en-US" sz="2000" b="1" spc="150" dirty="0">
                <a:solidFill>
                  <a:srgbClr val="FF0000"/>
                </a:solidFill>
                <a:latin typeface="Arial" panose="020B0604020202020204" pitchFamily="34" charset="0"/>
                <a:ea typeface="微软雅黑" panose="020B0503020204020204" pitchFamily="34" charset="-122"/>
              </a:rPr>
              <a:t>线数越多</a:t>
            </a:r>
            <a:endParaRPr kumimoji="0" lang="zh-CN" altLang="en-US"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成本越高</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干扰越大</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可靠性越差</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占用空间越大</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传送的速度和流量越大</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p:txBody>
      </p:sp>
      <p:sp>
        <p:nvSpPr>
          <p:cNvPr id="3" name="矩形 2"/>
          <p:cNvSpPr/>
          <p:nvPr>
            <p:custDataLst>
              <p:tags r:id="rId8"/>
            </p:custDataLst>
          </p:nvPr>
        </p:nvSpPr>
        <p:spPr>
          <a:xfrm>
            <a:off x="6366236" y="2699546"/>
            <a:ext cx="4069989" cy="2763614"/>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fontAlgn="auto">
              <a:lnSpc>
                <a:spcPct val="130000"/>
              </a:lnSpc>
              <a:spcBef>
                <a:spcPts val="0"/>
              </a:spcBef>
              <a:spcAft>
                <a:spcPts val="0"/>
              </a:spcAft>
              <a:buClr>
                <a:srgbClr val="000000">
                  <a:lumMod val="75000"/>
                  <a:lumOff val="25000"/>
                </a:srgbClr>
              </a:buClr>
              <a:buSzPct val="90000"/>
              <a:buFont typeface="Wingdings" panose="05000000000000000000" pitchFamily="2" charset="2"/>
              <a:buNone/>
            </a:pPr>
            <a:r>
              <a:rPr kumimoji="0" lang="zh-CN" altLang="en-US"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总线越长</a:t>
            </a:r>
            <a:endParaRPr kumimoji="0" lang="zh-CN" altLang="en-US"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成本越高</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干扰越大</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可靠性越低</a:t>
            </a:r>
            <a:endParaRPr kumimoji="0" lang="en-US" altLang="zh-CN"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endParaRPr lang="en-US" altLang="zh-CN" sz="2000" spc="150" dirty="0">
              <a:solidFill>
                <a:schemeClr val="dk1">
                  <a:lumMod val="75000"/>
                </a:schemeClr>
              </a:solidFill>
              <a:latin typeface="Arial" panose="020B0604020202020204" pitchFamily="34" charset="0"/>
              <a:ea typeface="微软雅黑" panose="020B0503020204020204" pitchFamily="34" charset="-122"/>
            </a:endParaRPr>
          </a:p>
          <a:p>
            <a:pPr marL="628650" marR="0" lvl="1" indent="-342900" algn="l" defTabSz="914400" rtl="0" fontAlgn="ctr">
              <a:lnSpc>
                <a:spcPct val="130000"/>
              </a:lnSpc>
              <a:spcBef>
                <a:spcPts val="0"/>
              </a:spcBef>
              <a:spcAft>
                <a:spcPts val="0"/>
              </a:spcAft>
              <a:buSzPct val="100000"/>
              <a:buFont typeface="Wingdings" panose="05000000000000000000" charset="0"/>
              <a:buChar char="ü"/>
            </a:pPr>
            <a:endPar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p:txBody>
      </p:sp>
      <p:cxnSp>
        <p:nvCxnSpPr>
          <p:cNvPr id="4" name="直接连接符 3"/>
          <p:cNvCxnSpPr/>
          <p:nvPr>
            <p:custDataLst>
              <p:tags r:id="rId9"/>
            </p:custDataLst>
          </p:nvPr>
        </p:nvCxnSpPr>
        <p:spPr>
          <a:xfrm>
            <a:off x="5905646" y="2907672"/>
            <a:ext cx="0" cy="2420647"/>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873117" y="3222385"/>
            <a:ext cx="1852107" cy="936096"/>
            <a:chOff x="4005018" y="2343635"/>
            <a:chExt cx="1852107" cy="936096"/>
          </a:xfrm>
        </p:grpSpPr>
        <p:sp>
          <p:nvSpPr>
            <p:cNvPr id="22" name="对话气泡: 椭圆形 21"/>
            <p:cNvSpPr/>
            <p:nvPr/>
          </p:nvSpPr>
          <p:spPr bwMode="auto">
            <a:xfrm>
              <a:off x="4005018" y="2343635"/>
              <a:ext cx="1852107" cy="936096"/>
            </a:xfrm>
            <a:prstGeom prst="wedgeEllipseCallout">
              <a:avLst>
                <a:gd name="adj1" fmla="val -61692"/>
                <a:gd name="adj2" fmla="val 69053"/>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lstStyle/>
            <a:p>
              <a:pPr algn="l"/>
              <a:endParaRPr lang="zh-CN" altLang="en-US"/>
            </a:p>
          </p:txBody>
        </p:sp>
        <p:sp>
          <p:nvSpPr>
            <p:cNvPr id="23" name="文本框 22"/>
            <p:cNvSpPr txBox="1"/>
            <p:nvPr/>
          </p:nvSpPr>
          <p:spPr>
            <a:xfrm>
              <a:off x="4169219" y="2410676"/>
              <a:ext cx="1594927" cy="802014"/>
            </a:xfrm>
            <a:prstGeom prst="rect">
              <a:avLst/>
            </a:prstGeom>
            <a:noFill/>
          </p:spPr>
          <p:txBody>
            <a:bodyPr wrap="square" rtlCol="0">
              <a:spAutoFit/>
            </a:bodyPr>
            <a:lstStyle/>
            <a:p>
              <a:r>
                <a:rPr lang="zh-CN" altLang="en-US" sz="2000" b="1" dirty="0">
                  <a:solidFill>
                    <a:schemeClr val="accent1"/>
                  </a:solidFill>
                </a:rPr>
                <a:t>越多的总线</a:t>
              </a:r>
              <a:endParaRPr lang="en-US" altLang="zh-CN" sz="2000" b="1" dirty="0">
                <a:solidFill>
                  <a:schemeClr val="accent1"/>
                </a:solidFill>
              </a:endParaRPr>
            </a:p>
            <a:p>
              <a:pPr>
                <a:lnSpc>
                  <a:spcPct val="150000"/>
                </a:lnSpc>
              </a:pPr>
              <a:r>
                <a:rPr lang="zh-CN" altLang="en-US" sz="2000" b="1" dirty="0">
                  <a:solidFill>
                    <a:schemeClr val="accent1"/>
                  </a:solidFill>
                </a:rPr>
                <a:t>长度应越短</a:t>
              </a:r>
              <a:endParaRPr lang="en-US" altLang="zh-CN" sz="2000" b="1" dirty="0">
                <a:solidFill>
                  <a:schemeClr val="accent1"/>
                </a:solidFill>
              </a:endParaRPr>
            </a:p>
          </p:txBody>
        </p:sp>
      </p:grpSp>
      <p:grpSp>
        <p:nvGrpSpPr>
          <p:cNvPr id="9" name="组合 8"/>
          <p:cNvGrpSpPr/>
          <p:nvPr/>
        </p:nvGrpSpPr>
        <p:grpSpPr>
          <a:xfrm>
            <a:off x="8666711" y="3144968"/>
            <a:ext cx="1852107" cy="936096"/>
            <a:chOff x="8409531" y="2811683"/>
            <a:chExt cx="1852107" cy="936096"/>
          </a:xfrm>
        </p:grpSpPr>
        <p:sp>
          <p:nvSpPr>
            <p:cNvPr id="19" name="对话气泡: 椭圆形 18"/>
            <p:cNvSpPr/>
            <p:nvPr/>
          </p:nvSpPr>
          <p:spPr bwMode="auto">
            <a:xfrm>
              <a:off x="8409531" y="2811683"/>
              <a:ext cx="1852107" cy="936096"/>
            </a:xfrm>
            <a:prstGeom prst="wedgeEllipseCallout">
              <a:avLst>
                <a:gd name="adj1" fmla="val -61692"/>
                <a:gd name="adj2" fmla="val 69053"/>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lstStyle/>
            <a:p>
              <a:pPr algn="l"/>
              <a:endParaRPr lang="zh-CN" altLang="en-US"/>
            </a:p>
          </p:txBody>
        </p:sp>
        <p:sp>
          <p:nvSpPr>
            <p:cNvPr id="20" name="文本框 19"/>
            <p:cNvSpPr txBox="1"/>
            <p:nvPr/>
          </p:nvSpPr>
          <p:spPr>
            <a:xfrm>
              <a:off x="8666711" y="2878724"/>
              <a:ext cx="1594927" cy="802014"/>
            </a:xfrm>
            <a:prstGeom prst="rect">
              <a:avLst/>
            </a:prstGeom>
            <a:noFill/>
          </p:spPr>
          <p:txBody>
            <a:bodyPr wrap="square" rtlCol="0">
              <a:spAutoFit/>
            </a:bodyPr>
            <a:lstStyle/>
            <a:p>
              <a:r>
                <a:rPr lang="zh-CN" altLang="en-US" sz="2000" b="1" dirty="0">
                  <a:solidFill>
                    <a:schemeClr val="accent1"/>
                  </a:solidFill>
                </a:rPr>
                <a:t>越长的总线</a:t>
              </a:r>
              <a:endParaRPr lang="en-US" altLang="zh-CN" sz="2000" b="1" dirty="0">
                <a:solidFill>
                  <a:schemeClr val="accent1"/>
                </a:solidFill>
              </a:endParaRPr>
            </a:p>
            <a:p>
              <a:pPr>
                <a:lnSpc>
                  <a:spcPct val="150000"/>
                </a:lnSpc>
              </a:pPr>
              <a:r>
                <a:rPr lang="zh-CN" altLang="en-US" sz="2000" b="1" dirty="0">
                  <a:solidFill>
                    <a:schemeClr val="accent1"/>
                  </a:solidFill>
                </a:rPr>
                <a:t>线数应越少</a:t>
              </a:r>
              <a:endParaRPr lang="en-US" altLang="zh-CN" sz="2000" b="1" dirty="0">
                <a:solidFill>
                  <a:schemeClr val="accent1"/>
                </a:solidFill>
              </a:endParaRPr>
            </a:p>
          </p:txBody>
        </p:sp>
      </p:grpSp>
    </p:spTree>
    <p:custDataLst>
      <p:tags r:id="rId1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 总线系统</a:t>
            </a:r>
            <a:endParaRPr lang="zh-CN" altLang="en-US" sz="3400" dirty="0">
              <a:solidFill>
                <a:schemeClr val="dk1">
                  <a:lumMod val="75000"/>
                </a:schemeClr>
              </a:solidFill>
              <a:latin typeface="Arial" panose="020B0604020202020204" pitchFamily="34" charset="0"/>
              <a:sym typeface="+mn-ea"/>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grpSp>
        <p:nvGrpSpPr>
          <p:cNvPr id="2" name="组合 1"/>
          <p:cNvGrpSpPr/>
          <p:nvPr/>
        </p:nvGrpSpPr>
        <p:grpSpPr>
          <a:xfrm>
            <a:off x="1078865" y="2357755"/>
            <a:ext cx="1872615" cy="1872615"/>
            <a:chOff x="12116" y="3871"/>
            <a:chExt cx="2302" cy="2302"/>
          </a:xfrm>
        </p:grpSpPr>
        <p:sp>
          <p:nvSpPr>
            <p:cNvPr id="22" name="椭圆 21"/>
            <p:cNvSpPr/>
            <p:nvPr>
              <p:custDataLst>
                <p:tags r:id="rId2"/>
              </p:custDataLst>
            </p:nvPr>
          </p:nvSpPr>
          <p:spPr>
            <a:xfrm>
              <a:off x="12116" y="3871"/>
              <a:ext cx="2303" cy="2303"/>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1" tIns="43200" rIns="86401" bIns="43200" rtlCol="0" anchor="ctr">
              <a:normAutofit/>
            </a:bodyPr>
            <a:lstStyle/>
            <a:p>
              <a:pPr algn="ctr">
                <a:lnSpc>
                  <a:spcPct val="120000"/>
                </a:lnSpc>
              </a:pPr>
              <a:endParaRPr lang="zh-CN" altLang="en-US" sz="1890" u="sng"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71"/>
            <p:cNvSpPr/>
            <p:nvPr>
              <p:custDataLst>
                <p:tags r:id="rId3"/>
              </p:custDataLst>
            </p:nvPr>
          </p:nvSpPr>
          <p:spPr>
            <a:xfrm>
              <a:off x="12686" y="4435"/>
              <a:ext cx="1164" cy="1174"/>
            </a:xfrm>
            <a:custGeom>
              <a:avLst/>
              <a:gdLst>
                <a:gd name="connsiteX0" fmla="*/ 24905 w 565449"/>
                <a:gd name="connsiteY0" fmla="*/ 197064 h 570035"/>
                <a:gd name="connsiteX1" fmla="*/ 187249 w 565449"/>
                <a:gd name="connsiteY1" fmla="*/ 197064 h 570035"/>
                <a:gd name="connsiteX2" fmla="*/ 212154 w 565449"/>
                <a:gd name="connsiteY2" fmla="*/ 222850 h 570035"/>
                <a:gd name="connsiteX3" fmla="*/ 212154 w 565449"/>
                <a:gd name="connsiteY3" fmla="*/ 378484 h 570035"/>
                <a:gd name="connsiteX4" fmla="*/ 187249 w 565449"/>
                <a:gd name="connsiteY4" fmla="*/ 403349 h 570035"/>
                <a:gd name="connsiteX5" fmla="*/ 167879 w 565449"/>
                <a:gd name="connsiteY5" fmla="*/ 394140 h 570035"/>
                <a:gd name="connsiteX6" fmla="*/ 157732 w 565449"/>
                <a:gd name="connsiteY6" fmla="*/ 546091 h 570035"/>
                <a:gd name="connsiteX7" fmla="*/ 131905 w 565449"/>
                <a:gd name="connsiteY7" fmla="*/ 570035 h 570035"/>
                <a:gd name="connsiteX8" fmla="*/ 80250 w 565449"/>
                <a:gd name="connsiteY8" fmla="*/ 570035 h 570035"/>
                <a:gd name="connsiteX9" fmla="*/ 54422 w 565449"/>
                <a:gd name="connsiteY9" fmla="*/ 546091 h 570035"/>
                <a:gd name="connsiteX10" fmla="*/ 45198 w 565449"/>
                <a:gd name="connsiteY10" fmla="*/ 394140 h 570035"/>
                <a:gd name="connsiteX11" fmla="*/ 25827 w 565449"/>
                <a:gd name="connsiteY11" fmla="*/ 403349 h 570035"/>
                <a:gd name="connsiteX12" fmla="*/ 0 w 565449"/>
                <a:gd name="connsiteY12" fmla="*/ 378484 h 570035"/>
                <a:gd name="connsiteX13" fmla="*/ 0 w 565449"/>
                <a:gd name="connsiteY13" fmla="*/ 222850 h 570035"/>
                <a:gd name="connsiteX14" fmla="*/ 24905 w 565449"/>
                <a:gd name="connsiteY14" fmla="*/ 197064 h 570035"/>
                <a:gd name="connsiteX15" fmla="*/ 445512 w 565449"/>
                <a:gd name="connsiteY15" fmla="*/ 95801 h 570035"/>
                <a:gd name="connsiteX16" fmla="*/ 428905 w 565449"/>
                <a:gd name="connsiteY16" fmla="*/ 112382 h 570035"/>
                <a:gd name="connsiteX17" fmla="*/ 445512 w 565449"/>
                <a:gd name="connsiteY17" fmla="*/ 128041 h 570035"/>
                <a:gd name="connsiteX18" fmla="*/ 461196 w 565449"/>
                <a:gd name="connsiteY18" fmla="*/ 112382 h 570035"/>
                <a:gd name="connsiteX19" fmla="*/ 445512 w 565449"/>
                <a:gd name="connsiteY19" fmla="*/ 95801 h 570035"/>
                <a:gd name="connsiteX20" fmla="*/ 393846 w 565449"/>
                <a:gd name="connsiteY20" fmla="*/ 95801 h 570035"/>
                <a:gd name="connsiteX21" fmla="*/ 377240 w 565449"/>
                <a:gd name="connsiteY21" fmla="*/ 112382 h 570035"/>
                <a:gd name="connsiteX22" fmla="*/ 393846 w 565449"/>
                <a:gd name="connsiteY22" fmla="*/ 128041 h 570035"/>
                <a:gd name="connsiteX23" fmla="*/ 409530 w 565449"/>
                <a:gd name="connsiteY23" fmla="*/ 112382 h 570035"/>
                <a:gd name="connsiteX24" fmla="*/ 393846 w 565449"/>
                <a:gd name="connsiteY24" fmla="*/ 95801 h 570035"/>
                <a:gd name="connsiteX25" fmla="*/ 342181 w 565449"/>
                <a:gd name="connsiteY25" fmla="*/ 95801 h 570035"/>
                <a:gd name="connsiteX26" fmla="*/ 326497 w 565449"/>
                <a:gd name="connsiteY26" fmla="*/ 112382 h 570035"/>
                <a:gd name="connsiteX27" fmla="*/ 342181 w 565449"/>
                <a:gd name="connsiteY27" fmla="*/ 128041 h 570035"/>
                <a:gd name="connsiteX28" fmla="*/ 358788 w 565449"/>
                <a:gd name="connsiteY28" fmla="*/ 112382 h 570035"/>
                <a:gd name="connsiteX29" fmla="*/ 342181 w 565449"/>
                <a:gd name="connsiteY29" fmla="*/ 95801 h 570035"/>
                <a:gd name="connsiteX30" fmla="*/ 106004 w 565449"/>
                <a:gd name="connsiteY30" fmla="*/ 42312 h 570035"/>
                <a:gd name="connsiteX31" fmla="*/ 175169 w 565449"/>
                <a:gd name="connsiteY31" fmla="*/ 111403 h 570035"/>
                <a:gd name="connsiteX32" fmla="*/ 106004 w 565449"/>
                <a:gd name="connsiteY32" fmla="*/ 180494 h 570035"/>
                <a:gd name="connsiteX33" fmla="*/ 36839 w 565449"/>
                <a:gd name="connsiteY33" fmla="*/ 111403 h 570035"/>
                <a:gd name="connsiteX34" fmla="*/ 106004 w 565449"/>
                <a:gd name="connsiteY34" fmla="*/ 42312 h 570035"/>
                <a:gd name="connsiteX35" fmla="*/ 400304 w 565449"/>
                <a:gd name="connsiteY35" fmla="*/ 0 h 570035"/>
                <a:gd name="connsiteX36" fmla="*/ 565449 w 565449"/>
                <a:gd name="connsiteY36" fmla="*/ 112382 h 570035"/>
                <a:gd name="connsiteX37" fmla="*/ 400304 w 565449"/>
                <a:gd name="connsiteY37" fmla="*/ 223842 h 570035"/>
                <a:gd name="connsiteX38" fmla="*/ 264683 w 565449"/>
                <a:gd name="connsiteY38" fmla="*/ 176863 h 570035"/>
                <a:gd name="connsiteX39" fmla="*/ 257302 w 565449"/>
                <a:gd name="connsiteY39" fmla="*/ 173178 h 570035"/>
                <a:gd name="connsiteX40" fmla="*/ 213940 w 565449"/>
                <a:gd name="connsiteY40" fmla="*/ 164888 h 570035"/>
                <a:gd name="connsiteX41" fmla="*/ 203791 w 565449"/>
                <a:gd name="connsiteY41" fmla="*/ 155676 h 570035"/>
                <a:gd name="connsiteX42" fmla="*/ 206559 w 565449"/>
                <a:gd name="connsiteY42" fmla="*/ 141859 h 570035"/>
                <a:gd name="connsiteX43" fmla="*/ 231469 w 565449"/>
                <a:gd name="connsiteY43" fmla="*/ 114224 h 570035"/>
                <a:gd name="connsiteX44" fmla="*/ 235160 w 565449"/>
                <a:gd name="connsiteY44" fmla="*/ 105933 h 570035"/>
                <a:gd name="connsiteX45" fmla="*/ 400304 w 565449"/>
                <a:gd name="connsiteY45" fmla="*/ 0 h 57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5449" h="570035">
                  <a:moveTo>
                    <a:pt x="24905" y="197064"/>
                  </a:moveTo>
                  <a:cubicBezTo>
                    <a:pt x="35974" y="197064"/>
                    <a:pt x="187249" y="197064"/>
                    <a:pt x="187249" y="197064"/>
                  </a:cubicBezTo>
                  <a:cubicBezTo>
                    <a:pt x="201085" y="197064"/>
                    <a:pt x="212154" y="209036"/>
                    <a:pt x="212154" y="222850"/>
                  </a:cubicBezTo>
                  <a:lnTo>
                    <a:pt x="212154" y="378484"/>
                  </a:lnTo>
                  <a:cubicBezTo>
                    <a:pt x="212154" y="392298"/>
                    <a:pt x="200163" y="403349"/>
                    <a:pt x="187249" y="403349"/>
                  </a:cubicBezTo>
                  <a:cubicBezTo>
                    <a:pt x="178948" y="403349"/>
                    <a:pt x="172491" y="399666"/>
                    <a:pt x="167879" y="394140"/>
                  </a:cubicBezTo>
                  <a:lnTo>
                    <a:pt x="157732" y="546091"/>
                  </a:lnTo>
                  <a:cubicBezTo>
                    <a:pt x="156810" y="559905"/>
                    <a:pt x="145741" y="570035"/>
                    <a:pt x="131905" y="570035"/>
                  </a:cubicBezTo>
                  <a:lnTo>
                    <a:pt x="80250" y="570035"/>
                  </a:lnTo>
                  <a:cubicBezTo>
                    <a:pt x="66414" y="570035"/>
                    <a:pt x="55345" y="559905"/>
                    <a:pt x="54422" y="546091"/>
                  </a:cubicBezTo>
                  <a:lnTo>
                    <a:pt x="45198" y="394140"/>
                  </a:lnTo>
                  <a:cubicBezTo>
                    <a:pt x="40586" y="399666"/>
                    <a:pt x="33206" y="403349"/>
                    <a:pt x="25827" y="403349"/>
                  </a:cubicBezTo>
                  <a:cubicBezTo>
                    <a:pt x="11991" y="403349"/>
                    <a:pt x="922" y="392298"/>
                    <a:pt x="0" y="378484"/>
                  </a:cubicBezTo>
                  <a:lnTo>
                    <a:pt x="0" y="222850"/>
                  </a:lnTo>
                  <a:cubicBezTo>
                    <a:pt x="0" y="209036"/>
                    <a:pt x="11069" y="197064"/>
                    <a:pt x="24905" y="197064"/>
                  </a:cubicBezTo>
                  <a:close/>
                  <a:moveTo>
                    <a:pt x="445512" y="95801"/>
                  </a:moveTo>
                  <a:cubicBezTo>
                    <a:pt x="436286" y="95801"/>
                    <a:pt x="428905" y="103170"/>
                    <a:pt x="428905" y="112382"/>
                  </a:cubicBezTo>
                  <a:cubicBezTo>
                    <a:pt x="428905" y="120672"/>
                    <a:pt x="436286" y="128041"/>
                    <a:pt x="445512" y="128041"/>
                  </a:cubicBezTo>
                  <a:cubicBezTo>
                    <a:pt x="453815" y="128041"/>
                    <a:pt x="461196" y="120672"/>
                    <a:pt x="461196" y="112382"/>
                  </a:cubicBezTo>
                  <a:cubicBezTo>
                    <a:pt x="461196" y="103170"/>
                    <a:pt x="453815" y="95801"/>
                    <a:pt x="445512" y="95801"/>
                  </a:cubicBezTo>
                  <a:close/>
                  <a:moveTo>
                    <a:pt x="393846" y="95801"/>
                  </a:moveTo>
                  <a:cubicBezTo>
                    <a:pt x="384620" y="95801"/>
                    <a:pt x="377240" y="103170"/>
                    <a:pt x="377240" y="112382"/>
                  </a:cubicBezTo>
                  <a:cubicBezTo>
                    <a:pt x="377240" y="120672"/>
                    <a:pt x="384620" y="128041"/>
                    <a:pt x="393846" y="128041"/>
                  </a:cubicBezTo>
                  <a:cubicBezTo>
                    <a:pt x="403072" y="128041"/>
                    <a:pt x="409530" y="120672"/>
                    <a:pt x="409530" y="112382"/>
                  </a:cubicBezTo>
                  <a:cubicBezTo>
                    <a:pt x="409530" y="103170"/>
                    <a:pt x="403072" y="95801"/>
                    <a:pt x="393846" y="95801"/>
                  </a:cubicBezTo>
                  <a:close/>
                  <a:moveTo>
                    <a:pt x="342181" y="95801"/>
                  </a:moveTo>
                  <a:cubicBezTo>
                    <a:pt x="332955" y="95801"/>
                    <a:pt x="326497" y="103170"/>
                    <a:pt x="326497" y="112382"/>
                  </a:cubicBezTo>
                  <a:cubicBezTo>
                    <a:pt x="326497" y="120672"/>
                    <a:pt x="332955" y="128041"/>
                    <a:pt x="342181" y="128041"/>
                  </a:cubicBezTo>
                  <a:cubicBezTo>
                    <a:pt x="351407" y="128041"/>
                    <a:pt x="357865" y="120672"/>
                    <a:pt x="358788" y="112382"/>
                  </a:cubicBezTo>
                  <a:cubicBezTo>
                    <a:pt x="358788" y="103170"/>
                    <a:pt x="351407" y="95801"/>
                    <a:pt x="342181" y="95801"/>
                  </a:cubicBezTo>
                  <a:close/>
                  <a:moveTo>
                    <a:pt x="106004" y="42312"/>
                  </a:moveTo>
                  <a:cubicBezTo>
                    <a:pt x="144203" y="42312"/>
                    <a:pt x="175169" y="73245"/>
                    <a:pt x="175169" y="111403"/>
                  </a:cubicBezTo>
                  <a:cubicBezTo>
                    <a:pt x="175169" y="149561"/>
                    <a:pt x="144203" y="180494"/>
                    <a:pt x="106004" y="180494"/>
                  </a:cubicBezTo>
                  <a:cubicBezTo>
                    <a:pt x="67805" y="180494"/>
                    <a:pt x="36839" y="149561"/>
                    <a:pt x="36839" y="111403"/>
                  </a:cubicBezTo>
                  <a:cubicBezTo>
                    <a:pt x="36839" y="73245"/>
                    <a:pt x="67805" y="42312"/>
                    <a:pt x="106004" y="42312"/>
                  </a:cubicBezTo>
                  <a:close/>
                  <a:moveTo>
                    <a:pt x="400304" y="0"/>
                  </a:moveTo>
                  <a:cubicBezTo>
                    <a:pt x="491642" y="0"/>
                    <a:pt x="565449" y="50664"/>
                    <a:pt x="565449" y="112382"/>
                  </a:cubicBezTo>
                  <a:cubicBezTo>
                    <a:pt x="565449" y="174099"/>
                    <a:pt x="491642" y="223842"/>
                    <a:pt x="400304" y="223842"/>
                  </a:cubicBezTo>
                  <a:cubicBezTo>
                    <a:pt x="344026" y="223842"/>
                    <a:pt x="295128" y="205419"/>
                    <a:pt x="264683" y="176863"/>
                  </a:cubicBezTo>
                  <a:cubicBezTo>
                    <a:pt x="262838" y="175021"/>
                    <a:pt x="260070" y="173178"/>
                    <a:pt x="257302" y="173178"/>
                  </a:cubicBezTo>
                  <a:lnTo>
                    <a:pt x="213940" y="164888"/>
                  </a:lnTo>
                  <a:cubicBezTo>
                    <a:pt x="209327" y="163967"/>
                    <a:pt x="205637" y="160282"/>
                    <a:pt x="203791" y="155676"/>
                  </a:cubicBezTo>
                  <a:cubicBezTo>
                    <a:pt x="201946" y="151070"/>
                    <a:pt x="202869" y="145543"/>
                    <a:pt x="206559" y="141859"/>
                  </a:cubicBezTo>
                  <a:lnTo>
                    <a:pt x="231469" y="114224"/>
                  </a:lnTo>
                  <a:cubicBezTo>
                    <a:pt x="233315" y="111460"/>
                    <a:pt x="234237" y="108697"/>
                    <a:pt x="235160" y="105933"/>
                  </a:cubicBezTo>
                  <a:cubicBezTo>
                    <a:pt x="239773" y="46979"/>
                    <a:pt x="311735" y="0"/>
                    <a:pt x="400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6401" tIns="43200" rIns="86401" bIns="432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endParaRPr lang="zh-CN" altLang="en-US" sz="1890" u="sng"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 name="圆角矩形 2"/>
          <p:cNvSpPr/>
          <p:nvPr/>
        </p:nvSpPr>
        <p:spPr>
          <a:xfrm>
            <a:off x="3383915" y="2304415"/>
            <a:ext cx="5987415" cy="923925"/>
          </a:xfrm>
          <a:prstGeom prst="roundRect">
            <a:avLst/>
          </a:prstGeom>
          <a:solidFill>
            <a:schemeClr val="bg1">
              <a:lumMod val="60000"/>
              <a:lumOff val="40000"/>
            </a:schemeClr>
          </a:solidFill>
          <a:ln>
            <a:noFill/>
          </a:ln>
        </p:spPr>
        <p:txBody>
          <a:bodyPr vert="horz" wrap="square" lIns="91440" tIns="45720" rIns="91440" bIns="45720" numCol="1" anchor="ctr" anchorCtr="0" compatLnSpc="1"/>
          <a:lstStyle/>
          <a:p>
            <a:pPr algn="ct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①</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总线（</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BUS</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是连接两个或多个设备的通信通路。总线的关键特征是</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共享传输介质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圆角矩形 4"/>
          <p:cNvSpPr/>
          <p:nvPr>
            <p:custDataLst>
              <p:tags r:id="rId4"/>
            </p:custDataLst>
          </p:nvPr>
        </p:nvSpPr>
        <p:spPr>
          <a:xfrm>
            <a:off x="3888105" y="3535045"/>
            <a:ext cx="5017135" cy="767715"/>
          </a:xfrm>
          <a:prstGeom prst="roundRect">
            <a:avLst/>
          </a:prstGeom>
          <a:solidFill>
            <a:schemeClr val="bg1">
              <a:lumMod val="60000"/>
              <a:lumOff val="40000"/>
            </a:schemeClr>
          </a:solidFill>
          <a:ln>
            <a:noFill/>
          </a:ln>
        </p:spPr>
        <p:txBody>
          <a:bodyPr vert="horz" wrap="square" lIns="91440" tIns="45720" rIns="91440" bIns="45720" numCol="1" anchor="ctr" anchorCtr="0" compatLnSpc="1"/>
          <a:lstStyle/>
          <a:p>
            <a:pPr algn="ct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②总线与其相配合的附属控制电路系统称为</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总线系统</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0387" y="1965775"/>
            <a:ext cx="652780" cy="658495"/>
            <a:chOff x="709" y="1813"/>
            <a:chExt cx="1028" cy="1037"/>
          </a:xfrm>
        </p:grpSpPr>
        <p:sp>
          <p:nvSpPr>
            <p:cNvPr id="8" name="文本框 7"/>
            <p:cNvSpPr txBox="1"/>
            <p:nvPr>
              <p:custDataLst>
                <p:tags r:id="rId1"/>
              </p:custDataLst>
            </p:nvPr>
          </p:nvSpPr>
          <p:spPr>
            <a:xfrm>
              <a:off x="710" y="1813"/>
              <a:ext cx="1026" cy="776"/>
            </a:xfrm>
            <a:prstGeom prst="rect">
              <a:avLst/>
            </a:prstGeom>
            <a:noFill/>
          </p:spPr>
          <p:txBody>
            <a:bodyPr wrap="square" rtlCol="0">
              <a:normAutofit/>
            </a:bodyPr>
            <a:lstStyle/>
            <a:p>
              <a:r>
                <a:rPr lang="en-US" altLang="zh-CN" sz="2270" b="1" dirty="0">
                  <a:solidFill>
                    <a:schemeClr val="dk1">
                      <a:lumMod val="75000"/>
                    </a:schemeClr>
                  </a:solidFill>
                  <a:latin typeface="Arial" panose="020B0604020202020204" pitchFamily="34" charset="0"/>
                  <a:ea typeface="微软雅黑" panose="020B0503020204020204" pitchFamily="34" charset="-122"/>
                  <a:cs typeface="Arial" panose="020B0604020202020204" pitchFamily="34" charset="0"/>
                </a:rPr>
                <a:t>01</a:t>
              </a:r>
              <a:endParaRPr lang="en-US" altLang="zh-CN" sz="2270" b="1" dirty="0">
                <a:solidFill>
                  <a:schemeClr val="dk1">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Freeform 54"/>
            <p:cNvSpPr/>
            <p:nvPr>
              <p:custDataLst>
                <p:tags r:id="rId2"/>
              </p:custDataLst>
            </p:nvPr>
          </p:nvSpPr>
          <p:spPr bwMode="auto">
            <a:xfrm>
              <a:off x="1025" y="2509"/>
              <a:ext cx="252" cy="304"/>
            </a:xfrm>
            <a:custGeom>
              <a:avLst/>
              <a:gdLst>
                <a:gd name="T0" fmla="*/ 146 w 163"/>
                <a:gd name="T1" fmla="*/ 0 h 227"/>
                <a:gd name="T2" fmla="*/ 152 w 163"/>
                <a:gd name="T3" fmla="*/ 1 h 227"/>
                <a:gd name="T4" fmla="*/ 157 w 163"/>
                <a:gd name="T5" fmla="*/ 10 h 227"/>
                <a:gd name="T6" fmla="*/ 150 w 163"/>
                <a:gd name="T7" fmla="*/ 24 h 227"/>
                <a:gd name="T8" fmla="*/ 129 w 163"/>
                <a:gd name="T9" fmla="*/ 49 h 227"/>
                <a:gd name="T10" fmla="*/ 116 w 163"/>
                <a:gd name="T11" fmla="*/ 61 h 227"/>
                <a:gd name="T12" fmla="*/ 92 w 163"/>
                <a:gd name="T13" fmla="*/ 84 h 227"/>
                <a:gd name="T14" fmla="*/ 81 w 163"/>
                <a:gd name="T15" fmla="*/ 93 h 227"/>
                <a:gd name="T16" fmla="*/ 30 w 163"/>
                <a:gd name="T17" fmla="*/ 131 h 227"/>
                <a:gd name="T18" fmla="*/ 30 w 163"/>
                <a:gd name="T19" fmla="*/ 131 h 227"/>
                <a:gd name="T20" fmla="*/ 28 w 163"/>
                <a:gd name="T21" fmla="*/ 133 h 227"/>
                <a:gd name="T22" fmla="*/ 30 w 163"/>
                <a:gd name="T23" fmla="*/ 133 h 227"/>
                <a:gd name="T24" fmla="*/ 63 w 163"/>
                <a:gd name="T25" fmla="*/ 148 h 227"/>
                <a:gd name="T26" fmla="*/ 96 w 163"/>
                <a:gd name="T27" fmla="*/ 169 h 227"/>
                <a:gd name="T28" fmla="*/ 117 w 163"/>
                <a:gd name="T29" fmla="*/ 178 h 227"/>
                <a:gd name="T30" fmla="*/ 155 w 163"/>
                <a:gd name="T31" fmla="*/ 204 h 227"/>
                <a:gd name="T32" fmla="*/ 160 w 163"/>
                <a:gd name="T33" fmla="*/ 213 h 227"/>
                <a:gd name="T34" fmla="*/ 156 w 163"/>
                <a:gd name="T35" fmla="*/ 225 h 227"/>
                <a:gd name="T36" fmla="*/ 144 w 163"/>
                <a:gd name="T37" fmla="*/ 226 h 227"/>
                <a:gd name="T38" fmla="*/ 104 w 163"/>
                <a:gd name="T39" fmla="*/ 214 h 227"/>
                <a:gd name="T40" fmla="*/ 59 w 163"/>
                <a:gd name="T41" fmla="*/ 190 h 227"/>
                <a:gd name="T42" fmla="*/ 30 w 163"/>
                <a:gd name="T43" fmla="*/ 165 h 227"/>
                <a:gd name="T44" fmla="*/ 10 w 163"/>
                <a:gd name="T45" fmla="*/ 145 h 227"/>
                <a:gd name="T46" fmla="*/ 4 w 163"/>
                <a:gd name="T47" fmla="*/ 140 h 227"/>
                <a:gd name="T48" fmla="*/ 2 w 163"/>
                <a:gd name="T49" fmla="*/ 139 h 227"/>
                <a:gd name="T50" fmla="*/ 2 w 163"/>
                <a:gd name="T51" fmla="*/ 134 h 227"/>
                <a:gd name="T52" fmla="*/ 5 w 163"/>
                <a:gd name="T53" fmla="*/ 131 h 227"/>
                <a:gd name="T54" fmla="*/ 16 w 163"/>
                <a:gd name="T55" fmla="*/ 121 h 227"/>
                <a:gd name="T56" fmla="*/ 20 w 163"/>
                <a:gd name="T57" fmla="*/ 115 h 227"/>
                <a:gd name="T58" fmla="*/ 38 w 163"/>
                <a:gd name="T59" fmla="*/ 84 h 227"/>
                <a:gd name="T60" fmla="*/ 58 w 163"/>
                <a:gd name="T61" fmla="*/ 58 h 227"/>
                <a:gd name="T62" fmla="*/ 72 w 163"/>
                <a:gd name="T63" fmla="*/ 44 h 227"/>
                <a:gd name="T64" fmla="*/ 115 w 163"/>
                <a:gd name="T65" fmla="*/ 10 h 227"/>
                <a:gd name="T66" fmla="*/ 140 w 163"/>
                <a:gd name="T67" fmla="*/ 0 h 227"/>
                <a:gd name="T68" fmla="*/ 146 w 163"/>
                <a:gd name="T6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227">
                  <a:moveTo>
                    <a:pt x="146" y="0"/>
                  </a:moveTo>
                  <a:cubicBezTo>
                    <a:pt x="148" y="0"/>
                    <a:pt x="150" y="0"/>
                    <a:pt x="152" y="1"/>
                  </a:cubicBezTo>
                  <a:cubicBezTo>
                    <a:pt x="157" y="2"/>
                    <a:pt x="158" y="5"/>
                    <a:pt x="157" y="10"/>
                  </a:cubicBezTo>
                  <a:cubicBezTo>
                    <a:pt x="156" y="15"/>
                    <a:pt x="153" y="20"/>
                    <a:pt x="150" y="24"/>
                  </a:cubicBezTo>
                  <a:cubicBezTo>
                    <a:pt x="144" y="33"/>
                    <a:pt x="137" y="41"/>
                    <a:pt x="129" y="49"/>
                  </a:cubicBezTo>
                  <a:cubicBezTo>
                    <a:pt x="125" y="53"/>
                    <a:pt x="121" y="57"/>
                    <a:pt x="116" y="61"/>
                  </a:cubicBezTo>
                  <a:cubicBezTo>
                    <a:pt x="108" y="69"/>
                    <a:pt x="100" y="76"/>
                    <a:pt x="92" y="84"/>
                  </a:cubicBezTo>
                  <a:cubicBezTo>
                    <a:pt x="88" y="87"/>
                    <a:pt x="85" y="90"/>
                    <a:pt x="81" y="93"/>
                  </a:cubicBezTo>
                  <a:cubicBezTo>
                    <a:pt x="66" y="108"/>
                    <a:pt x="49" y="121"/>
                    <a:pt x="30" y="131"/>
                  </a:cubicBezTo>
                  <a:cubicBezTo>
                    <a:pt x="30" y="131"/>
                    <a:pt x="30" y="131"/>
                    <a:pt x="30" y="131"/>
                  </a:cubicBezTo>
                  <a:cubicBezTo>
                    <a:pt x="29" y="132"/>
                    <a:pt x="29" y="132"/>
                    <a:pt x="28" y="133"/>
                  </a:cubicBezTo>
                  <a:cubicBezTo>
                    <a:pt x="29" y="133"/>
                    <a:pt x="29" y="133"/>
                    <a:pt x="30" y="133"/>
                  </a:cubicBezTo>
                  <a:cubicBezTo>
                    <a:pt x="42" y="135"/>
                    <a:pt x="53" y="141"/>
                    <a:pt x="63" y="148"/>
                  </a:cubicBezTo>
                  <a:cubicBezTo>
                    <a:pt x="73" y="156"/>
                    <a:pt x="84" y="163"/>
                    <a:pt x="96" y="169"/>
                  </a:cubicBezTo>
                  <a:cubicBezTo>
                    <a:pt x="103" y="172"/>
                    <a:pt x="110" y="175"/>
                    <a:pt x="117" y="178"/>
                  </a:cubicBezTo>
                  <a:cubicBezTo>
                    <a:pt x="131" y="185"/>
                    <a:pt x="144" y="193"/>
                    <a:pt x="155" y="204"/>
                  </a:cubicBezTo>
                  <a:cubicBezTo>
                    <a:pt x="157" y="207"/>
                    <a:pt x="159" y="210"/>
                    <a:pt x="160" y="213"/>
                  </a:cubicBezTo>
                  <a:cubicBezTo>
                    <a:pt x="163" y="218"/>
                    <a:pt x="161" y="223"/>
                    <a:pt x="156" y="225"/>
                  </a:cubicBezTo>
                  <a:cubicBezTo>
                    <a:pt x="152" y="226"/>
                    <a:pt x="148" y="227"/>
                    <a:pt x="144" y="226"/>
                  </a:cubicBezTo>
                  <a:cubicBezTo>
                    <a:pt x="130" y="225"/>
                    <a:pt x="116" y="220"/>
                    <a:pt x="104" y="214"/>
                  </a:cubicBezTo>
                  <a:cubicBezTo>
                    <a:pt x="89" y="206"/>
                    <a:pt x="74" y="198"/>
                    <a:pt x="59" y="190"/>
                  </a:cubicBezTo>
                  <a:cubicBezTo>
                    <a:pt x="47" y="184"/>
                    <a:pt x="38" y="175"/>
                    <a:pt x="30" y="165"/>
                  </a:cubicBezTo>
                  <a:cubicBezTo>
                    <a:pt x="23" y="158"/>
                    <a:pt x="17" y="151"/>
                    <a:pt x="10" y="145"/>
                  </a:cubicBezTo>
                  <a:cubicBezTo>
                    <a:pt x="9" y="143"/>
                    <a:pt x="6" y="142"/>
                    <a:pt x="4" y="140"/>
                  </a:cubicBezTo>
                  <a:cubicBezTo>
                    <a:pt x="3" y="140"/>
                    <a:pt x="2" y="139"/>
                    <a:pt x="2" y="139"/>
                  </a:cubicBezTo>
                  <a:cubicBezTo>
                    <a:pt x="0" y="137"/>
                    <a:pt x="0" y="136"/>
                    <a:pt x="2" y="134"/>
                  </a:cubicBezTo>
                  <a:cubicBezTo>
                    <a:pt x="3" y="133"/>
                    <a:pt x="4" y="132"/>
                    <a:pt x="5" y="131"/>
                  </a:cubicBezTo>
                  <a:cubicBezTo>
                    <a:pt x="9" y="128"/>
                    <a:pt x="13" y="125"/>
                    <a:pt x="16" y="121"/>
                  </a:cubicBezTo>
                  <a:cubicBezTo>
                    <a:pt x="18" y="120"/>
                    <a:pt x="19" y="118"/>
                    <a:pt x="20" y="115"/>
                  </a:cubicBezTo>
                  <a:cubicBezTo>
                    <a:pt x="26" y="105"/>
                    <a:pt x="31" y="94"/>
                    <a:pt x="38" y="84"/>
                  </a:cubicBezTo>
                  <a:cubicBezTo>
                    <a:pt x="44" y="74"/>
                    <a:pt x="50" y="65"/>
                    <a:pt x="58" y="58"/>
                  </a:cubicBezTo>
                  <a:cubicBezTo>
                    <a:pt x="63" y="53"/>
                    <a:pt x="67" y="48"/>
                    <a:pt x="72" y="44"/>
                  </a:cubicBezTo>
                  <a:cubicBezTo>
                    <a:pt x="85" y="31"/>
                    <a:pt x="99" y="19"/>
                    <a:pt x="115" y="10"/>
                  </a:cubicBezTo>
                  <a:cubicBezTo>
                    <a:pt x="123" y="6"/>
                    <a:pt x="131" y="2"/>
                    <a:pt x="140" y="0"/>
                  </a:cubicBezTo>
                  <a:cubicBezTo>
                    <a:pt x="142" y="0"/>
                    <a:pt x="144" y="0"/>
                    <a:pt x="14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7" name="Freeform 55"/>
            <p:cNvSpPr/>
            <p:nvPr>
              <p:custDataLst>
                <p:tags r:id="rId3"/>
              </p:custDataLst>
            </p:nvPr>
          </p:nvSpPr>
          <p:spPr bwMode="auto">
            <a:xfrm>
              <a:off x="890" y="2519"/>
              <a:ext cx="217" cy="329"/>
            </a:xfrm>
            <a:custGeom>
              <a:avLst/>
              <a:gdLst>
                <a:gd name="T0" fmla="*/ 126 w 140"/>
                <a:gd name="T1" fmla="*/ 0 h 246"/>
                <a:gd name="T2" fmla="*/ 138 w 140"/>
                <a:gd name="T3" fmla="*/ 14 h 246"/>
                <a:gd name="T4" fmla="*/ 129 w 140"/>
                <a:gd name="T5" fmla="*/ 30 h 246"/>
                <a:gd name="T6" fmla="*/ 99 w 140"/>
                <a:gd name="T7" fmla="*/ 62 h 246"/>
                <a:gd name="T8" fmla="*/ 77 w 140"/>
                <a:gd name="T9" fmla="*/ 81 h 246"/>
                <a:gd name="T10" fmla="*/ 42 w 140"/>
                <a:gd name="T11" fmla="*/ 105 h 246"/>
                <a:gd name="T12" fmla="*/ 19 w 140"/>
                <a:gd name="T13" fmla="*/ 117 h 246"/>
                <a:gd name="T14" fmla="*/ 18 w 140"/>
                <a:gd name="T15" fmla="*/ 118 h 246"/>
                <a:gd name="T16" fmla="*/ 19 w 140"/>
                <a:gd name="T17" fmla="*/ 119 h 246"/>
                <a:gd name="T18" fmla="*/ 43 w 140"/>
                <a:gd name="T19" fmla="*/ 133 h 246"/>
                <a:gd name="T20" fmla="*/ 56 w 140"/>
                <a:gd name="T21" fmla="*/ 146 h 246"/>
                <a:gd name="T22" fmla="*/ 90 w 140"/>
                <a:gd name="T23" fmla="*/ 179 h 246"/>
                <a:gd name="T24" fmla="*/ 111 w 140"/>
                <a:gd name="T25" fmla="*/ 198 h 246"/>
                <a:gd name="T26" fmla="*/ 132 w 140"/>
                <a:gd name="T27" fmla="*/ 226 h 246"/>
                <a:gd name="T28" fmla="*/ 135 w 140"/>
                <a:gd name="T29" fmla="*/ 236 h 246"/>
                <a:gd name="T30" fmla="*/ 126 w 140"/>
                <a:gd name="T31" fmla="*/ 245 h 246"/>
                <a:gd name="T32" fmla="*/ 111 w 140"/>
                <a:gd name="T33" fmla="*/ 241 h 246"/>
                <a:gd name="T34" fmla="*/ 79 w 140"/>
                <a:gd name="T35" fmla="*/ 222 h 246"/>
                <a:gd name="T36" fmla="*/ 61 w 140"/>
                <a:gd name="T37" fmla="*/ 205 h 246"/>
                <a:gd name="T38" fmla="*/ 44 w 140"/>
                <a:gd name="T39" fmla="*/ 186 h 246"/>
                <a:gd name="T40" fmla="*/ 23 w 140"/>
                <a:gd name="T41" fmla="*/ 159 h 246"/>
                <a:gd name="T42" fmla="*/ 11 w 140"/>
                <a:gd name="T43" fmla="*/ 139 h 246"/>
                <a:gd name="T44" fmla="*/ 2 w 140"/>
                <a:gd name="T45" fmla="*/ 124 h 246"/>
                <a:gd name="T46" fmla="*/ 4 w 140"/>
                <a:gd name="T47" fmla="*/ 115 h 246"/>
                <a:gd name="T48" fmla="*/ 16 w 140"/>
                <a:gd name="T49" fmla="*/ 104 h 246"/>
                <a:gd name="T50" fmla="*/ 58 w 140"/>
                <a:gd name="T51" fmla="*/ 54 h 246"/>
                <a:gd name="T52" fmla="*/ 89 w 140"/>
                <a:gd name="T53" fmla="*/ 21 h 246"/>
                <a:gd name="T54" fmla="*/ 101 w 140"/>
                <a:gd name="T55" fmla="*/ 11 h 246"/>
                <a:gd name="T56" fmla="*/ 123 w 140"/>
                <a:gd name="T57" fmla="*/ 0 h 246"/>
                <a:gd name="T58" fmla="*/ 126 w 140"/>
                <a:gd name="T5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46">
                  <a:moveTo>
                    <a:pt x="126" y="0"/>
                  </a:moveTo>
                  <a:cubicBezTo>
                    <a:pt x="134" y="0"/>
                    <a:pt x="140" y="6"/>
                    <a:pt x="138" y="14"/>
                  </a:cubicBezTo>
                  <a:cubicBezTo>
                    <a:pt x="136" y="20"/>
                    <a:pt x="133" y="26"/>
                    <a:pt x="129" y="30"/>
                  </a:cubicBezTo>
                  <a:cubicBezTo>
                    <a:pt x="121" y="42"/>
                    <a:pt x="110" y="53"/>
                    <a:pt x="99" y="62"/>
                  </a:cubicBezTo>
                  <a:cubicBezTo>
                    <a:pt x="92" y="69"/>
                    <a:pt x="85" y="75"/>
                    <a:pt x="77" y="81"/>
                  </a:cubicBezTo>
                  <a:cubicBezTo>
                    <a:pt x="65" y="90"/>
                    <a:pt x="54" y="97"/>
                    <a:pt x="42" y="105"/>
                  </a:cubicBezTo>
                  <a:cubicBezTo>
                    <a:pt x="35" y="110"/>
                    <a:pt x="27" y="113"/>
                    <a:pt x="19" y="117"/>
                  </a:cubicBezTo>
                  <a:cubicBezTo>
                    <a:pt x="18" y="117"/>
                    <a:pt x="18" y="117"/>
                    <a:pt x="18" y="118"/>
                  </a:cubicBezTo>
                  <a:cubicBezTo>
                    <a:pt x="18" y="118"/>
                    <a:pt x="18" y="119"/>
                    <a:pt x="19" y="119"/>
                  </a:cubicBezTo>
                  <a:cubicBezTo>
                    <a:pt x="27" y="123"/>
                    <a:pt x="35" y="127"/>
                    <a:pt x="43" y="133"/>
                  </a:cubicBezTo>
                  <a:cubicBezTo>
                    <a:pt x="47" y="137"/>
                    <a:pt x="52" y="141"/>
                    <a:pt x="56" y="146"/>
                  </a:cubicBezTo>
                  <a:cubicBezTo>
                    <a:pt x="67" y="158"/>
                    <a:pt x="78" y="169"/>
                    <a:pt x="90" y="179"/>
                  </a:cubicBezTo>
                  <a:cubicBezTo>
                    <a:pt x="98" y="185"/>
                    <a:pt x="105" y="191"/>
                    <a:pt x="111" y="198"/>
                  </a:cubicBezTo>
                  <a:cubicBezTo>
                    <a:pt x="120" y="206"/>
                    <a:pt x="127" y="215"/>
                    <a:pt x="132" y="226"/>
                  </a:cubicBezTo>
                  <a:cubicBezTo>
                    <a:pt x="133" y="229"/>
                    <a:pt x="134" y="232"/>
                    <a:pt x="135" y="236"/>
                  </a:cubicBezTo>
                  <a:cubicBezTo>
                    <a:pt x="136" y="241"/>
                    <a:pt x="132" y="246"/>
                    <a:pt x="126" y="245"/>
                  </a:cubicBezTo>
                  <a:cubicBezTo>
                    <a:pt x="121" y="244"/>
                    <a:pt x="116" y="243"/>
                    <a:pt x="111" y="241"/>
                  </a:cubicBezTo>
                  <a:cubicBezTo>
                    <a:pt x="99" y="237"/>
                    <a:pt x="89" y="230"/>
                    <a:pt x="79" y="222"/>
                  </a:cubicBezTo>
                  <a:cubicBezTo>
                    <a:pt x="73" y="217"/>
                    <a:pt x="66" y="211"/>
                    <a:pt x="61" y="205"/>
                  </a:cubicBezTo>
                  <a:cubicBezTo>
                    <a:pt x="55" y="199"/>
                    <a:pt x="49" y="193"/>
                    <a:pt x="44" y="186"/>
                  </a:cubicBezTo>
                  <a:cubicBezTo>
                    <a:pt x="37" y="177"/>
                    <a:pt x="30" y="168"/>
                    <a:pt x="23" y="159"/>
                  </a:cubicBezTo>
                  <a:cubicBezTo>
                    <a:pt x="18" y="153"/>
                    <a:pt x="15" y="146"/>
                    <a:pt x="11" y="139"/>
                  </a:cubicBezTo>
                  <a:cubicBezTo>
                    <a:pt x="8" y="134"/>
                    <a:pt x="5" y="129"/>
                    <a:pt x="2" y="124"/>
                  </a:cubicBezTo>
                  <a:cubicBezTo>
                    <a:pt x="0" y="120"/>
                    <a:pt x="0" y="118"/>
                    <a:pt x="4" y="115"/>
                  </a:cubicBezTo>
                  <a:cubicBezTo>
                    <a:pt x="8" y="111"/>
                    <a:pt x="12" y="107"/>
                    <a:pt x="16" y="104"/>
                  </a:cubicBezTo>
                  <a:cubicBezTo>
                    <a:pt x="31" y="89"/>
                    <a:pt x="45" y="72"/>
                    <a:pt x="58" y="54"/>
                  </a:cubicBezTo>
                  <a:cubicBezTo>
                    <a:pt x="67" y="42"/>
                    <a:pt x="77" y="31"/>
                    <a:pt x="89" y="21"/>
                  </a:cubicBezTo>
                  <a:cubicBezTo>
                    <a:pt x="93" y="18"/>
                    <a:pt x="96" y="14"/>
                    <a:pt x="101" y="11"/>
                  </a:cubicBezTo>
                  <a:cubicBezTo>
                    <a:pt x="107" y="6"/>
                    <a:pt x="114" y="1"/>
                    <a:pt x="123" y="0"/>
                  </a:cubicBezTo>
                  <a:cubicBezTo>
                    <a:pt x="124" y="0"/>
                    <a:pt x="125" y="0"/>
                    <a:pt x="12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8" name="Freeform 56"/>
            <p:cNvSpPr/>
            <p:nvPr>
              <p:custDataLst>
                <p:tags r:id="rId4"/>
              </p:custDataLst>
            </p:nvPr>
          </p:nvSpPr>
          <p:spPr bwMode="auto">
            <a:xfrm>
              <a:off x="1212" y="2489"/>
              <a:ext cx="236" cy="289"/>
            </a:xfrm>
            <a:custGeom>
              <a:avLst/>
              <a:gdLst>
                <a:gd name="T0" fmla="*/ 20 w 153"/>
                <a:gd name="T1" fmla="*/ 139 h 216"/>
                <a:gd name="T2" fmla="*/ 29 w 153"/>
                <a:gd name="T3" fmla="*/ 140 h 216"/>
                <a:gd name="T4" fmla="*/ 62 w 153"/>
                <a:gd name="T5" fmla="*/ 149 h 216"/>
                <a:gd name="T6" fmla="*/ 97 w 153"/>
                <a:gd name="T7" fmla="*/ 163 h 216"/>
                <a:gd name="T8" fmla="*/ 130 w 153"/>
                <a:gd name="T9" fmla="*/ 180 h 216"/>
                <a:gd name="T10" fmla="*/ 150 w 153"/>
                <a:gd name="T11" fmla="*/ 203 h 216"/>
                <a:gd name="T12" fmla="*/ 143 w 153"/>
                <a:gd name="T13" fmla="*/ 215 h 216"/>
                <a:gd name="T14" fmla="*/ 134 w 153"/>
                <a:gd name="T15" fmla="*/ 215 h 216"/>
                <a:gd name="T16" fmla="*/ 95 w 153"/>
                <a:gd name="T17" fmla="*/ 205 h 216"/>
                <a:gd name="T18" fmla="*/ 32 w 153"/>
                <a:gd name="T19" fmla="*/ 169 h 216"/>
                <a:gd name="T20" fmla="*/ 24 w 153"/>
                <a:gd name="T21" fmla="*/ 162 h 216"/>
                <a:gd name="T22" fmla="*/ 9 w 153"/>
                <a:gd name="T23" fmla="*/ 149 h 216"/>
                <a:gd name="T24" fmla="*/ 3 w 153"/>
                <a:gd name="T25" fmla="*/ 144 h 216"/>
                <a:gd name="T26" fmla="*/ 3 w 153"/>
                <a:gd name="T27" fmla="*/ 137 h 216"/>
                <a:gd name="T28" fmla="*/ 14 w 153"/>
                <a:gd name="T29" fmla="*/ 124 h 216"/>
                <a:gd name="T30" fmla="*/ 41 w 153"/>
                <a:gd name="T31" fmla="*/ 74 h 216"/>
                <a:gd name="T32" fmla="*/ 57 w 153"/>
                <a:gd name="T33" fmla="*/ 54 h 216"/>
                <a:gd name="T34" fmla="*/ 88 w 153"/>
                <a:gd name="T35" fmla="*/ 22 h 216"/>
                <a:gd name="T36" fmla="*/ 110 w 153"/>
                <a:gd name="T37" fmla="*/ 5 h 216"/>
                <a:gd name="T38" fmla="*/ 116 w 153"/>
                <a:gd name="T39" fmla="*/ 2 h 216"/>
                <a:gd name="T40" fmla="*/ 123 w 153"/>
                <a:gd name="T41" fmla="*/ 6 h 216"/>
                <a:gd name="T42" fmla="*/ 123 w 153"/>
                <a:gd name="T43" fmla="*/ 14 h 216"/>
                <a:gd name="T44" fmla="*/ 115 w 153"/>
                <a:gd name="T45" fmla="*/ 38 h 216"/>
                <a:gd name="T46" fmla="*/ 96 w 153"/>
                <a:gd name="T47" fmla="*/ 69 h 216"/>
                <a:gd name="T48" fmla="*/ 68 w 153"/>
                <a:gd name="T49" fmla="*/ 101 h 216"/>
                <a:gd name="T50" fmla="*/ 54 w 153"/>
                <a:gd name="T51" fmla="*/ 115 h 216"/>
                <a:gd name="T52" fmla="*/ 22 w 153"/>
                <a:gd name="T53" fmla="*/ 137 h 216"/>
                <a:gd name="T54" fmla="*/ 21 w 153"/>
                <a:gd name="T55" fmla="*/ 138 h 216"/>
                <a:gd name="T56" fmla="*/ 20 w 153"/>
                <a:gd name="T57" fmla="*/ 13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216">
                  <a:moveTo>
                    <a:pt x="20" y="139"/>
                  </a:moveTo>
                  <a:cubicBezTo>
                    <a:pt x="23" y="140"/>
                    <a:pt x="26" y="140"/>
                    <a:pt x="29" y="140"/>
                  </a:cubicBezTo>
                  <a:cubicBezTo>
                    <a:pt x="40" y="142"/>
                    <a:pt x="51" y="145"/>
                    <a:pt x="62" y="149"/>
                  </a:cubicBezTo>
                  <a:cubicBezTo>
                    <a:pt x="74" y="154"/>
                    <a:pt x="85" y="158"/>
                    <a:pt x="97" y="163"/>
                  </a:cubicBezTo>
                  <a:cubicBezTo>
                    <a:pt x="109" y="167"/>
                    <a:pt x="120" y="172"/>
                    <a:pt x="130" y="180"/>
                  </a:cubicBezTo>
                  <a:cubicBezTo>
                    <a:pt x="138" y="187"/>
                    <a:pt x="145" y="194"/>
                    <a:pt x="150" y="203"/>
                  </a:cubicBezTo>
                  <a:cubicBezTo>
                    <a:pt x="153" y="210"/>
                    <a:pt x="151" y="214"/>
                    <a:pt x="143" y="215"/>
                  </a:cubicBezTo>
                  <a:cubicBezTo>
                    <a:pt x="140" y="216"/>
                    <a:pt x="137" y="216"/>
                    <a:pt x="134" y="215"/>
                  </a:cubicBezTo>
                  <a:cubicBezTo>
                    <a:pt x="120" y="214"/>
                    <a:pt x="107" y="210"/>
                    <a:pt x="95" y="205"/>
                  </a:cubicBezTo>
                  <a:cubicBezTo>
                    <a:pt x="72" y="196"/>
                    <a:pt x="51" y="184"/>
                    <a:pt x="32" y="169"/>
                  </a:cubicBezTo>
                  <a:cubicBezTo>
                    <a:pt x="29" y="167"/>
                    <a:pt x="27" y="164"/>
                    <a:pt x="24" y="162"/>
                  </a:cubicBezTo>
                  <a:cubicBezTo>
                    <a:pt x="19" y="158"/>
                    <a:pt x="14" y="153"/>
                    <a:pt x="9" y="149"/>
                  </a:cubicBezTo>
                  <a:cubicBezTo>
                    <a:pt x="7" y="147"/>
                    <a:pt x="5" y="145"/>
                    <a:pt x="3" y="144"/>
                  </a:cubicBezTo>
                  <a:cubicBezTo>
                    <a:pt x="0" y="143"/>
                    <a:pt x="0" y="139"/>
                    <a:pt x="3" y="137"/>
                  </a:cubicBezTo>
                  <a:cubicBezTo>
                    <a:pt x="9" y="135"/>
                    <a:pt x="12" y="130"/>
                    <a:pt x="14" y="124"/>
                  </a:cubicBezTo>
                  <a:cubicBezTo>
                    <a:pt x="20" y="106"/>
                    <a:pt x="29" y="89"/>
                    <a:pt x="41" y="74"/>
                  </a:cubicBezTo>
                  <a:cubicBezTo>
                    <a:pt x="47" y="67"/>
                    <a:pt x="51" y="60"/>
                    <a:pt x="57" y="54"/>
                  </a:cubicBezTo>
                  <a:cubicBezTo>
                    <a:pt x="66" y="43"/>
                    <a:pt x="76" y="32"/>
                    <a:pt x="88" y="22"/>
                  </a:cubicBezTo>
                  <a:cubicBezTo>
                    <a:pt x="95" y="16"/>
                    <a:pt x="102" y="10"/>
                    <a:pt x="110" y="5"/>
                  </a:cubicBezTo>
                  <a:cubicBezTo>
                    <a:pt x="112" y="4"/>
                    <a:pt x="114" y="3"/>
                    <a:pt x="116" y="2"/>
                  </a:cubicBezTo>
                  <a:cubicBezTo>
                    <a:pt x="120" y="0"/>
                    <a:pt x="123" y="2"/>
                    <a:pt x="123" y="6"/>
                  </a:cubicBezTo>
                  <a:cubicBezTo>
                    <a:pt x="124" y="9"/>
                    <a:pt x="123" y="12"/>
                    <a:pt x="123" y="14"/>
                  </a:cubicBezTo>
                  <a:cubicBezTo>
                    <a:pt x="121" y="22"/>
                    <a:pt x="118" y="30"/>
                    <a:pt x="115" y="38"/>
                  </a:cubicBezTo>
                  <a:cubicBezTo>
                    <a:pt x="109" y="49"/>
                    <a:pt x="104" y="59"/>
                    <a:pt x="96" y="69"/>
                  </a:cubicBezTo>
                  <a:cubicBezTo>
                    <a:pt x="87" y="80"/>
                    <a:pt x="78" y="91"/>
                    <a:pt x="68" y="101"/>
                  </a:cubicBezTo>
                  <a:cubicBezTo>
                    <a:pt x="63" y="106"/>
                    <a:pt x="59" y="110"/>
                    <a:pt x="54" y="115"/>
                  </a:cubicBezTo>
                  <a:cubicBezTo>
                    <a:pt x="45" y="124"/>
                    <a:pt x="34" y="131"/>
                    <a:pt x="22" y="137"/>
                  </a:cubicBezTo>
                  <a:cubicBezTo>
                    <a:pt x="22" y="138"/>
                    <a:pt x="21" y="138"/>
                    <a:pt x="21" y="138"/>
                  </a:cubicBezTo>
                  <a:cubicBezTo>
                    <a:pt x="21" y="138"/>
                    <a:pt x="21" y="139"/>
                    <a:pt x="20" y="139"/>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9" name="Freeform 57"/>
            <p:cNvSpPr/>
            <p:nvPr>
              <p:custDataLst>
                <p:tags r:id="rId5"/>
              </p:custDataLst>
            </p:nvPr>
          </p:nvSpPr>
          <p:spPr bwMode="auto">
            <a:xfrm>
              <a:off x="1375" y="2478"/>
              <a:ext cx="247" cy="246"/>
            </a:xfrm>
            <a:custGeom>
              <a:avLst/>
              <a:gdLst>
                <a:gd name="T0" fmla="*/ 25 w 160"/>
                <a:gd name="T1" fmla="*/ 123 h 184"/>
                <a:gd name="T2" fmla="*/ 28 w 160"/>
                <a:gd name="T3" fmla="*/ 123 h 184"/>
                <a:gd name="T4" fmla="*/ 61 w 160"/>
                <a:gd name="T5" fmla="*/ 123 h 184"/>
                <a:gd name="T6" fmla="*/ 99 w 160"/>
                <a:gd name="T7" fmla="*/ 131 h 184"/>
                <a:gd name="T8" fmla="*/ 145 w 160"/>
                <a:gd name="T9" fmla="*/ 159 h 184"/>
                <a:gd name="T10" fmla="*/ 156 w 160"/>
                <a:gd name="T11" fmla="*/ 169 h 184"/>
                <a:gd name="T12" fmla="*/ 154 w 160"/>
                <a:gd name="T13" fmla="*/ 179 h 184"/>
                <a:gd name="T14" fmla="*/ 151 w 160"/>
                <a:gd name="T15" fmla="*/ 180 h 184"/>
                <a:gd name="T16" fmla="*/ 120 w 160"/>
                <a:gd name="T17" fmla="*/ 182 h 184"/>
                <a:gd name="T18" fmla="*/ 92 w 160"/>
                <a:gd name="T19" fmla="*/ 173 h 184"/>
                <a:gd name="T20" fmla="*/ 53 w 160"/>
                <a:gd name="T21" fmla="*/ 154 h 184"/>
                <a:gd name="T22" fmla="*/ 38 w 160"/>
                <a:gd name="T23" fmla="*/ 145 h 184"/>
                <a:gd name="T24" fmla="*/ 9 w 160"/>
                <a:gd name="T25" fmla="*/ 133 h 184"/>
                <a:gd name="T26" fmla="*/ 4 w 160"/>
                <a:gd name="T27" fmla="*/ 132 h 184"/>
                <a:gd name="T28" fmla="*/ 2 w 160"/>
                <a:gd name="T29" fmla="*/ 126 h 184"/>
                <a:gd name="T30" fmla="*/ 7 w 160"/>
                <a:gd name="T31" fmla="*/ 118 h 184"/>
                <a:gd name="T32" fmla="*/ 16 w 160"/>
                <a:gd name="T33" fmla="*/ 105 h 184"/>
                <a:gd name="T34" fmla="*/ 36 w 160"/>
                <a:gd name="T35" fmla="*/ 60 h 184"/>
                <a:gd name="T36" fmla="*/ 51 w 160"/>
                <a:gd name="T37" fmla="*/ 33 h 184"/>
                <a:gd name="T38" fmla="*/ 85 w 160"/>
                <a:gd name="T39" fmla="*/ 4 h 184"/>
                <a:gd name="T40" fmla="*/ 94 w 160"/>
                <a:gd name="T41" fmla="*/ 1 h 184"/>
                <a:gd name="T42" fmla="*/ 102 w 160"/>
                <a:gd name="T43" fmla="*/ 8 h 184"/>
                <a:gd name="T44" fmla="*/ 98 w 160"/>
                <a:gd name="T45" fmla="*/ 20 h 184"/>
                <a:gd name="T46" fmla="*/ 83 w 160"/>
                <a:gd name="T47" fmla="*/ 49 h 184"/>
                <a:gd name="T48" fmla="*/ 73 w 160"/>
                <a:gd name="T49" fmla="*/ 66 h 184"/>
                <a:gd name="T50" fmla="*/ 51 w 160"/>
                <a:gd name="T51" fmla="*/ 95 h 184"/>
                <a:gd name="T52" fmla="*/ 38 w 160"/>
                <a:gd name="T53" fmla="*/ 111 h 184"/>
                <a:gd name="T54" fmla="*/ 28 w 160"/>
                <a:gd name="T55" fmla="*/ 119 h 184"/>
                <a:gd name="T56" fmla="*/ 24 w 160"/>
                <a:gd name="T57" fmla="*/ 122 h 184"/>
                <a:gd name="T58" fmla="*/ 25 w 160"/>
                <a:gd name="T59"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84">
                  <a:moveTo>
                    <a:pt x="25" y="123"/>
                  </a:moveTo>
                  <a:cubicBezTo>
                    <a:pt x="26" y="123"/>
                    <a:pt x="27" y="123"/>
                    <a:pt x="28" y="123"/>
                  </a:cubicBezTo>
                  <a:cubicBezTo>
                    <a:pt x="39" y="123"/>
                    <a:pt x="50" y="122"/>
                    <a:pt x="61" y="123"/>
                  </a:cubicBezTo>
                  <a:cubicBezTo>
                    <a:pt x="74" y="123"/>
                    <a:pt x="87" y="126"/>
                    <a:pt x="99" y="131"/>
                  </a:cubicBezTo>
                  <a:cubicBezTo>
                    <a:pt x="116" y="137"/>
                    <a:pt x="131" y="147"/>
                    <a:pt x="145" y="159"/>
                  </a:cubicBezTo>
                  <a:cubicBezTo>
                    <a:pt x="148" y="162"/>
                    <a:pt x="152" y="165"/>
                    <a:pt x="156" y="169"/>
                  </a:cubicBezTo>
                  <a:cubicBezTo>
                    <a:pt x="160" y="172"/>
                    <a:pt x="159" y="176"/>
                    <a:pt x="154" y="179"/>
                  </a:cubicBezTo>
                  <a:cubicBezTo>
                    <a:pt x="153" y="179"/>
                    <a:pt x="152" y="179"/>
                    <a:pt x="151" y="180"/>
                  </a:cubicBezTo>
                  <a:cubicBezTo>
                    <a:pt x="141" y="183"/>
                    <a:pt x="131" y="184"/>
                    <a:pt x="120" y="182"/>
                  </a:cubicBezTo>
                  <a:cubicBezTo>
                    <a:pt x="110" y="180"/>
                    <a:pt x="101" y="177"/>
                    <a:pt x="92" y="173"/>
                  </a:cubicBezTo>
                  <a:cubicBezTo>
                    <a:pt x="79" y="166"/>
                    <a:pt x="66" y="160"/>
                    <a:pt x="53" y="154"/>
                  </a:cubicBezTo>
                  <a:cubicBezTo>
                    <a:pt x="48" y="151"/>
                    <a:pt x="43" y="148"/>
                    <a:pt x="38" y="145"/>
                  </a:cubicBezTo>
                  <a:cubicBezTo>
                    <a:pt x="29" y="139"/>
                    <a:pt x="19" y="136"/>
                    <a:pt x="9" y="133"/>
                  </a:cubicBezTo>
                  <a:cubicBezTo>
                    <a:pt x="7" y="133"/>
                    <a:pt x="6" y="132"/>
                    <a:pt x="4" y="132"/>
                  </a:cubicBezTo>
                  <a:cubicBezTo>
                    <a:pt x="1" y="131"/>
                    <a:pt x="0" y="129"/>
                    <a:pt x="2" y="126"/>
                  </a:cubicBezTo>
                  <a:cubicBezTo>
                    <a:pt x="3" y="123"/>
                    <a:pt x="5" y="121"/>
                    <a:pt x="7" y="118"/>
                  </a:cubicBezTo>
                  <a:cubicBezTo>
                    <a:pt x="10" y="114"/>
                    <a:pt x="14" y="110"/>
                    <a:pt x="16" y="105"/>
                  </a:cubicBezTo>
                  <a:cubicBezTo>
                    <a:pt x="23" y="90"/>
                    <a:pt x="30" y="75"/>
                    <a:pt x="36" y="60"/>
                  </a:cubicBezTo>
                  <a:cubicBezTo>
                    <a:pt x="40" y="50"/>
                    <a:pt x="44" y="41"/>
                    <a:pt x="51" y="33"/>
                  </a:cubicBezTo>
                  <a:cubicBezTo>
                    <a:pt x="60" y="21"/>
                    <a:pt x="72" y="11"/>
                    <a:pt x="85" y="4"/>
                  </a:cubicBezTo>
                  <a:cubicBezTo>
                    <a:pt x="88" y="3"/>
                    <a:pt x="91" y="2"/>
                    <a:pt x="94" y="1"/>
                  </a:cubicBezTo>
                  <a:cubicBezTo>
                    <a:pt x="99" y="0"/>
                    <a:pt x="102" y="2"/>
                    <a:pt x="102" y="8"/>
                  </a:cubicBezTo>
                  <a:cubicBezTo>
                    <a:pt x="102" y="12"/>
                    <a:pt x="101" y="16"/>
                    <a:pt x="98" y="20"/>
                  </a:cubicBezTo>
                  <a:cubicBezTo>
                    <a:pt x="93" y="30"/>
                    <a:pt x="88" y="39"/>
                    <a:pt x="83" y="49"/>
                  </a:cubicBezTo>
                  <a:cubicBezTo>
                    <a:pt x="79" y="55"/>
                    <a:pt x="76" y="60"/>
                    <a:pt x="73" y="66"/>
                  </a:cubicBezTo>
                  <a:cubicBezTo>
                    <a:pt x="67" y="77"/>
                    <a:pt x="59" y="86"/>
                    <a:pt x="51" y="95"/>
                  </a:cubicBezTo>
                  <a:cubicBezTo>
                    <a:pt x="47" y="100"/>
                    <a:pt x="43" y="106"/>
                    <a:pt x="38" y="111"/>
                  </a:cubicBezTo>
                  <a:cubicBezTo>
                    <a:pt x="35" y="114"/>
                    <a:pt x="32" y="116"/>
                    <a:pt x="28" y="119"/>
                  </a:cubicBezTo>
                  <a:cubicBezTo>
                    <a:pt x="27" y="120"/>
                    <a:pt x="26" y="121"/>
                    <a:pt x="24" y="122"/>
                  </a:cubicBezTo>
                  <a:cubicBezTo>
                    <a:pt x="25" y="122"/>
                    <a:pt x="25" y="123"/>
                    <a:pt x="25" y="123"/>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0" name="Freeform 58"/>
            <p:cNvSpPr/>
            <p:nvPr>
              <p:custDataLst>
                <p:tags r:id="rId6"/>
              </p:custDataLst>
            </p:nvPr>
          </p:nvSpPr>
          <p:spPr bwMode="auto">
            <a:xfrm>
              <a:off x="1505" y="2484"/>
              <a:ext cx="185" cy="123"/>
            </a:xfrm>
            <a:custGeom>
              <a:avLst/>
              <a:gdLst>
                <a:gd name="T0" fmla="*/ 120 w 120"/>
                <a:gd name="T1" fmla="*/ 11 h 92"/>
                <a:gd name="T2" fmla="*/ 117 w 120"/>
                <a:gd name="T3" fmla="*/ 18 h 92"/>
                <a:gd name="T4" fmla="*/ 91 w 120"/>
                <a:gd name="T5" fmla="*/ 46 h 92"/>
                <a:gd name="T6" fmla="*/ 65 w 120"/>
                <a:gd name="T7" fmla="*/ 65 h 92"/>
                <a:gd name="T8" fmla="*/ 30 w 120"/>
                <a:gd name="T9" fmla="*/ 84 h 92"/>
                <a:gd name="T10" fmla="*/ 8 w 120"/>
                <a:gd name="T11" fmla="*/ 92 h 92"/>
                <a:gd name="T12" fmla="*/ 3 w 120"/>
                <a:gd name="T13" fmla="*/ 92 h 92"/>
                <a:gd name="T14" fmla="*/ 2 w 120"/>
                <a:gd name="T15" fmla="*/ 88 h 92"/>
                <a:gd name="T16" fmla="*/ 13 w 120"/>
                <a:gd name="T17" fmla="*/ 70 h 92"/>
                <a:gd name="T18" fmla="*/ 33 w 120"/>
                <a:gd name="T19" fmla="*/ 46 h 92"/>
                <a:gd name="T20" fmla="*/ 49 w 120"/>
                <a:gd name="T21" fmla="*/ 33 h 92"/>
                <a:gd name="T22" fmla="*/ 105 w 120"/>
                <a:gd name="T23" fmla="*/ 2 h 92"/>
                <a:gd name="T24" fmla="*/ 114 w 120"/>
                <a:gd name="T25" fmla="*/ 1 h 92"/>
                <a:gd name="T26" fmla="*/ 120 w 120"/>
                <a:gd name="T27" fmla="*/ 1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2">
                  <a:moveTo>
                    <a:pt x="120" y="11"/>
                  </a:moveTo>
                  <a:cubicBezTo>
                    <a:pt x="119" y="12"/>
                    <a:pt x="119" y="16"/>
                    <a:pt x="117" y="18"/>
                  </a:cubicBezTo>
                  <a:cubicBezTo>
                    <a:pt x="110" y="29"/>
                    <a:pt x="101" y="39"/>
                    <a:pt x="91" y="46"/>
                  </a:cubicBezTo>
                  <a:cubicBezTo>
                    <a:pt x="82" y="53"/>
                    <a:pt x="74" y="59"/>
                    <a:pt x="65" y="65"/>
                  </a:cubicBezTo>
                  <a:cubicBezTo>
                    <a:pt x="54" y="73"/>
                    <a:pt x="43" y="79"/>
                    <a:pt x="30" y="84"/>
                  </a:cubicBezTo>
                  <a:cubicBezTo>
                    <a:pt x="23" y="87"/>
                    <a:pt x="15" y="89"/>
                    <a:pt x="8" y="92"/>
                  </a:cubicBezTo>
                  <a:cubicBezTo>
                    <a:pt x="6" y="92"/>
                    <a:pt x="5" y="92"/>
                    <a:pt x="3" y="92"/>
                  </a:cubicBezTo>
                  <a:cubicBezTo>
                    <a:pt x="1" y="92"/>
                    <a:pt x="0" y="90"/>
                    <a:pt x="2" y="88"/>
                  </a:cubicBezTo>
                  <a:cubicBezTo>
                    <a:pt x="6" y="82"/>
                    <a:pt x="9" y="75"/>
                    <a:pt x="13" y="70"/>
                  </a:cubicBezTo>
                  <a:cubicBezTo>
                    <a:pt x="19" y="61"/>
                    <a:pt x="25" y="53"/>
                    <a:pt x="33" y="46"/>
                  </a:cubicBezTo>
                  <a:cubicBezTo>
                    <a:pt x="38" y="41"/>
                    <a:pt x="44" y="37"/>
                    <a:pt x="49" y="33"/>
                  </a:cubicBezTo>
                  <a:cubicBezTo>
                    <a:pt x="66" y="19"/>
                    <a:pt x="85" y="9"/>
                    <a:pt x="105" y="2"/>
                  </a:cubicBezTo>
                  <a:cubicBezTo>
                    <a:pt x="108" y="1"/>
                    <a:pt x="111" y="0"/>
                    <a:pt x="114" y="1"/>
                  </a:cubicBezTo>
                  <a:cubicBezTo>
                    <a:pt x="118" y="2"/>
                    <a:pt x="120" y="5"/>
                    <a:pt x="120" y="11"/>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1" name="Freeform 59"/>
            <p:cNvSpPr/>
            <p:nvPr>
              <p:custDataLst>
                <p:tags r:id="rId7"/>
              </p:custDataLst>
            </p:nvPr>
          </p:nvSpPr>
          <p:spPr bwMode="auto">
            <a:xfrm>
              <a:off x="849" y="2582"/>
              <a:ext cx="62" cy="58"/>
            </a:xfrm>
            <a:custGeom>
              <a:avLst/>
              <a:gdLst>
                <a:gd name="T0" fmla="*/ 0 w 40"/>
                <a:gd name="T1" fmla="*/ 19 h 43"/>
                <a:gd name="T2" fmla="*/ 5 w 40"/>
                <a:gd name="T3" fmla="*/ 10 h 43"/>
                <a:gd name="T4" fmla="*/ 12 w 40"/>
                <a:gd name="T5" fmla="*/ 4 h 43"/>
                <a:gd name="T6" fmla="*/ 31 w 40"/>
                <a:gd name="T7" fmla="*/ 7 h 43"/>
                <a:gd name="T8" fmla="*/ 35 w 40"/>
                <a:gd name="T9" fmla="*/ 30 h 43"/>
                <a:gd name="T10" fmla="*/ 6 w 40"/>
                <a:gd name="T11" fmla="*/ 35 h 43"/>
                <a:gd name="T12" fmla="*/ 1 w 40"/>
                <a:gd name="T13" fmla="*/ 29 h 43"/>
                <a:gd name="T14" fmla="*/ 0 w 40"/>
                <a:gd name="T15" fmla="*/ 26 h 43"/>
                <a:gd name="T16" fmla="*/ 0 w 40"/>
                <a:gd name="T17"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0" y="19"/>
                  </a:moveTo>
                  <a:cubicBezTo>
                    <a:pt x="1" y="16"/>
                    <a:pt x="3" y="13"/>
                    <a:pt x="5" y="10"/>
                  </a:cubicBezTo>
                  <a:cubicBezTo>
                    <a:pt x="7" y="8"/>
                    <a:pt x="10" y="6"/>
                    <a:pt x="12" y="4"/>
                  </a:cubicBezTo>
                  <a:cubicBezTo>
                    <a:pt x="19" y="0"/>
                    <a:pt x="26" y="2"/>
                    <a:pt x="31" y="7"/>
                  </a:cubicBezTo>
                  <a:cubicBezTo>
                    <a:pt x="37" y="13"/>
                    <a:pt x="40" y="22"/>
                    <a:pt x="35" y="30"/>
                  </a:cubicBezTo>
                  <a:cubicBezTo>
                    <a:pt x="29" y="40"/>
                    <a:pt x="15" y="43"/>
                    <a:pt x="6" y="35"/>
                  </a:cubicBezTo>
                  <a:cubicBezTo>
                    <a:pt x="4" y="34"/>
                    <a:pt x="3" y="31"/>
                    <a:pt x="1" y="29"/>
                  </a:cubicBezTo>
                  <a:cubicBezTo>
                    <a:pt x="1" y="28"/>
                    <a:pt x="0" y="27"/>
                    <a:pt x="0" y="26"/>
                  </a:cubicBezTo>
                  <a:cubicBezTo>
                    <a:pt x="0" y="24"/>
                    <a:pt x="0" y="21"/>
                    <a:pt x="0" y="1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2" name="Freeform 60"/>
            <p:cNvSpPr/>
            <p:nvPr>
              <p:custDataLst>
                <p:tags r:id="rId8"/>
              </p:custDataLst>
            </p:nvPr>
          </p:nvSpPr>
          <p:spPr bwMode="auto">
            <a:xfrm>
              <a:off x="1150" y="2820"/>
              <a:ext cx="32" cy="30"/>
            </a:xfrm>
            <a:custGeom>
              <a:avLst/>
              <a:gdLst>
                <a:gd name="T0" fmla="*/ 7 w 21"/>
                <a:gd name="T1" fmla="*/ 22 h 22"/>
                <a:gd name="T2" fmla="*/ 7 w 21"/>
                <a:gd name="T3" fmla="*/ 22 h 22"/>
                <a:gd name="T4" fmla="*/ 1 w 21"/>
                <a:gd name="T5" fmla="*/ 12 h 22"/>
                <a:gd name="T6" fmla="*/ 8 w 21"/>
                <a:gd name="T7" fmla="*/ 2 h 22"/>
                <a:gd name="T8" fmla="*/ 20 w 21"/>
                <a:gd name="T9" fmla="*/ 4 h 22"/>
                <a:gd name="T10" fmla="*/ 21 w 21"/>
                <a:gd name="T11" fmla="*/ 7 h 22"/>
                <a:gd name="T12" fmla="*/ 20 w 21"/>
                <a:gd name="T13" fmla="*/ 17 h 22"/>
                <a:gd name="T14" fmla="*/ 16 w 21"/>
                <a:gd name="T15" fmla="*/ 20 h 22"/>
                <a:gd name="T16" fmla="*/ 13 w 21"/>
                <a:gd name="T17" fmla="*/ 22 h 22"/>
                <a:gd name="T18" fmla="*/ 7 w 21"/>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7" y="22"/>
                  </a:moveTo>
                  <a:cubicBezTo>
                    <a:pt x="7" y="22"/>
                    <a:pt x="7" y="22"/>
                    <a:pt x="7" y="22"/>
                  </a:cubicBezTo>
                  <a:cubicBezTo>
                    <a:pt x="3" y="20"/>
                    <a:pt x="0" y="16"/>
                    <a:pt x="1" y="12"/>
                  </a:cubicBezTo>
                  <a:cubicBezTo>
                    <a:pt x="1" y="7"/>
                    <a:pt x="4" y="4"/>
                    <a:pt x="8" y="2"/>
                  </a:cubicBezTo>
                  <a:cubicBezTo>
                    <a:pt x="12" y="0"/>
                    <a:pt x="17" y="0"/>
                    <a:pt x="20" y="4"/>
                  </a:cubicBezTo>
                  <a:cubicBezTo>
                    <a:pt x="20" y="5"/>
                    <a:pt x="21" y="6"/>
                    <a:pt x="21" y="7"/>
                  </a:cubicBezTo>
                  <a:cubicBezTo>
                    <a:pt x="21" y="10"/>
                    <a:pt x="21" y="14"/>
                    <a:pt x="20" y="17"/>
                  </a:cubicBezTo>
                  <a:cubicBezTo>
                    <a:pt x="19" y="18"/>
                    <a:pt x="18" y="19"/>
                    <a:pt x="16" y="20"/>
                  </a:cubicBezTo>
                  <a:cubicBezTo>
                    <a:pt x="15" y="21"/>
                    <a:pt x="14" y="22"/>
                    <a:pt x="13" y="22"/>
                  </a:cubicBezTo>
                  <a:cubicBezTo>
                    <a:pt x="11" y="22"/>
                    <a:pt x="9" y="22"/>
                    <a:pt x="7" y="2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3" name="Freeform 61"/>
            <p:cNvSpPr/>
            <p:nvPr>
              <p:custDataLst>
                <p:tags r:id="rId9"/>
              </p:custDataLst>
            </p:nvPr>
          </p:nvSpPr>
          <p:spPr bwMode="auto">
            <a:xfrm>
              <a:off x="1602" y="2606"/>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4" name="Freeform 62"/>
            <p:cNvSpPr/>
            <p:nvPr>
              <p:custDataLst>
                <p:tags r:id="rId10"/>
              </p:custDataLst>
            </p:nvPr>
          </p:nvSpPr>
          <p:spPr bwMode="auto">
            <a:xfrm>
              <a:off x="1479" y="2741"/>
              <a:ext cx="65" cy="51"/>
            </a:xfrm>
            <a:custGeom>
              <a:avLst/>
              <a:gdLst>
                <a:gd name="T0" fmla="*/ 42 w 42"/>
                <a:gd name="T1" fmla="*/ 16 h 38"/>
                <a:gd name="T2" fmla="*/ 20 w 42"/>
                <a:gd name="T3" fmla="*/ 37 h 38"/>
                <a:gd name="T4" fmla="*/ 3 w 42"/>
                <a:gd name="T5" fmla="*/ 13 h 38"/>
                <a:gd name="T6" fmla="*/ 10 w 42"/>
                <a:gd name="T7" fmla="*/ 5 h 38"/>
                <a:gd name="T8" fmla="*/ 28 w 42"/>
                <a:gd name="T9" fmla="*/ 1 h 38"/>
                <a:gd name="T10" fmla="*/ 41 w 42"/>
                <a:gd name="T11" fmla="*/ 10 h 38"/>
                <a:gd name="T12" fmla="*/ 42 w 4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42" h="38">
                  <a:moveTo>
                    <a:pt x="42" y="16"/>
                  </a:moveTo>
                  <a:cubicBezTo>
                    <a:pt x="42" y="25"/>
                    <a:pt x="32" y="38"/>
                    <a:pt x="20" y="37"/>
                  </a:cubicBezTo>
                  <a:cubicBezTo>
                    <a:pt x="9" y="36"/>
                    <a:pt x="0" y="25"/>
                    <a:pt x="3" y="13"/>
                  </a:cubicBezTo>
                  <a:cubicBezTo>
                    <a:pt x="4" y="10"/>
                    <a:pt x="7" y="7"/>
                    <a:pt x="10" y="5"/>
                  </a:cubicBezTo>
                  <a:cubicBezTo>
                    <a:pt x="15" y="2"/>
                    <a:pt x="21" y="0"/>
                    <a:pt x="28" y="1"/>
                  </a:cubicBezTo>
                  <a:cubicBezTo>
                    <a:pt x="33" y="1"/>
                    <a:pt x="38" y="4"/>
                    <a:pt x="41" y="10"/>
                  </a:cubicBezTo>
                  <a:cubicBezTo>
                    <a:pt x="41" y="11"/>
                    <a:pt x="42" y="14"/>
                    <a:pt x="4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5" name="Freeform 63"/>
            <p:cNvSpPr/>
            <p:nvPr>
              <p:custDataLst>
                <p:tags r:id="rId11"/>
              </p:custDataLst>
            </p:nvPr>
          </p:nvSpPr>
          <p:spPr bwMode="auto">
            <a:xfrm>
              <a:off x="1290" y="2452"/>
              <a:ext cx="54" cy="47"/>
            </a:xfrm>
            <a:custGeom>
              <a:avLst/>
              <a:gdLst>
                <a:gd name="T0" fmla="*/ 16 w 35"/>
                <a:gd name="T1" fmla="*/ 34 h 35"/>
                <a:gd name="T2" fmla="*/ 1 w 35"/>
                <a:gd name="T3" fmla="*/ 21 h 35"/>
                <a:gd name="T4" fmla="*/ 1 w 35"/>
                <a:gd name="T5" fmla="*/ 19 h 35"/>
                <a:gd name="T6" fmla="*/ 16 w 35"/>
                <a:gd name="T7" fmla="*/ 2 h 35"/>
                <a:gd name="T8" fmla="*/ 34 w 35"/>
                <a:gd name="T9" fmla="*/ 16 h 35"/>
                <a:gd name="T10" fmla="*/ 16 w 35"/>
                <a:gd name="T11" fmla="*/ 34 h 35"/>
              </a:gdLst>
              <a:ahLst/>
              <a:cxnLst>
                <a:cxn ang="0">
                  <a:pos x="T0" y="T1"/>
                </a:cxn>
                <a:cxn ang="0">
                  <a:pos x="T2" y="T3"/>
                </a:cxn>
                <a:cxn ang="0">
                  <a:pos x="T4" y="T5"/>
                </a:cxn>
                <a:cxn ang="0">
                  <a:pos x="T6" y="T7"/>
                </a:cxn>
                <a:cxn ang="0">
                  <a:pos x="T8" y="T9"/>
                </a:cxn>
                <a:cxn ang="0">
                  <a:pos x="T10" y="T11"/>
                </a:cxn>
              </a:cxnLst>
              <a:rect l="0" t="0" r="r" b="b"/>
              <a:pathLst>
                <a:path w="35" h="35">
                  <a:moveTo>
                    <a:pt x="16" y="34"/>
                  </a:moveTo>
                  <a:cubicBezTo>
                    <a:pt x="7" y="35"/>
                    <a:pt x="2" y="29"/>
                    <a:pt x="1" y="21"/>
                  </a:cubicBezTo>
                  <a:cubicBezTo>
                    <a:pt x="1" y="21"/>
                    <a:pt x="0" y="20"/>
                    <a:pt x="1" y="19"/>
                  </a:cubicBezTo>
                  <a:cubicBezTo>
                    <a:pt x="1" y="11"/>
                    <a:pt x="8" y="3"/>
                    <a:pt x="16" y="2"/>
                  </a:cubicBezTo>
                  <a:cubicBezTo>
                    <a:pt x="24" y="0"/>
                    <a:pt x="33" y="7"/>
                    <a:pt x="34" y="16"/>
                  </a:cubicBezTo>
                  <a:cubicBezTo>
                    <a:pt x="35" y="26"/>
                    <a:pt x="26" y="34"/>
                    <a:pt x="16"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6" name="Freeform 64"/>
            <p:cNvSpPr/>
            <p:nvPr>
              <p:custDataLst>
                <p:tags r:id="rId12"/>
              </p:custDataLst>
            </p:nvPr>
          </p:nvSpPr>
          <p:spPr bwMode="auto">
            <a:xfrm>
              <a:off x="1554" y="2451"/>
              <a:ext cx="34" cy="25"/>
            </a:xfrm>
            <a:custGeom>
              <a:avLst/>
              <a:gdLst>
                <a:gd name="T0" fmla="*/ 10 w 22"/>
                <a:gd name="T1" fmla="*/ 18 h 19"/>
                <a:gd name="T2" fmla="*/ 2 w 22"/>
                <a:gd name="T3" fmla="*/ 7 h 19"/>
                <a:gd name="T4" fmla="*/ 11 w 22"/>
                <a:gd name="T5" fmla="*/ 0 h 19"/>
                <a:gd name="T6" fmla="*/ 21 w 22"/>
                <a:gd name="T7" fmla="*/ 5 h 19"/>
                <a:gd name="T8" fmla="*/ 21 w 22"/>
                <a:gd name="T9" fmla="*/ 12 h 19"/>
                <a:gd name="T10" fmla="*/ 1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10" y="18"/>
                  </a:moveTo>
                  <a:cubicBezTo>
                    <a:pt x="3" y="19"/>
                    <a:pt x="0" y="11"/>
                    <a:pt x="2" y="7"/>
                  </a:cubicBezTo>
                  <a:cubicBezTo>
                    <a:pt x="3" y="3"/>
                    <a:pt x="7" y="0"/>
                    <a:pt x="11" y="0"/>
                  </a:cubicBezTo>
                  <a:cubicBezTo>
                    <a:pt x="15" y="0"/>
                    <a:pt x="19" y="1"/>
                    <a:pt x="21" y="5"/>
                  </a:cubicBezTo>
                  <a:cubicBezTo>
                    <a:pt x="22" y="7"/>
                    <a:pt x="22" y="10"/>
                    <a:pt x="21" y="12"/>
                  </a:cubicBezTo>
                  <a:cubicBezTo>
                    <a:pt x="19" y="16"/>
                    <a:pt x="15" y="19"/>
                    <a:pt x="10" y="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7" name="Freeform 65"/>
            <p:cNvSpPr/>
            <p:nvPr>
              <p:custDataLst>
                <p:tags r:id="rId13"/>
              </p:custDataLst>
            </p:nvPr>
          </p:nvSpPr>
          <p:spPr bwMode="auto">
            <a:xfrm>
              <a:off x="838" y="2595"/>
              <a:ext cx="689" cy="96"/>
            </a:xfrm>
            <a:custGeom>
              <a:avLst/>
              <a:gdLst>
                <a:gd name="T0" fmla="*/ 120 w 446"/>
                <a:gd name="T1" fmla="*/ 72 h 72"/>
                <a:gd name="T2" fmla="*/ 79 w 446"/>
                <a:gd name="T3" fmla="*/ 70 h 72"/>
                <a:gd name="T4" fmla="*/ 43 w 446"/>
                <a:gd name="T5" fmla="*/ 65 h 72"/>
                <a:gd name="T6" fmla="*/ 12 w 446"/>
                <a:gd name="T7" fmla="*/ 57 h 72"/>
                <a:gd name="T8" fmla="*/ 4 w 446"/>
                <a:gd name="T9" fmla="*/ 54 h 72"/>
                <a:gd name="T10" fmla="*/ 2 w 446"/>
                <a:gd name="T11" fmla="*/ 52 h 72"/>
                <a:gd name="T12" fmla="*/ 2 w 446"/>
                <a:gd name="T13" fmla="*/ 47 h 72"/>
                <a:gd name="T14" fmla="*/ 5 w 446"/>
                <a:gd name="T15" fmla="*/ 46 h 72"/>
                <a:gd name="T16" fmla="*/ 6 w 446"/>
                <a:gd name="T17" fmla="*/ 46 h 72"/>
                <a:gd name="T18" fmla="*/ 53 w 446"/>
                <a:gd name="T19" fmla="*/ 59 h 72"/>
                <a:gd name="T20" fmla="*/ 81 w 446"/>
                <a:gd name="T21" fmla="*/ 62 h 72"/>
                <a:gd name="T22" fmla="*/ 122 w 446"/>
                <a:gd name="T23" fmla="*/ 64 h 72"/>
                <a:gd name="T24" fmla="*/ 152 w 446"/>
                <a:gd name="T25" fmla="*/ 62 h 72"/>
                <a:gd name="T26" fmla="*/ 177 w 446"/>
                <a:gd name="T27" fmla="*/ 61 h 72"/>
                <a:gd name="T28" fmla="*/ 206 w 446"/>
                <a:gd name="T29" fmla="*/ 59 h 72"/>
                <a:gd name="T30" fmla="*/ 222 w 446"/>
                <a:gd name="T31" fmla="*/ 58 h 72"/>
                <a:gd name="T32" fmla="*/ 237 w 446"/>
                <a:gd name="T33" fmla="*/ 57 h 72"/>
                <a:gd name="T34" fmla="*/ 263 w 446"/>
                <a:gd name="T35" fmla="*/ 54 h 72"/>
                <a:gd name="T36" fmla="*/ 283 w 446"/>
                <a:gd name="T37" fmla="*/ 51 h 72"/>
                <a:gd name="T38" fmla="*/ 324 w 446"/>
                <a:gd name="T39" fmla="*/ 43 h 72"/>
                <a:gd name="T40" fmla="*/ 363 w 446"/>
                <a:gd name="T41" fmla="*/ 32 h 72"/>
                <a:gd name="T42" fmla="*/ 422 w 446"/>
                <a:gd name="T43" fmla="*/ 9 h 72"/>
                <a:gd name="T44" fmla="*/ 440 w 446"/>
                <a:gd name="T45" fmla="*/ 1 h 72"/>
                <a:gd name="T46" fmla="*/ 445 w 446"/>
                <a:gd name="T47" fmla="*/ 2 h 72"/>
                <a:gd name="T48" fmla="*/ 444 w 446"/>
                <a:gd name="T49" fmla="*/ 7 h 72"/>
                <a:gd name="T50" fmla="*/ 438 w 446"/>
                <a:gd name="T51" fmla="*/ 10 h 72"/>
                <a:gd name="T52" fmla="*/ 381 w 446"/>
                <a:gd name="T53" fmla="*/ 35 h 72"/>
                <a:gd name="T54" fmla="*/ 307 w 446"/>
                <a:gd name="T55" fmla="*/ 55 h 72"/>
                <a:gd name="T56" fmla="*/ 266 w 446"/>
                <a:gd name="T57" fmla="*/ 62 h 72"/>
                <a:gd name="T58" fmla="*/ 239 w 446"/>
                <a:gd name="T59" fmla="*/ 65 h 72"/>
                <a:gd name="T60" fmla="*/ 207 w 446"/>
                <a:gd name="T61" fmla="*/ 67 h 72"/>
                <a:gd name="T62" fmla="*/ 192 w 446"/>
                <a:gd name="T63" fmla="*/ 68 h 72"/>
                <a:gd name="T64" fmla="*/ 161 w 446"/>
                <a:gd name="T65" fmla="*/ 70 h 72"/>
                <a:gd name="T66" fmla="*/ 149 w 446"/>
                <a:gd name="T67" fmla="*/ 71 h 72"/>
                <a:gd name="T68" fmla="*/ 120 w 446"/>
                <a:gd name="T6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6" h="72">
                  <a:moveTo>
                    <a:pt x="120" y="72"/>
                  </a:moveTo>
                  <a:cubicBezTo>
                    <a:pt x="109" y="72"/>
                    <a:pt x="94" y="72"/>
                    <a:pt x="79" y="70"/>
                  </a:cubicBezTo>
                  <a:cubicBezTo>
                    <a:pt x="67" y="69"/>
                    <a:pt x="55" y="68"/>
                    <a:pt x="43" y="65"/>
                  </a:cubicBezTo>
                  <a:cubicBezTo>
                    <a:pt x="33" y="63"/>
                    <a:pt x="22" y="60"/>
                    <a:pt x="12" y="57"/>
                  </a:cubicBezTo>
                  <a:cubicBezTo>
                    <a:pt x="9" y="56"/>
                    <a:pt x="7" y="55"/>
                    <a:pt x="4" y="54"/>
                  </a:cubicBezTo>
                  <a:cubicBezTo>
                    <a:pt x="3" y="53"/>
                    <a:pt x="2" y="53"/>
                    <a:pt x="2" y="52"/>
                  </a:cubicBezTo>
                  <a:cubicBezTo>
                    <a:pt x="1" y="50"/>
                    <a:pt x="0" y="49"/>
                    <a:pt x="2" y="47"/>
                  </a:cubicBezTo>
                  <a:cubicBezTo>
                    <a:pt x="3" y="46"/>
                    <a:pt x="4" y="46"/>
                    <a:pt x="5" y="46"/>
                  </a:cubicBezTo>
                  <a:cubicBezTo>
                    <a:pt x="6" y="46"/>
                    <a:pt x="6" y="46"/>
                    <a:pt x="6" y="46"/>
                  </a:cubicBezTo>
                  <a:cubicBezTo>
                    <a:pt x="21" y="53"/>
                    <a:pt x="37" y="56"/>
                    <a:pt x="53" y="59"/>
                  </a:cubicBezTo>
                  <a:cubicBezTo>
                    <a:pt x="62" y="61"/>
                    <a:pt x="71" y="61"/>
                    <a:pt x="81" y="62"/>
                  </a:cubicBezTo>
                  <a:cubicBezTo>
                    <a:pt x="94" y="64"/>
                    <a:pt x="108" y="64"/>
                    <a:pt x="122" y="64"/>
                  </a:cubicBezTo>
                  <a:cubicBezTo>
                    <a:pt x="132" y="64"/>
                    <a:pt x="142" y="63"/>
                    <a:pt x="152" y="62"/>
                  </a:cubicBezTo>
                  <a:cubicBezTo>
                    <a:pt x="160" y="62"/>
                    <a:pt x="169" y="61"/>
                    <a:pt x="177" y="61"/>
                  </a:cubicBezTo>
                  <a:cubicBezTo>
                    <a:pt x="187" y="60"/>
                    <a:pt x="196" y="59"/>
                    <a:pt x="206" y="59"/>
                  </a:cubicBezTo>
                  <a:cubicBezTo>
                    <a:pt x="211" y="58"/>
                    <a:pt x="217" y="58"/>
                    <a:pt x="222" y="58"/>
                  </a:cubicBezTo>
                  <a:cubicBezTo>
                    <a:pt x="227" y="58"/>
                    <a:pt x="232" y="57"/>
                    <a:pt x="237" y="57"/>
                  </a:cubicBezTo>
                  <a:cubicBezTo>
                    <a:pt x="246" y="56"/>
                    <a:pt x="255" y="55"/>
                    <a:pt x="263" y="54"/>
                  </a:cubicBezTo>
                  <a:cubicBezTo>
                    <a:pt x="270" y="53"/>
                    <a:pt x="277" y="52"/>
                    <a:pt x="283" y="51"/>
                  </a:cubicBezTo>
                  <a:cubicBezTo>
                    <a:pt x="297" y="48"/>
                    <a:pt x="311" y="46"/>
                    <a:pt x="324" y="43"/>
                  </a:cubicBezTo>
                  <a:cubicBezTo>
                    <a:pt x="337" y="40"/>
                    <a:pt x="350" y="36"/>
                    <a:pt x="363" y="32"/>
                  </a:cubicBezTo>
                  <a:cubicBezTo>
                    <a:pt x="383" y="26"/>
                    <a:pt x="403" y="19"/>
                    <a:pt x="422" y="9"/>
                  </a:cubicBezTo>
                  <a:cubicBezTo>
                    <a:pt x="428" y="7"/>
                    <a:pt x="434" y="4"/>
                    <a:pt x="440" y="1"/>
                  </a:cubicBezTo>
                  <a:cubicBezTo>
                    <a:pt x="442" y="0"/>
                    <a:pt x="444" y="1"/>
                    <a:pt x="445" y="2"/>
                  </a:cubicBezTo>
                  <a:cubicBezTo>
                    <a:pt x="446" y="4"/>
                    <a:pt x="446" y="5"/>
                    <a:pt x="444" y="7"/>
                  </a:cubicBezTo>
                  <a:cubicBezTo>
                    <a:pt x="442" y="8"/>
                    <a:pt x="440" y="10"/>
                    <a:pt x="438" y="10"/>
                  </a:cubicBezTo>
                  <a:cubicBezTo>
                    <a:pt x="420" y="20"/>
                    <a:pt x="401" y="28"/>
                    <a:pt x="381" y="35"/>
                  </a:cubicBezTo>
                  <a:cubicBezTo>
                    <a:pt x="357" y="43"/>
                    <a:pt x="332" y="50"/>
                    <a:pt x="307" y="55"/>
                  </a:cubicBezTo>
                  <a:cubicBezTo>
                    <a:pt x="293" y="58"/>
                    <a:pt x="280" y="60"/>
                    <a:pt x="266" y="62"/>
                  </a:cubicBezTo>
                  <a:cubicBezTo>
                    <a:pt x="257" y="63"/>
                    <a:pt x="248" y="64"/>
                    <a:pt x="239" y="65"/>
                  </a:cubicBezTo>
                  <a:cubicBezTo>
                    <a:pt x="228" y="66"/>
                    <a:pt x="218" y="66"/>
                    <a:pt x="207" y="67"/>
                  </a:cubicBezTo>
                  <a:cubicBezTo>
                    <a:pt x="202" y="68"/>
                    <a:pt x="197" y="68"/>
                    <a:pt x="192" y="68"/>
                  </a:cubicBezTo>
                  <a:cubicBezTo>
                    <a:pt x="182" y="69"/>
                    <a:pt x="172" y="70"/>
                    <a:pt x="161" y="70"/>
                  </a:cubicBezTo>
                  <a:cubicBezTo>
                    <a:pt x="157" y="71"/>
                    <a:pt x="153" y="71"/>
                    <a:pt x="149" y="71"/>
                  </a:cubicBezTo>
                  <a:cubicBezTo>
                    <a:pt x="141" y="71"/>
                    <a:pt x="132" y="72"/>
                    <a:pt x="120" y="72"/>
                  </a:cubicBezTo>
                  <a:close/>
                </a:path>
              </a:pathLst>
            </a:custGeom>
            <a:solidFill>
              <a:srgbClr val="3F2510"/>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0" name="Freeform 61"/>
            <p:cNvSpPr/>
            <p:nvPr>
              <p:custDataLst>
                <p:tags r:id="rId14"/>
              </p:custDataLst>
            </p:nvPr>
          </p:nvSpPr>
          <p:spPr bwMode="auto">
            <a:xfrm>
              <a:off x="1689" y="2217"/>
              <a:ext cx="48" cy="38"/>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 name="Freeform 61"/>
            <p:cNvSpPr/>
            <p:nvPr>
              <p:custDataLst>
                <p:tags r:id="rId15"/>
              </p:custDataLst>
            </p:nvPr>
          </p:nvSpPr>
          <p:spPr bwMode="auto">
            <a:xfrm>
              <a:off x="709" y="2299"/>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2" name="Freeform 61"/>
            <p:cNvSpPr/>
            <p:nvPr>
              <p:custDataLst>
                <p:tags r:id="rId16"/>
              </p:custDataLst>
            </p:nvPr>
          </p:nvSpPr>
          <p:spPr bwMode="auto">
            <a:xfrm>
              <a:off x="1629" y="2073"/>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 name="Freeform 61"/>
            <p:cNvSpPr/>
            <p:nvPr>
              <p:custDataLst>
                <p:tags r:id="rId17"/>
              </p:custDataLst>
            </p:nvPr>
          </p:nvSpPr>
          <p:spPr bwMode="auto">
            <a:xfrm>
              <a:off x="1627" y="2338"/>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 name="Freeform 61"/>
            <p:cNvSpPr/>
            <p:nvPr>
              <p:custDataLst>
                <p:tags r:id="rId18"/>
              </p:custDataLst>
            </p:nvPr>
          </p:nvSpPr>
          <p:spPr bwMode="auto">
            <a:xfrm>
              <a:off x="803" y="2423"/>
              <a:ext cx="44" cy="38"/>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5" name="Freeform 61"/>
            <p:cNvSpPr/>
            <p:nvPr>
              <p:custDataLst>
                <p:tags r:id="rId19"/>
              </p:custDataLst>
            </p:nvPr>
          </p:nvSpPr>
          <p:spPr bwMode="auto">
            <a:xfrm>
              <a:off x="709" y="2158"/>
              <a:ext cx="44" cy="38"/>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grpSp>
      <p:sp>
        <p:nvSpPr>
          <p:cNvPr id="28" name="文本框 16"/>
          <p:cNvSpPr txBox="1"/>
          <p:nvPr>
            <p:custDataLst>
              <p:tags r:id="rId20"/>
            </p:custDataLst>
          </p:nvPr>
        </p:nvSpPr>
        <p:spPr>
          <a:xfrm>
            <a:off x="1432702" y="1894020"/>
            <a:ext cx="2280920" cy="3357245"/>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auto">
              <a:lnSpc>
                <a:spcPct val="130000"/>
              </a:lnSpc>
              <a:spcBef>
                <a:spcPts val="0"/>
              </a:spcBef>
              <a:spcAft>
                <a:spcPts val="0"/>
              </a:spcAft>
              <a:buSzPct val="100000"/>
              <a:buNone/>
            </a:pPr>
            <a:r>
              <a:rPr lang="zh-CN" altLang="en-US" sz="2400" b="1" spc="150" dirty="0">
                <a:solidFill>
                  <a:srgbClr val="FF0000"/>
                </a:solidFill>
                <a:latin typeface="微软雅黑" panose="020B0503020204020204" pitchFamily="34" charset="-122"/>
                <a:ea typeface="微软雅黑" panose="020B0503020204020204" pitchFamily="34" charset="-122"/>
              </a:rPr>
              <a:t>线的组合</a:t>
            </a:r>
            <a:endParaRPr lang="zh-CN" altLang="en-US" sz="2400" b="1" spc="150" dirty="0">
              <a:solidFill>
                <a:srgbClr val="FF0000"/>
              </a:solidFill>
              <a:uFillTx/>
              <a:latin typeface="微软雅黑" panose="020B0503020204020204" pitchFamily="34" charset="-122"/>
              <a:ea typeface="微软雅黑" panose="020B0503020204020204" pitchFamily="34" charset="-122"/>
            </a:endParaRPr>
          </a:p>
          <a:p>
            <a:pPr lvl="0" indent="0" algn="l" fontAlgn="auto">
              <a:lnSpc>
                <a:spcPct val="130000"/>
              </a:lnSpc>
              <a:spcBef>
                <a:spcPts val="0"/>
              </a:spcBef>
              <a:spcAft>
                <a:spcPts val="0"/>
              </a:spcAft>
              <a:buSzPct val="100000"/>
              <a:buNone/>
            </a:pPr>
            <a:r>
              <a:rPr lang="zh-CN" altLang="en-US" spc="150" dirty="0">
                <a:solidFill>
                  <a:schemeClr val="dk1">
                    <a:lumMod val="75000"/>
                  </a:schemeClr>
                </a:solidFill>
                <a:uFillTx/>
                <a:latin typeface="微软雅黑" panose="020B0503020204020204" pitchFamily="34" charset="-122"/>
                <a:ea typeface="微软雅黑" panose="020B0503020204020204" pitchFamily="34" charset="-122"/>
              </a:rPr>
              <a:t>性质相同或相似的总线，若不同时被占用，可将两根改成一根半双工类型</a:t>
            </a:r>
            <a:endParaRPr lang="zh-CN" altLang="en-US" spc="150" dirty="0">
              <a:solidFill>
                <a:schemeClr val="dk1">
                  <a:lumMod val="75000"/>
                </a:schemeClr>
              </a:solidFill>
              <a:uFillTx/>
              <a:latin typeface="微软雅黑" panose="020B0503020204020204" pitchFamily="34" charset="-122"/>
              <a:ea typeface="微软雅黑" panose="020B0503020204020204" pitchFamily="34" charset="-122"/>
            </a:endParaRPr>
          </a:p>
        </p:txBody>
      </p:sp>
      <p:cxnSp>
        <p:nvCxnSpPr>
          <p:cNvPr id="2" name="直接连接符 1"/>
          <p:cNvCxnSpPr/>
          <p:nvPr>
            <p:custDataLst>
              <p:tags r:id="rId2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2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3.3.4 </a:t>
            </a:r>
            <a:r>
              <a:rPr lang="zh-CN" altLang="en-US" sz="3400" dirty="0">
                <a:solidFill>
                  <a:schemeClr val="dk1">
                    <a:lumMod val="75000"/>
                  </a:schemeClr>
                </a:solidFill>
                <a:latin typeface="Arial" panose="020B0604020202020204" pitchFamily="34" charset="0"/>
              </a:rPr>
              <a:t>数据宽度与总线线数</a:t>
            </a:r>
            <a:endParaRPr lang="zh-CN" altLang="en-US" sz="3400" dirty="0">
              <a:solidFill>
                <a:schemeClr val="dk1">
                  <a:lumMod val="75000"/>
                </a:schemeClr>
              </a:solidFill>
              <a:latin typeface="Arial" panose="020B0604020202020204" pitchFamily="34" charset="0"/>
            </a:endParaRPr>
          </a:p>
        </p:txBody>
      </p:sp>
      <p:grpSp>
        <p:nvGrpSpPr>
          <p:cNvPr id="106" name="组合 105"/>
          <p:cNvGrpSpPr/>
          <p:nvPr/>
        </p:nvGrpSpPr>
        <p:grpSpPr>
          <a:xfrm>
            <a:off x="3879992" y="1893385"/>
            <a:ext cx="652780" cy="658495"/>
            <a:chOff x="709" y="1813"/>
            <a:chExt cx="1028" cy="1037"/>
          </a:xfrm>
        </p:grpSpPr>
        <p:sp>
          <p:nvSpPr>
            <p:cNvPr id="107" name="文本框 106"/>
            <p:cNvSpPr txBox="1"/>
            <p:nvPr>
              <p:custDataLst>
                <p:tags r:id="rId23"/>
              </p:custDataLst>
            </p:nvPr>
          </p:nvSpPr>
          <p:spPr>
            <a:xfrm>
              <a:off x="710" y="1813"/>
              <a:ext cx="1026" cy="776"/>
            </a:xfrm>
            <a:prstGeom prst="rect">
              <a:avLst/>
            </a:prstGeom>
            <a:noFill/>
          </p:spPr>
          <p:txBody>
            <a:bodyPr wrap="square" rtlCol="0">
              <a:normAutofit/>
            </a:bodyPr>
            <a:lstStyle/>
            <a:p>
              <a:r>
                <a:rPr lang="en-US" altLang="zh-CN" sz="2270" b="1" dirty="0">
                  <a:solidFill>
                    <a:schemeClr val="dk1">
                      <a:lumMod val="75000"/>
                    </a:schemeClr>
                  </a:solidFill>
                  <a:latin typeface="Arial" panose="020B0604020202020204" pitchFamily="34" charset="0"/>
                  <a:ea typeface="微软雅黑" panose="020B0503020204020204" pitchFamily="34" charset="-122"/>
                  <a:cs typeface="Arial" panose="020B0604020202020204" pitchFamily="34" charset="0"/>
                </a:rPr>
                <a:t>02</a:t>
              </a:r>
              <a:endParaRPr lang="en-US" altLang="zh-CN" sz="2270" b="1" dirty="0">
                <a:solidFill>
                  <a:schemeClr val="dk1">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Freeform 54"/>
            <p:cNvSpPr/>
            <p:nvPr>
              <p:custDataLst>
                <p:tags r:id="rId24"/>
              </p:custDataLst>
            </p:nvPr>
          </p:nvSpPr>
          <p:spPr bwMode="auto">
            <a:xfrm>
              <a:off x="1025" y="2509"/>
              <a:ext cx="252" cy="304"/>
            </a:xfrm>
            <a:custGeom>
              <a:avLst/>
              <a:gdLst>
                <a:gd name="T0" fmla="*/ 146 w 163"/>
                <a:gd name="T1" fmla="*/ 0 h 227"/>
                <a:gd name="T2" fmla="*/ 152 w 163"/>
                <a:gd name="T3" fmla="*/ 1 h 227"/>
                <a:gd name="T4" fmla="*/ 157 w 163"/>
                <a:gd name="T5" fmla="*/ 10 h 227"/>
                <a:gd name="T6" fmla="*/ 150 w 163"/>
                <a:gd name="T7" fmla="*/ 24 h 227"/>
                <a:gd name="T8" fmla="*/ 129 w 163"/>
                <a:gd name="T9" fmla="*/ 49 h 227"/>
                <a:gd name="T10" fmla="*/ 116 w 163"/>
                <a:gd name="T11" fmla="*/ 61 h 227"/>
                <a:gd name="T12" fmla="*/ 92 w 163"/>
                <a:gd name="T13" fmla="*/ 84 h 227"/>
                <a:gd name="T14" fmla="*/ 81 w 163"/>
                <a:gd name="T15" fmla="*/ 93 h 227"/>
                <a:gd name="T16" fmla="*/ 30 w 163"/>
                <a:gd name="T17" fmla="*/ 131 h 227"/>
                <a:gd name="T18" fmla="*/ 30 w 163"/>
                <a:gd name="T19" fmla="*/ 131 h 227"/>
                <a:gd name="T20" fmla="*/ 28 w 163"/>
                <a:gd name="T21" fmla="*/ 133 h 227"/>
                <a:gd name="T22" fmla="*/ 30 w 163"/>
                <a:gd name="T23" fmla="*/ 133 h 227"/>
                <a:gd name="T24" fmla="*/ 63 w 163"/>
                <a:gd name="T25" fmla="*/ 148 h 227"/>
                <a:gd name="T26" fmla="*/ 96 w 163"/>
                <a:gd name="T27" fmla="*/ 169 h 227"/>
                <a:gd name="T28" fmla="*/ 117 w 163"/>
                <a:gd name="T29" fmla="*/ 178 h 227"/>
                <a:gd name="T30" fmla="*/ 155 w 163"/>
                <a:gd name="T31" fmla="*/ 204 h 227"/>
                <a:gd name="T32" fmla="*/ 160 w 163"/>
                <a:gd name="T33" fmla="*/ 213 h 227"/>
                <a:gd name="T34" fmla="*/ 156 w 163"/>
                <a:gd name="T35" fmla="*/ 225 h 227"/>
                <a:gd name="T36" fmla="*/ 144 w 163"/>
                <a:gd name="T37" fmla="*/ 226 h 227"/>
                <a:gd name="T38" fmla="*/ 104 w 163"/>
                <a:gd name="T39" fmla="*/ 214 h 227"/>
                <a:gd name="T40" fmla="*/ 59 w 163"/>
                <a:gd name="T41" fmla="*/ 190 h 227"/>
                <a:gd name="T42" fmla="*/ 30 w 163"/>
                <a:gd name="T43" fmla="*/ 165 h 227"/>
                <a:gd name="T44" fmla="*/ 10 w 163"/>
                <a:gd name="T45" fmla="*/ 145 h 227"/>
                <a:gd name="T46" fmla="*/ 4 w 163"/>
                <a:gd name="T47" fmla="*/ 140 h 227"/>
                <a:gd name="T48" fmla="*/ 2 w 163"/>
                <a:gd name="T49" fmla="*/ 139 h 227"/>
                <a:gd name="T50" fmla="*/ 2 w 163"/>
                <a:gd name="T51" fmla="*/ 134 h 227"/>
                <a:gd name="T52" fmla="*/ 5 w 163"/>
                <a:gd name="T53" fmla="*/ 131 h 227"/>
                <a:gd name="T54" fmla="*/ 16 w 163"/>
                <a:gd name="T55" fmla="*/ 121 h 227"/>
                <a:gd name="T56" fmla="*/ 20 w 163"/>
                <a:gd name="T57" fmla="*/ 115 h 227"/>
                <a:gd name="T58" fmla="*/ 38 w 163"/>
                <a:gd name="T59" fmla="*/ 84 h 227"/>
                <a:gd name="T60" fmla="*/ 58 w 163"/>
                <a:gd name="T61" fmla="*/ 58 h 227"/>
                <a:gd name="T62" fmla="*/ 72 w 163"/>
                <a:gd name="T63" fmla="*/ 44 h 227"/>
                <a:gd name="T64" fmla="*/ 115 w 163"/>
                <a:gd name="T65" fmla="*/ 10 h 227"/>
                <a:gd name="T66" fmla="*/ 140 w 163"/>
                <a:gd name="T67" fmla="*/ 0 h 227"/>
                <a:gd name="T68" fmla="*/ 146 w 163"/>
                <a:gd name="T6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227">
                  <a:moveTo>
                    <a:pt x="146" y="0"/>
                  </a:moveTo>
                  <a:cubicBezTo>
                    <a:pt x="148" y="0"/>
                    <a:pt x="150" y="0"/>
                    <a:pt x="152" y="1"/>
                  </a:cubicBezTo>
                  <a:cubicBezTo>
                    <a:pt x="157" y="2"/>
                    <a:pt x="158" y="5"/>
                    <a:pt x="157" y="10"/>
                  </a:cubicBezTo>
                  <a:cubicBezTo>
                    <a:pt x="156" y="15"/>
                    <a:pt x="153" y="20"/>
                    <a:pt x="150" y="24"/>
                  </a:cubicBezTo>
                  <a:cubicBezTo>
                    <a:pt x="144" y="33"/>
                    <a:pt x="137" y="41"/>
                    <a:pt x="129" y="49"/>
                  </a:cubicBezTo>
                  <a:cubicBezTo>
                    <a:pt x="125" y="53"/>
                    <a:pt x="121" y="57"/>
                    <a:pt x="116" y="61"/>
                  </a:cubicBezTo>
                  <a:cubicBezTo>
                    <a:pt x="108" y="69"/>
                    <a:pt x="100" y="76"/>
                    <a:pt x="92" y="84"/>
                  </a:cubicBezTo>
                  <a:cubicBezTo>
                    <a:pt x="88" y="87"/>
                    <a:pt x="85" y="90"/>
                    <a:pt x="81" y="93"/>
                  </a:cubicBezTo>
                  <a:cubicBezTo>
                    <a:pt x="66" y="108"/>
                    <a:pt x="49" y="121"/>
                    <a:pt x="30" y="131"/>
                  </a:cubicBezTo>
                  <a:cubicBezTo>
                    <a:pt x="30" y="131"/>
                    <a:pt x="30" y="131"/>
                    <a:pt x="30" y="131"/>
                  </a:cubicBezTo>
                  <a:cubicBezTo>
                    <a:pt x="29" y="132"/>
                    <a:pt x="29" y="132"/>
                    <a:pt x="28" y="133"/>
                  </a:cubicBezTo>
                  <a:cubicBezTo>
                    <a:pt x="29" y="133"/>
                    <a:pt x="29" y="133"/>
                    <a:pt x="30" y="133"/>
                  </a:cubicBezTo>
                  <a:cubicBezTo>
                    <a:pt x="42" y="135"/>
                    <a:pt x="53" y="141"/>
                    <a:pt x="63" y="148"/>
                  </a:cubicBezTo>
                  <a:cubicBezTo>
                    <a:pt x="73" y="156"/>
                    <a:pt x="84" y="163"/>
                    <a:pt x="96" y="169"/>
                  </a:cubicBezTo>
                  <a:cubicBezTo>
                    <a:pt x="103" y="172"/>
                    <a:pt x="110" y="175"/>
                    <a:pt x="117" y="178"/>
                  </a:cubicBezTo>
                  <a:cubicBezTo>
                    <a:pt x="131" y="185"/>
                    <a:pt x="144" y="193"/>
                    <a:pt x="155" y="204"/>
                  </a:cubicBezTo>
                  <a:cubicBezTo>
                    <a:pt x="157" y="207"/>
                    <a:pt x="159" y="210"/>
                    <a:pt x="160" y="213"/>
                  </a:cubicBezTo>
                  <a:cubicBezTo>
                    <a:pt x="163" y="218"/>
                    <a:pt x="161" y="223"/>
                    <a:pt x="156" y="225"/>
                  </a:cubicBezTo>
                  <a:cubicBezTo>
                    <a:pt x="152" y="226"/>
                    <a:pt x="148" y="227"/>
                    <a:pt x="144" y="226"/>
                  </a:cubicBezTo>
                  <a:cubicBezTo>
                    <a:pt x="130" y="225"/>
                    <a:pt x="116" y="220"/>
                    <a:pt x="104" y="214"/>
                  </a:cubicBezTo>
                  <a:cubicBezTo>
                    <a:pt x="89" y="206"/>
                    <a:pt x="74" y="198"/>
                    <a:pt x="59" y="190"/>
                  </a:cubicBezTo>
                  <a:cubicBezTo>
                    <a:pt x="47" y="184"/>
                    <a:pt x="38" y="175"/>
                    <a:pt x="30" y="165"/>
                  </a:cubicBezTo>
                  <a:cubicBezTo>
                    <a:pt x="23" y="158"/>
                    <a:pt x="17" y="151"/>
                    <a:pt x="10" y="145"/>
                  </a:cubicBezTo>
                  <a:cubicBezTo>
                    <a:pt x="9" y="143"/>
                    <a:pt x="6" y="142"/>
                    <a:pt x="4" y="140"/>
                  </a:cubicBezTo>
                  <a:cubicBezTo>
                    <a:pt x="3" y="140"/>
                    <a:pt x="2" y="139"/>
                    <a:pt x="2" y="139"/>
                  </a:cubicBezTo>
                  <a:cubicBezTo>
                    <a:pt x="0" y="137"/>
                    <a:pt x="0" y="136"/>
                    <a:pt x="2" y="134"/>
                  </a:cubicBezTo>
                  <a:cubicBezTo>
                    <a:pt x="3" y="133"/>
                    <a:pt x="4" y="132"/>
                    <a:pt x="5" y="131"/>
                  </a:cubicBezTo>
                  <a:cubicBezTo>
                    <a:pt x="9" y="128"/>
                    <a:pt x="13" y="125"/>
                    <a:pt x="16" y="121"/>
                  </a:cubicBezTo>
                  <a:cubicBezTo>
                    <a:pt x="18" y="120"/>
                    <a:pt x="19" y="118"/>
                    <a:pt x="20" y="115"/>
                  </a:cubicBezTo>
                  <a:cubicBezTo>
                    <a:pt x="26" y="105"/>
                    <a:pt x="31" y="94"/>
                    <a:pt x="38" y="84"/>
                  </a:cubicBezTo>
                  <a:cubicBezTo>
                    <a:pt x="44" y="74"/>
                    <a:pt x="50" y="65"/>
                    <a:pt x="58" y="58"/>
                  </a:cubicBezTo>
                  <a:cubicBezTo>
                    <a:pt x="63" y="53"/>
                    <a:pt x="67" y="48"/>
                    <a:pt x="72" y="44"/>
                  </a:cubicBezTo>
                  <a:cubicBezTo>
                    <a:pt x="85" y="31"/>
                    <a:pt x="99" y="19"/>
                    <a:pt x="115" y="10"/>
                  </a:cubicBezTo>
                  <a:cubicBezTo>
                    <a:pt x="123" y="6"/>
                    <a:pt x="131" y="2"/>
                    <a:pt x="140" y="0"/>
                  </a:cubicBezTo>
                  <a:cubicBezTo>
                    <a:pt x="142" y="0"/>
                    <a:pt x="144" y="0"/>
                    <a:pt x="14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09" name="Freeform 55"/>
            <p:cNvSpPr/>
            <p:nvPr>
              <p:custDataLst>
                <p:tags r:id="rId25"/>
              </p:custDataLst>
            </p:nvPr>
          </p:nvSpPr>
          <p:spPr bwMode="auto">
            <a:xfrm>
              <a:off x="890" y="2519"/>
              <a:ext cx="217" cy="329"/>
            </a:xfrm>
            <a:custGeom>
              <a:avLst/>
              <a:gdLst>
                <a:gd name="T0" fmla="*/ 126 w 140"/>
                <a:gd name="T1" fmla="*/ 0 h 246"/>
                <a:gd name="T2" fmla="*/ 138 w 140"/>
                <a:gd name="T3" fmla="*/ 14 h 246"/>
                <a:gd name="T4" fmla="*/ 129 w 140"/>
                <a:gd name="T5" fmla="*/ 30 h 246"/>
                <a:gd name="T6" fmla="*/ 99 w 140"/>
                <a:gd name="T7" fmla="*/ 62 h 246"/>
                <a:gd name="T8" fmla="*/ 77 w 140"/>
                <a:gd name="T9" fmla="*/ 81 h 246"/>
                <a:gd name="T10" fmla="*/ 42 w 140"/>
                <a:gd name="T11" fmla="*/ 105 h 246"/>
                <a:gd name="T12" fmla="*/ 19 w 140"/>
                <a:gd name="T13" fmla="*/ 117 h 246"/>
                <a:gd name="T14" fmla="*/ 18 w 140"/>
                <a:gd name="T15" fmla="*/ 118 h 246"/>
                <a:gd name="T16" fmla="*/ 19 w 140"/>
                <a:gd name="T17" fmla="*/ 119 h 246"/>
                <a:gd name="T18" fmla="*/ 43 w 140"/>
                <a:gd name="T19" fmla="*/ 133 h 246"/>
                <a:gd name="T20" fmla="*/ 56 w 140"/>
                <a:gd name="T21" fmla="*/ 146 h 246"/>
                <a:gd name="T22" fmla="*/ 90 w 140"/>
                <a:gd name="T23" fmla="*/ 179 h 246"/>
                <a:gd name="T24" fmla="*/ 111 w 140"/>
                <a:gd name="T25" fmla="*/ 198 h 246"/>
                <a:gd name="T26" fmla="*/ 132 w 140"/>
                <a:gd name="T27" fmla="*/ 226 h 246"/>
                <a:gd name="T28" fmla="*/ 135 w 140"/>
                <a:gd name="T29" fmla="*/ 236 h 246"/>
                <a:gd name="T30" fmla="*/ 126 w 140"/>
                <a:gd name="T31" fmla="*/ 245 h 246"/>
                <a:gd name="T32" fmla="*/ 111 w 140"/>
                <a:gd name="T33" fmla="*/ 241 h 246"/>
                <a:gd name="T34" fmla="*/ 79 w 140"/>
                <a:gd name="T35" fmla="*/ 222 h 246"/>
                <a:gd name="T36" fmla="*/ 61 w 140"/>
                <a:gd name="T37" fmla="*/ 205 h 246"/>
                <a:gd name="T38" fmla="*/ 44 w 140"/>
                <a:gd name="T39" fmla="*/ 186 h 246"/>
                <a:gd name="T40" fmla="*/ 23 w 140"/>
                <a:gd name="T41" fmla="*/ 159 h 246"/>
                <a:gd name="T42" fmla="*/ 11 w 140"/>
                <a:gd name="T43" fmla="*/ 139 h 246"/>
                <a:gd name="T44" fmla="*/ 2 w 140"/>
                <a:gd name="T45" fmla="*/ 124 h 246"/>
                <a:gd name="T46" fmla="*/ 4 w 140"/>
                <a:gd name="T47" fmla="*/ 115 h 246"/>
                <a:gd name="T48" fmla="*/ 16 w 140"/>
                <a:gd name="T49" fmla="*/ 104 h 246"/>
                <a:gd name="T50" fmla="*/ 58 w 140"/>
                <a:gd name="T51" fmla="*/ 54 h 246"/>
                <a:gd name="T52" fmla="*/ 89 w 140"/>
                <a:gd name="T53" fmla="*/ 21 h 246"/>
                <a:gd name="T54" fmla="*/ 101 w 140"/>
                <a:gd name="T55" fmla="*/ 11 h 246"/>
                <a:gd name="T56" fmla="*/ 123 w 140"/>
                <a:gd name="T57" fmla="*/ 0 h 246"/>
                <a:gd name="T58" fmla="*/ 126 w 140"/>
                <a:gd name="T5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46">
                  <a:moveTo>
                    <a:pt x="126" y="0"/>
                  </a:moveTo>
                  <a:cubicBezTo>
                    <a:pt x="134" y="0"/>
                    <a:pt x="140" y="6"/>
                    <a:pt x="138" y="14"/>
                  </a:cubicBezTo>
                  <a:cubicBezTo>
                    <a:pt x="136" y="20"/>
                    <a:pt x="133" y="26"/>
                    <a:pt x="129" y="30"/>
                  </a:cubicBezTo>
                  <a:cubicBezTo>
                    <a:pt x="121" y="42"/>
                    <a:pt x="110" y="53"/>
                    <a:pt x="99" y="62"/>
                  </a:cubicBezTo>
                  <a:cubicBezTo>
                    <a:pt x="92" y="69"/>
                    <a:pt x="85" y="75"/>
                    <a:pt x="77" y="81"/>
                  </a:cubicBezTo>
                  <a:cubicBezTo>
                    <a:pt x="65" y="90"/>
                    <a:pt x="54" y="97"/>
                    <a:pt x="42" y="105"/>
                  </a:cubicBezTo>
                  <a:cubicBezTo>
                    <a:pt x="35" y="110"/>
                    <a:pt x="27" y="113"/>
                    <a:pt x="19" y="117"/>
                  </a:cubicBezTo>
                  <a:cubicBezTo>
                    <a:pt x="18" y="117"/>
                    <a:pt x="18" y="117"/>
                    <a:pt x="18" y="118"/>
                  </a:cubicBezTo>
                  <a:cubicBezTo>
                    <a:pt x="18" y="118"/>
                    <a:pt x="18" y="119"/>
                    <a:pt x="19" y="119"/>
                  </a:cubicBezTo>
                  <a:cubicBezTo>
                    <a:pt x="27" y="123"/>
                    <a:pt x="35" y="127"/>
                    <a:pt x="43" y="133"/>
                  </a:cubicBezTo>
                  <a:cubicBezTo>
                    <a:pt x="47" y="137"/>
                    <a:pt x="52" y="141"/>
                    <a:pt x="56" y="146"/>
                  </a:cubicBezTo>
                  <a:cubicBezTo>
                    <a:pt x="67" y="158"/>
                    <a:pt x="78" y="169"/>
                    <a:pt x="90" y="179"/>
                  </a:cubicBezTo>
                  <a:cubicBezTo>
                    <a:pt x="98" y="185"/>
                    <a:pt x="105" y="191"/>
                    <a:pt x="111" y="198"/>
                  </a:cubicBezTo>
                  <a:cubicBezTo>
                    <a:pt x="120" y="206"/>
                    <a:pt x="127" y="215"/>
                    <a:pt x="132" y="226"/>
                  </a:cubicBezTo>
                  <a:cubicBezTo>
                    <a:pt x="133" y="229"/>
                    <a:pt x="134" y="232"/>
                    <a:pt x="135" y="236"/>
                  </a:cubicBezTo>
                  <a:cubicBezTo>
                    <a:pt x="136" y="241"/>
                    <a:pt x="132" y="246"/>
                    <a:pt x="126" y="245"/>
                  </a:cubicBezTo>
                  <a:cubicBezTo>
                    <a:pt x="121" y="244"/>
                    <a:pt x="116" y="243"/>
                    <a:pt x="111" y="241"/>
                  </a:cubicBezTo>
                  <a:cubicBezTo>
                    <a:pt x="99" y="237"/>
                    <a:pt x="89" y="230"/>
                    <a:pt x="79" y="222"/>
                  </a:cubicBezTo>
                  <a:cubicBezTo>
                    <a:pt x="73" y="217"/>
                    <a:pt x="66" y="211"/>
                    <a:pt x="61" y="205"/>
                  </a:cubicBezTo>
                  <a:cubicBezTo>
                    <a:pt x="55" y="199"/>
                    <a:pt x="49" y="193"/>
                    <a:pt x="44" y="186"/>
                  </a:cubicBezTo>
                  <a:cubicBezTo>
                    <a:pt x="37" y="177"/>
                    <a:pt x="30" y="168"/>
                    <a:pt x="23" y="159"/>
                  </a:cubicBezTo>
                  <a:cubicBezTo>
                    <a:pt x="18" y="153"/>
                    <a:pt x="15" y="146"/>
                    <a:pt x="11" y="139"/>
                  </a:cubicBezTo>
                  <a:cubicBezTo>
                    <a:pt x="8" y="134"/>
                    <a:pt x="5" y="129"/>
                    <a:pt x="2" y="124"/>
                  </a:cubicBezTo>
                  <a:cubicBezTo>
                    <a:pt x="0" y="120"/>
                    <a:pt x="0" y="118"/>
                    <a:pt x="4" y="115"/>
                  </a:cubicBezTo>
                  <a:cubicBezTo>
                    <a:pt x="8" y="111"/>
                    <a:pt x="12" y="107"/>
                    <a:pt x="16" y="104"/>
                  </a:cubicBezTo>
                  <a:cubicBezTo>
                    <a:pt x="31" y="89"/>
                    <a:pt x="45" y="72"/>
                    <a:pt x="58" y="54"/>
                  </a:cubicBezTo>
                  <a:cubicBezTo>
                    <a:pt x="67" y="42"/>
                    <a:pt x="77" y="31"/>
                    <a:pt x="89" y="21"/>
                  </a:cubicBezTo>
                  <a:cubicBezTo>
                    <a:pt x="93" y="18"/>
                    <a:pt x="96" y="14"/>
                    <a:pt x="101" y="11"/>
                  </a:cubicBezTo>
                  <a:cubicBezTo>
                    <a:pt x="107" y="6"/>
                    <a:pt x="114" y="1"/>
                    <a:pt x="123" y="0"/>
                  </a:cubicBezTo>
                  <a:cubicBezTo>
                    <a:pt x="124" y="0"/>
                    <a:pt x="125" y="0"/>
                    <a:pt x="12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0" name="Freeform 56"/>
            <p:cNvSpPr/>
            <p:nvPr>
              <p:custDataLst>
                <p:tags r:id="rId26"/>
              </p:custDataLst>
            </p:nvPr>
          </p:nvSpPr>
          <p:spPr bwMode="auto">
            <a:xfrm>
              <a:off x="1212" y="2489"/>
              <a:ext cx="236" cy="289"/>
            </a:xfrm>
            <a:custGeom>
              <a:avLst/>
              <a:gdLst>
                <a:gd name="T0" fmla="*/ 20 w 153"/>
                <a:gd name="T1" fmla="*/ 139 h 216"/>
                <a:gd name="T2" fmla="*/ 29 w 153"/>
                <a:gd name="T3" fmla="*/ 140 h 216"/>
                <a:gd name="T4" fmla="*/ 62 w 153"/>
                <a:gd name="T5" fmla="*/ 149 h 216"/>
                <a:gd name="T6" fmla="*/ 97 w 153"/>
                <a:gd name="T7" fmla="*/ 163 h 216"/>
                <a:gd name="T8" fmla="*/ 130 w 153"/>
                <a:gd name="T9" fmla="*/ 180 h 216"/>
                <a:gd name="T10" fmla="*/ 150 w 153"/>
                <a:gd name="T11" fmla="*/ 203 h 216"/>
                <a:gd name="T12" fmla="*/ 143 w 153"/>
                <a:gd name="T13" fmla="*/ 215 h 216"/>
                <a:gd name="T14" fmla="*/ 134 w 153"/>
                <a:gd name="T15" fmla="*/ 215 h 216"/>
                <a:gd name="T16" fmla="*/ 95 w 153"/>
                <a:gd name="T17" fmla="*/ 205 h 216"/>
                <a:gd name="T18" fmla="*/ 32 w 153"/>
                <a:gd name="T19" fmla="*/ 169 h 216"/>
                <a:gd name="T20" fmla="*/ 24 w 153"/>
                <a:gd name="T21" fmla="*/ 162 h 216"/>
                <a:gd name="T22" fmla="*/ 9 w 153"/>
                <a:gd name="T23" fmla="*/ 149 h 216"/>
                <a:gd name="T24" fmla="*/ 3 w 153"/>
                <a:gd name="T25" fmla="*/ 144 h 216"/>
                <a:gd name="T26" fmla="*/ 3 w 153"/>
                <a:gd name="T27" fmla="*/ 137 h 216"/>
                <a:gd name="T28" fmla="*/ 14 w 153"/>
                <a:gd name="T29" fmla="*/ 124 h 216"/>
                <a:gd name="T30" fmla="*/ 41 w 153"/>
                <a:gd name="T31" fmla="*/ 74 h 216"/>
                <a:gd name="T32" fmla="*/ 57 w 153"/>
                <a:gd name="T33" fmla="*/ 54 h 216"/>
                <a:gd name="T34" fmla="*/ 88 w 153"/>
                <a:gd name="T35" fmla="*/ 22 h 216"/>
                <a:gd name="T36" fmla="*/ 110 w 153"/>
                <a:gd name="T37" fmla="*/ 5 h 216"/>
                <a:gd name="T38" fmla="*/ 116 w 153"/>
                <a:gd name="T39" fmla="*/ 2 h 216"/>
                <a:gd name="T40" fmla="*/ 123 w 153"/>
                <a:gd name="T41" fmla="*/ 6 h 216"/>
                <a:gd name="T42" fmla="*/ 123 w 153"/>
                <a:gd name="T43" fmla="*/ 14 h 216"/>
                <a:gd name="T44" fmla="*/ 115 w 153"/>
                <a:gd name="T45" fmla="*/ 38 h 216"/>
                <a:gd name="T46" fmla="*/ 96 w 153"/>
                <a:gd name="T47" fmla="*/ 69 h 216"/>
                <a:gd name="T48" fmla="*/ 68 w 153"/>
                <a:gd name="T49" fmla="*/ 101 h 216"/>
                <a:gd name="T50" fmla="*/ 54 w 153"/>
                <a:gd name="T51" fmla="*/ 115 h 216"/>
                <a:gd name="T52" fmla="*/ 22 w 153"/>
                <a:gd name="T53" fmla="*/ 137 h 216"/>
                <a:gd name="T54" fmla="*/ 21 w 153"/>
                <a:gd name="T55" fmla="*/ 138 h 216"/>
                <a:gd name="T56" fmla="*/ 20 w 153"/>
                <a:gd name="T57" fmla="*/ 13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216">
                  <a:moveTo>
                    <a:pt x="20" y="139"/>
                  </a:moveTo>
                  <a:cubicBezTo>
                    <a:pt x="23" y="140"/>
                    <a:pt x="26" y="140"/>
                    <a:pt x="29" y="140"/>
                  </a:cubicBezTo>
                  <a:cubicBezTo>
                    <a:pt x="40" y="142"/>
                    <a:pt x="51" y="145"/>
                    <a:pt x="62" y="149"/>
                  </a:cubicBezTo>
                  <a:cubicBezTo>
                    <a:pt x="74" y="154"/>
                    <a:pt x="85" y="158"/>
                    <a:pt x="97" y="163"/>
                  </a:cubicBezTo>
                  <a:cubicBezTo>
                    <a:pt x="109" y="167"/>
                    <a:pt x="120" y="172"/>
                    <a:pt x="130" y="180"/>
                  </a:cubicBezTo>
                  <a:cubicBezTo>
                    <a:pt x="138" y="187"/>
                    <a:pt x="145" y="194"/>
                    <a:pt x="150" y="203"/>
                  </a:cubicBezTo>
                  <a:cubicBezTo>
                    <a:pt x="153" y="210"/>
                    <a:pt x="151" y="214"/>
                    <a:pt x="143" y="215"/>
                  </a:cubicBezTo>
                  <a:cubicBezTo>
                    <a:pt x="140" y="216"/>
                    <a:pt x="137" y="216"/>
                    <a:pt x="134" y="215"/>
                  </a:cubicBezTo>
                  <a:cubicBezTo>
                    <a:pt x="120" y="214"/>
                    <a:pt x="107" y="210"/>
                    <a:pt x="95" y="205"/>
                  </a:cubicBezTo>
                  <a:cubicBezTo>
                    <a:pt x="72" y="196"/>
                    <a:pt x="51" y="184"/>
                    <a:pt x="32" y="169"/>
                  </a:cubicBezTo>
                  <a:cubicBezTo>
                    <a:pt x="29" y="167"/>
                    <a:pt x="27" y="164"/>
                    <a:pt x="24" y="162"/>
                  </a:cubicBezTo>
                  <a:cubicBezTo>
                    <a:pt x="19" y="158"/>
                    <a:pt x="14" y="153"/>
                    <a:pt x="9" y="149"/>
                  </a:cubicBezTo>
                  <a:cubicBezTo>
                    <a:pt x="7" y="147"/>
                    <a:pt x="5" y="145"/>
                    <a:pt x="3" y="144"/>
                  </a:cubicBezTo>
                  <a:cubicBezTo>
                    <a:pt x="0" y="143"/>
                    <a:pt x="0" y="139"/>
                    <a:pt x="3" y="137"/>
                  </a:cubicBezTo>
                  <a:cubicBezTo>
                    <a:pt x="9" y="135"/>
                    <a:pt x="12" y="130"/>
                    <a:pt x="14" y="124"/>
                  </a:cubicBezTo>
                  <a:cubicBezTo>
                    <a:pt x="20" y="106"/>
                    <a:pt x="29" y="89"/>
                    <a:pt x="41" y="74"/>
                  </a:cubicBezTo>
                  <a:cubicBezTo>
                    <a:pt x="47" y="67"/>
                    <a:pt x="51" y="60"/>
                    <a:pt x="57" y="54"/>
                  </a:cubicBezTo>
                  <a:cubicBezTo>
                    <a:pt x="66" y="43"/>
                    <a:pt x="76" y="32"/>
                    <a:pt x="88" y="22"/>
                  </a:cubicBezTo>
                  <a:cubicBezTo>
                    <a:pt x="95" y="16"/>
                    <a:pt x="102" y="10"/>
                    <a:pt x="110" y="5"/>
                  </a:cubicBezTo>
                  <a:cubicBezTo>
                    <a:pt x="112" y="4"/>
                    <a:pt x="114" y="3"/>
                    <a:pt x="116" y="2"/>
                  </a:cubicBezTo>
                  <a:cubicBezTo>
                    <a:pt x="120" y="0"/>
                    <a:pt x="123" y="2"/>
                    <a:pt x="123" y="6"/>
                  </a:cubicBezTo>
                  <a:cubicBezTo>
                    <a:pt x="124" y="9"/>
                    <a:pt x="123" y="12"/>
                    <a:pt x="123" y="14"/>
                  </a:cubicBezTo>
                  <a:cubicBezTo>
                    <a:pt x="121" y="22"/>
                    <a:pt x="118" y="30"/>
                    <a:pt x="115" y="38"/>
                  </a:cubicBezTo>
                  <a:cubicBezTo>
                    <a:pt x="109" y="49"/>
                    <a:pt x="104" y="59"/>
                    <a:pt x="96" y="69"/>
                  </a:cubicBezTo>
                  <a:cubicBezTo>
                    <a:pt x="87" y="80"/>
                    <a:pt x="78" y="91"/>
                    <a:pt x="68" y="101"/>
                  </a:cubicBezTo>
                  <a:cubicBezTo>
                    <a:pt x="63" y="106"/>
                    <a:pt x="59" y="110"/>
                    <a:pt x="54" y="115"/>
                  </a:cubicBezTo>
                  <a:cubicBezTo>
                    <a:pt x="45" y="124"/>
                    <a:pt x="34" y="131"/>
                    <a:pt x="22" y="137"/>
                  </a:cubicBezTo>
                  <a:cubicBezTo>
                    <a:pt x="22" y="138"/>
                    <a:pt x="21" y="138"/>
                    <a:pt x="21" y="138"/>
                  </a:cubicBezTo>
                  <a:cubicBezTo>
                    <a:pt x="21" y="138"/>
                    <a:pt x="21" y="139"/>
                    <a:pt x="20" y="139"/>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1" name="Freeform 57"/>
            <p:cNvSpPr/>
            <p:nvPr>
              <p:custDataLst>
                <p:tags r:id="rId27"/>
              </p:custDataLst>
            </p:nvPr>
          </p:nvSpPr>
          <p:spPr bwMode="auto">
            <a:xfrm>
              <a:off x="1375" y="2478"/>
              <a:ext cx="247" cy="246"/>
            </a:xfrm>
            <a:custGeom>
              <a:avLst/>
              <a:gdLst>
                <a:gd name="T0" fmla="*/ 25 w 160"/>
                <a:gd name="T1" fmla="*/ 123 h 184"/>
                <a:gd name="T2" fmla="*/ 28 w 160"/>
                <a:gd name="T3" fmla="*/ 123 h 184"/>
                <a:gd name="T4" fmla="*/ 61 w 160"/>
                <a:gd name="T5" fmla="*/ 123 h 184"/>
                <a:gd name="T6" fmla="*/ 99 w 160"/>
                <a:gd name="T7" fmla="*/ 131 h 184"/>
                <a:gd name="T8" fmla="*/ 145 w 160"/>
                <a:gd name="T9" fmla="*/ 159 h 184"/>
                <a:gd name="T10" fmla="*/ 156 w 160"/>
                <a:gd name="T11" fmla="*/ 169 h 184"/>
                <a:gd name="T12" fmla="*/ 154 w 160"/>
                <a:gd name="T13" fmla="*/ 179 h 184"/>
                <a:gd name="T14" fmla="*/ 151 w 160"/>
                <a:gd name="T15" fmla="*/ 180 h 184"/>
                <a:gd name="T16" fmla="*/ 120 w 160"/>
                <a:gd name="T17" fmla="*/ 182 h 184"/>
                <a:gd name="T18" fmla="*/ 92 w 160"/>
                <a:gd name="T19" fmla="*/ 173 h 184"/>
                <a:gd name="T20" fmla="*/ 53 w 160"/>
                <a:gd name="T21" fmla="*/ 154 h 184"/>
                <a:gd name="T22" fmla="*/ 38 w 160"/>
                <a:gd name="T23" fmla="*/ 145 h 184"/>
                <a:gd name="T24" fmla="*/ 9 w 160"/>
                <a:gd name="T25" fmla="*/ 133 h 184"/>
                <a:gd name="T26" fmla="*/ 4 w 160"/>
                <a:gd name="T27" fmla="*/ 132 h 184"/>
                <a:gd name="T28" fmla="*/ 2 w 160"/>
                <a:gd name="T29" fmla="*/ 126 h 184"/>
                <a:gd name="T30" fmla="*/ 7 w 160"/>
                <a:gd name="T31" fmla="*/ 118 h 184"/>
                <a:gd name="T32" fmla="*/ 16 w 160"/>
                <a:gd name="T33" fmla="*/ 105 h 184"/>
                <a:gd name="T34" fmla="*/ 36 w 160"/>
                <a:gd name="T35" fmla="*/ 60 h 184"/>
                <a:gd name="T36" fmla="*/ 51 w 160"/>
                <a:gd name="T37" fmla="*/ 33 h 184"/>
                <a:gd name="T38" fmla="*/ 85 w 160"/>
                <a:gd name="T39" fmla="*/ 4 h 184"/>
                <a:gd name="T40" fmla="*/ 94 w 160"/>
                <a:gd name="T41" fmla="*/ 1 h 184"/>
                <a:gd name="T42" fmla="*/ 102 w 160"/>
                <a:gd name="T43" fmla="*/ 8 h 184"/>
                <a:gd name="T44" fmla="*/ 98 w 160"/>
                <a:gd name="T45" fmla="*/ 20 h 184"/>
                <a:gd name="T46" fmla="*/ 83 w 160"/>
                <a:gd name="T47" fmla="*/ 49 h 184"/>
                <a:gd name="T48" fmla="*/ 73 w 160"/>
                <a:gd name="T49" fmla="*/ 66 h 184"/>
                <a:gd name="T50" fmla="*/ 51 w 160"/>
                <a:gd name="T51" fmla="*/ 95 h 184"/>
                <a:gd name="T52" fmla="*/ 38 w 160"/>
                <a:gd name="T53" fmla="*/ 111 h 184"/>
                <a:gd name="T54" fmla="*/ 28 w 160"/>
                <a:gd name="T55" fmla="*/ 119 h 184"/>
                <a:gd name="T56" fmla="*/ 24 w 160"/>
                <a:gd name="T57" fmla="*/ 122 h 184"/>
                <a:gd name="T58" fmla="*/ 25 w 160"/>
                <a:gd name="T59"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84">
                  <a:moveTo>
                    <a:pt x="25" y="123"/>
                  </a:moveTo>
                  <a:cubicBezTo>
                    <a:pt x="26" y="123"/>
                    <a:pt x="27" y="123"/>
                    <a:pt x="28" y="123"/>
                  </a:cubicBezTo>
                  <a:cubicBezTo>
                    <a:pt x="39" y="123"/>
                    <a:pt x="50" y="122"/>
                    <a:pt x="61" y="123"/>
                  </a:cubicBezTo>
                  <a:cubicBezTo>
                    <a:pt x="74" y="123"/>
                    <a:pt x="87" y="126"/>
                    <a:pt x="99" y="131"/>
                  </a:cubicBezTo>
                  <a:cubicBezTo>
                    <a:pt x="116" y="137"/>
                    <a:pt x="131" y="147"/>
                    <a:pt x="145" y="159"/>
                  </a:cubicBezTo>
                  <a:cubicBezTo>
                    <a:pt x="148" y="162"/>
                    <a:pt x="152" y="165"/>
                    <a:pt x="156" y="169"/>
                  </a:cubicBezTo>
                  <a:cubicBezTo>
                    <a:pt x="160" y="172"/>
                    <a:pt x="159" y="176"/>
                    <a:pt x="154" y="179"/>
                  </a:cubicBezTo>
                  <a:cubicBezTo>
                    <a:pt x="153" y="179"/>
                    <a:pt x="152" y="179"/>
                    <a:pt x="151" y="180"/>
                  </a:cubicBezTo>
                  <a:cubicBezTo>
                    <a:pt x="141" y="183"/>
                    <a:pt x="131" y="184"/>
                    <a:pt x="120" y="182"/>
                  </a:cubicBezTo>
                  <a:cubicBezTo>
                    <a:pt x="110" y="180"/>
                    <a:pt x="101" y="177"/>
                    <a:pt x="92" y="173"/>
                  </a:cubicBezTo>
                  <a:cubicBezTo>
                    <a:pt x="79" y="166"/>
                    <a:pt x="66" y="160"/>
                    <a:pt x="53" y="154"/>
                  </a:cubicBezTo>
                  <a:cubicBezTo>
                    <a:pt x="48" y="151"/>
                    <a:pt x="43" y="148"/>
                    <a:pt x="38" y="145"/>
                  </a:cubicBezTo>
                  <a:cubicBezTo>
                    <a:pt x="29" y="139"/>
                    <a:pt x="19" y="136"/>
                    <a:pt x="9" y="133"/>
                  </a:cubicBezTo>
                  <a:cubicBezTo>
                    <a:pt x="7" y="133"/>
                    <a:pt x="6" y="132"/>
                    <a:pt x="4" y="132"/>
                  </a:cubicBezTo>
                  <a:cubicBezTo>
                    <a:pt x="1" y="131"/>
                    <a:pt x="0" y="129"/>
                    <a:pt x="2" y="126"/>
                  </a:cubicBezTo>
                  <a:cubicBezTo>
                    <a:pt x="3" y="123"/>
                    <a:pt x="5" y="121"/>
                    <a:pt x="7" y="118"/>
                  </a:cubicBezTo>
                  <a:cubicBezTo>
                    <a:pt x="10" y="114"/>
                    <a:pt x="14" y="110"/>
                    <a:pt x="16" y="105"/>
                  </a:cubicBezTo>
                  <a:cubicBezTo>
                    <a:pt x="23" y="90"/>
                    <a:pt x="30" y="75"/>
                    <a:pt x="36" y="60"/>
                  </a:cubicBezTo>
                  <a:cubicBezTo>
                    <a:pt x="40" y="50"/>
                    <a:pt x="44" y="41"/>
                    <a:pt x="51" y="33"/>
                  </a:cubicBezTo>
                  <a:cubicBezTo>
                    <a:pt x="60" y="21"/>
                    <a:pt x="72" y="11"/>
                    <a:pt x="85" y="4"/>
                  </a:cubicBezTo>
                  <a:cubicBezTo>
                    <a:pt x="88" y="3"/>
                    <a:pt x="91" y="2"/>
                    <a:pt x="94" y="1"/>
                  </a:cubicBezTo>
                  <a:cubicBezTo>
                    <a:pt x="99" y="0"/>
                    <a:pt x="102" y="2"/>
                    <a:pt x="102" y="8"/>
                  </a:cubicBezTo>
                  <a:cubicBezTo>
                    <a:pt x="102" y="12"/>
                    <a:pt x="101" y="16"/>
                    <a:pt x="98" y="20"/>
                  </a:cubicBezTo>
                  <a:cubicBezTo>
                    <a:pt x="93" y="30"/>
                    <a:pt x="88" y="39"/>
                    <a:pt x="83" y="49"/>
                  </a:cubicBezTo>
                  <a:cubicBezTo>
                    <a:pt x="79" y="55"/>
                    <a:pt x="76" y="60"/>
                    <a:pt x="73" y="66"/>
                  </a:cubicBezTo>
                  <a:cubicBezTo>
                    <a:pt x="67" y="77"/>
                    <a:pt x="59" y="86"/>
                    <a:pt x="51" y="95"/>
                  </a:cubicBezTo>
                  <a:cubicBezTo>
                    <a:pt x="47" y="100"/>
                    <a:pt x="43" y="106"/>
                    <a:pt x="38" y="111"/>
                  </a:cubicBezTo>
                  <a:cubicBezTo>
                    <a:pt x="35" y="114"/>
                    <a:pt x="32" y="116"/>
                    <a:pt x="28" y="119"/>
                  </a:cubicBezTo>
                  <a:cubicBezTo>
                    <a:pt x="27" y="120"/>
                    <a:pt x="26" y="121"/>
                    <a:pt x="24" y="122"/>
                  </a:cubicBezTo>
                  <a:cubicBezTo>
                    <a:pt x="25" y="122"/>
                    <a:pt x="25" y="123"/>
                    <a:pt x="25" y="123"/>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2" name="Freeform 58"/>
            <p:cNvSpPr/>
            <p:nvPr>
              <p:custDataLst>
                <p:tags r:id="rId28"/>
              </p:custDataLst>
            </p:nvPr>
          </p:nvSpPr>
          <p:spPr bwMode="auto">
            <a:xfrm>
              <a:off x="1505" y="2484"/>
              <a:ext cx="185" cy="123"/>
            </a:xfrm>
            <a:custGeom>
              <a:avLst/>
              <a:gdLst>
                <a:gd name="T0" fmla="*/ 120 w 120"/>
                <a:gd name="T1" fmla="*/ 11 h 92"/>
                <a:gd name="T2" fmla="*/ 117 w 120"/>
                <a:gd name="T3" fmla="*/ 18 h 92"/>
                <a:gd name="T4" fmla="*/ 91 w 120"/>
                <a:gd name="T5" fmla="*/ 46 h 92"/>
                <a:gd name="T6" fmla="*/ 65 w 120"/>
                <a:gd name="T7" fmla="*/ 65 h 92"/>
                <a:gd name="T8" fmla="*/ 30 w 120"/>
                <a:gd name="T9" fmla="*/ 84 h 92"/>
                <a:gd name="T10" fmla="*/ 8 w 120"/>
                <a:gd name="T11" fmla="*/ 92 h 92"/>
                <a:gd name="T12" fmla="*/ 3 w 120"/>
                <a:gd name="T13" fmla="*/ 92 h 92"/>
                <a:gd name="T14" fmla="*/ 2 w 120"/>
                <a:gd name="T15" fmla="*/ 88 h 92"/>
                <a:gd name="T16" fmla="*/ 13 w 120"/>
                <a:gd name="T17" fmla="*/ 70 h 92"/>
                <a:gd name="T18" fmla="*/ 33 w 120"/>
                <a:gd name="T19" fmla="*/ 46 h 92"/>
                <a:gd name="T20" fmla="*/ 49 w 120"/>
                <a:gd name="T21" fmla="*/ 33 h 92"/>
                <a:gd name="T22" fmla="*/ 105 w 120"/>
                <a:gd name="T23" fmla="*/ 2 h 92"/>
                <a:gd name="T24" fmla="*/ 114 w 120"/>
                <a:gd name="T25" fmla="*/ 1 h 92"/>
                <a:gd name="T26" fmla="*/ 120 w 120"/>
                <a:gd name="T27" fmla="*/ 1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2">
                  <a:moveTo>
                    <a:pt x="120" y="11"/>
                  </a:moveTo>
                  <a:cubicBezTo>
                    <a:pt x="119" y="12"/>
                    <a:pt x="119" y="16"/>
                    <a:pt x="117" y="18"/>
                  </a:cubicBezTo>
                  <a:cubicBezTo>
                    <a:pt x="110" y="29"/>
                    <a:pt x="101" y="39"/>
                    <a:pt x="91" y="46"/>
                  </a:cubicBezTo>
                  <a:cubicBezTo>
                    <a:pt x="82" y="53"/>
                    <a:pt x="74" y="59"/>
                    <a:pt x="65" y="65"/>
                  </a:cubicBezTo>
                  <a:cubicBezTo>
                    <a:pt x="54" y="73"/>
                    <a:pt x="43" y="79"/>
                    <a:pt x="30" y="84"/>
                  </a:cubicBezTo>
                  <a:cubicBezTo>
                    <a:pt x="23" y="87"/>
                    <a:pt x="15" y="89"/>
                    <a:pt x="8" y="92"/>
                  </a:cubicBezTo>
                  <a:cubicBezTo>
                    <a:pt x="6" y="92"/>
                    <a:pt x="5" y="92"/>
                    <a:pt x="3" y="92"/>
                  </a:cubicBezTo>
                  <a:cubicBezTo>
                    <a:pt x="1" y="92"/>
                    <a:pt x="0" y="90"/>
                    <a:pt x="2" y="88"/>
                  </a:cubicBezTo>
                  <a:cubicBezTo>
                    <a:pt x="6" y="82"/>
                    <a:pt x="9" y="75"/>
                    <a:pt x="13" y="70"/>
                  </a:cubicBezTo>
                  <a:cubicBezTo>
                    <a:pt x="19" y="61"/>
                    <a:pt x="25" y="53"/>
                    <a:pt x="33" y="46"/>
                  </a:cubicBezTo>
                  <a:cubicBezTo>
                    <a:pt x="38" y="41"/>
                    <a:pt x="44" y="37"/>
                    <a:pt x="49" y="33"/>
                  </a:cubicBezTo>
                  <a:cubicBezTo>
                    <a:pt x="66" y="19"/>
                    <a:pt x="85" y="9"/>
                    <a:pt x="105" y="2"/>
                  </a:cubicBezTo>
                  <a:cubicBezTo>
                    <a:pt x="108" y="1"/>
                    <a:pt x="111" y="0"/>
                    <a:pt x="114" y="1"/>
                  </a:cubicBezTo>
                  <a:cubicBezTo>
                    <a:pt x="118" y="2"/>
                    <a:pt x="120" y="5"/>
                    <a:pt x="120" y="11"/>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3" name="Freeform 59"/>
            <p:cNvSpPr/>
            <p:nvPr>
              <p:custDataLst>
                <p:tags r:id="rId29"/>
              </p:custDataLst>
            </p:nvPr>
          </p:nvSpPr>
          <p:spPr bwMode="auto">
            <a:xfrm>
              <a:off x="849" y="2582"/>
              <a:ext cx="62" cy="58"/>
            </a:xfrm>
            <a:custGeom>
              <a:avLst/>
              <a:gdLst>
                <a:gd name="T0" fmla="*/ 0 w 40"/>
                <a:gd name="T1" fmla="*/ 19 h 43"/>
                <a:gd name="T2" fmla="*/ 5 w 40"/>
                <a:gd name="T3" fmla="*/ 10 h 43"/>
                <a:gd name="T4" fmla="*/ 12 w 40"/>
                <a:gd name="T5" fmla="*/ 4 h 43"/>
                <a:gd name="T6" fmla="*/ 31 w 40"/>
                <a:gd name="T7" fmla="*/ 7 h 43"/>
                <a:gd name="T8" fmla="*/ 35 w 40"/>
                <a:gd name="T9" fmla="*/ 30 h 43"/>
                <a:gd name="T10" fmla="*/ 6 w 40"/>
                <a:gd name="T11" fmla="*/ 35 h 43"/>
                <a:gd name="T12" fmla="*/ 1 w 40"/>
                <a:gd name="T13" fmla="*/ 29 h 43"/>
                <a:gd name="T14" fmla="*/ 0 w 40"/>
                <a:gd name="T15" fmla="*/ 26 h 43"/>
                <a:gd name="T16" fmla="*/ 0 w 40"/>
                <a:gd name="T17"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0" y="19"/>
                  </a:moveTo>
                  <a:cubicBezTo>
                    <a:pt x="1" y="16"/>
                    <a:pt x="3" y="13"/>
                    <a:pt x="5" y="10"/>
                  </a:cubicBezTo>
                  <a:cubicBezTo>
                    <a:pt x="7" y="8"/>
                    <a:pt x="10" y="6"/>
                    <a:pt x="12" y="4"/>
                  </a:cubicBezTo>
                  <a:cubicBezTo>
                    <a:pt x="19" y="0"/>
                    <a:pt x="26" y="2"/>
                    <a:pt x="31" y="7"/>
                  </a:cubicBezTo>
                  <a:cubicBezTo>
                    <a:pt x="37" y="13"/>
                    <a:pt x="40" y="22"/>
                    <a:pt x="35" y="30"/>
                  </a:cubicBezTo>
                  <a:cubicBezTo>
                    <a:pt x="29" y="40"/>
                    <a:pt x="15" y="43"/>
                    <a:pt x="6" y="35"/>
                  </a:cubicBezTo>
                  <a:cubicBezTo>
                    <a:pt x="4" y="34"/>
                    <a:pt x="3" y="31"/>
                    <a:pt x="1" y="29"/>
                  </a:cubicBezTo>
                  <a:cubicBezTo>
                    <a:pt x="1" y="28"/>
                    <a:pt x="0" y="27"/>
                    <a:pt x="0" y="26"/>
                  </a:cubicBezTo>
                  <a:cubicBezTo>
                    <a:pt x="0" y="24"/>
                    <a:pt x="0" y="21"/>
                    <a:pt x="0" y="1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4" name="Freeform 60"/>
            <p:cNvSpPr/>
            <p:nvPr>
              <p:custDataLst>
                <p:tags r:id="rId30"/>
              </p:custDataLst>
            </p:nvPr>
          </p:nvSpPr>
          <p:spPr bwMode="auto">
            <a:xfrm>
              <a:off x="1150" y="2820"/>
              <a:ext cx="32" cy="30"/>
            </a:xfrm>
            <a:custGeom>
              <a:avLst/>
              <a:gdLst>
                <a:gd name="T0" fmla="*/ 7 w 21"/>
                <a:gd name="T1" fmla="*/ 22 h 22"/>
                <a:gd name="T2" fmla="*/ 7 w 21"/>
                <a:gd name="T3" fmla="*/ 22 h 22"/>
                <a:gd name="T4" fmla="*/ 1 w 21"/>
                <a:gd name="T5" fmla="*/ 12 h 22"/>
                <a:gd name="T6" fmla="*/ 8 w 21"/>
                <a:gd name="T7" fmla="*/ 2 h 22"/>
                <a:gd name="T8" fmla="*/ 20 w 21"/>
                <a:gd name="T9" fmla="*/ 4 h 22"/>
                <a:gd name="T10" fmla="*/ 21 w 21"/>
                <a:gd name="T11" fmla="*/ 7 h 22"/>
                <a:gd name="T12" fmla="*/ 20 w 21"/>
                <a:gd name="T13" fmla="*/ 17 h 22"/>
                <a:gd name="T14" fmla="*/ 16 w 21"/>
                <a:gd name="T15" fmla="*/ 20 h 22"/>
                <a:gd name="T16" fmla="*/ 13 w 21"/>
                <a:gd name="T17" fmla="*/ 22 h 22"/>
                <a:gd name="T18" fmla="*/ 7 w 21"/>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7" y="22"/>
                  </a:moveTo>
                  <a:cubicBezTo>
                    <a:pt x="7" y="22"/>
                    <a:pt x="7" y="22"/>
                    <a:pt x="7" y="22"/>
                  </a:cubicBezTo>
                  <a:cubicBezTo>
                    <a:pt x="3" y="20"/>
                    <a:pt x="0" y="16"/>
                    <a:pt x="1" y="12"/>
                  </a:cubicBezTo>
                  <a:cubicBezTo>
                    <a:pt x="1" y="7"/>
                    <a:pt x="4" y="4"/>
                    <a:pt x="8" y="2"/>
                  </a:cubicBezTo>
                  <a:cubicBezTo>
                    <a:pt x="12" y="0"/>
                    <a:pt x="17" y="0"/>
                    <a:pt x="20" y="4"/>
                  </a:cubicBezTo>
                  <a:cubicBezTo>
                    <a:pt x="20" y="5"/>
                    <a:pt x="21" y="6"/>
                    <a:pt x="21" y="7"/>
                  </a:cubicBezTo>
                  <a:cubicBezTo>
                    <a:pt x="21" y="10"/>
                    <a:pt x="21" y="14"/>
                    <a:pt x="20" y="17"/>
                  </a:cubicBezTo>
                  <a:cubicBezTo>
                    <a:pt x="19" y="18"/>
                    <a:pt x="18" y="19"/>
                    <a:pt x="16" y="20"/>
                  </a:cubicBezTo>
                  <a:cubicBezTo>
                    <a:pt x="15" y="21"/>
                    <a:pt x="14" y="22"/>
                    <a:pt x="13" y="22"/>
                  </a:cubicBezTo>
                  <a:cubicBezTo>
                    <a:pt x="11" y="22"/>
                    <a:pt x="9" y="22"/>
                    <a:pt x="7" y="2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5" name="Freeform 61"/>
            <p:cNvSpPr/>
            <p:nvPr>
              <p:custDataLst>
                <p:tags r:id="rId31"/>
              </p:custDataLst>
            </p:nvPr>
          </p:nvSpPr>
          <p:spPr bwMode="auto">
            <a:xfrm>
              <a:off x="1602" y="2606"/>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6" name="Freeform 62"/>
            <p:cNvSpPr/>
            <p:nvPr>
              <p:custDataLst>
                <p:tags r:id="rId32"/>
              </p:custDataLst>
            </p:nvPr>
          </p:nvSpPr>
          <p:spPr bwMode="auto">
            <a:xfrm>
              <a:off x="1479" y="2741"/>
              <a:ext cx="65" cy="51"/>
            </a:xfrm>
            <a:custGeom>
              <a:avLst/>
              <a:gdLst>
                <a:gd name="T0" fmla="*/ 42 w 42"/>
                <a:gd name="T1" fmla="*/ 16 h 38"/>
                <a:gd name="T2" fmla="*/ 20 w 42"/>
                <a:gd name="T3" fmla="*/ 37 h 38"/>
                <a:gd name="T4" fmla="*/ 3 w 42"/>
                <a:gd name="T5" fmla="*/ 13 h 38"/>
                <a:gd name="T6" fmla="*/ 10 w 42"/>
                <a:gd name="T7" fmla="*/ 5 h 38"/>
                <a:gd name="T8" fmla="*/ 28 w 42"/>
                <a:gd name="T9" fmla="*/ 1 h 38"/>
                <a:gd name="T10" fmla="*/ 41 w 42"/>
                <a:gd name="T11" fmla="*/ 10 h 38"/>
                <a:gd name="T12" fmla="*/ 42 w 4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42" h="38">
                  <a:moveTo>
                    <a:pt x="42" y="16"/>
                  </a:moveTo>
                  <a:cubicBezTo>
                    <a:pt x="42" y="25"/>
                    <a:pt x="32" y="38"/>
                    <a:pt x="20" y="37"/>
                  </a:cubicBezTo>
                  <a:cubicBezTo>
                    <a:pt x="9" y="36"/>
                    <a:pt x="0" y="25"/>
                    <a:pt x="3" y="13"/>
                  </a:cubicBezTo>
                  <a:cubicBezTo>
                    <a:pt x="4" y="10"/>
                    <a:pt x="7" y="7"/>
                    <a:pt x="10" y="5"/>
                  </a:cubicBezTo>
                  <a:cubicBezTo>
                    <a:pt x="15" y="2"/>
                    <a:pt x="21" y="0"/>
                    <a:pt x="28" y="1"/>
                  </a:cubicBezTo>
                  <a:cubicBezTo>
                    <a:pt x="33" y="1"/>
                    <a:pt x="38" y="4"/>
                    <a:pt x="41" y="10"/>
                  </a:cubicBezTo>
                  <a:cubicBezTo>
                    <a:pt x="41" y="11"/>
                    <a:pt x="42" y="14"/>
                    <a:pt x="4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7" name="Freeform 63"/>
            <p:cNvSpPr/>
            <p:nvPr>
              <p:custDataLst>
                <p:tags r:id="rId33"/>
              </p:custDataLst>
            </p:nvPr>
          </p:nvSpPr>
          <p:spPr bwMode="auto">
            <a:xfrm>
              <a:off x="1290" y="2452"/>
              <a:ext cx="54" cy="47"/>
            </a:xfrm>
            <a:custGeom>
              <a:avLst/>
              <a:gdLst>
                <a:gd name="T0" fmla="*/ 16 w 35"/>
                <a:gd name="T1" fmla="*/ 34 h 35"/>
                <a:gd name="T2" fmla="*/ 1 w 35"/>
                <a:gd name="T3" fmla="*/ 21 h 35"/>
                <a:gd name="T4" fmla="*/ 1 w 35"/>
                <a:gd name="T5" fmla="*/ 19 h 35"/>
                <a:gd name="T6" fmla="*/ 16 w 35"/>
                <a:gd name="T7" fmla="*/ 2 h 35"/>
                <a:gd name="T8" fmla="*/ 34 w 35"/>
                <a:gd name="T9" fmla="*/ 16 h 35"/>
                <a:gd name="T10" fmla="*/ 16 w 35"/>
                <a:gd name="T11" fmla="*/ 34 h 35"/>
              </a:gdLst>
              <a:ahLst/>
              <a:cxnLst>
                <a:cxn ang="0">
                  <a:pos x="T0" y="T1"/>
                </a:cxn>
                <a:cxn ang="0">
                  <a:pos x="T2" y="T3"/>
                </a:cxn>
                <a:cxn ang="0">
                  <a:pos x="T4" y="T5"/>
                </a:cxn>
                <a:cxn ang="0">
                  <a:pos x="T6" y="T7"/>
                </a:cxn>
                <a:cxn ang="0">
                  <a:pos x="T8" y="T9"/>
                </a:cxn>
                <a:cxn ang="0">
                  <a:pos x="T10" y="T11"/>
                </a:cxn>
              </a:cxnLst>
              <a:rect l="0" t="0" r="r" b="b"/>
              <a:pathLst>
                <a:path w="35" h="35">
                  <a:moveTo>
                    <a:pt x="16" y="34"/>
                  </a:moveTo>
                  <a:cubicBezTo>
                    <a:pt x="7" y="35"/>
                    <a:pt x="2" y="29"/>
                    <a:pt x="1" y="21"/>
                  </a:cubicBezTo>
                  <a:cubicBezTo>
                    <a:pt x="1" y="21"/>
                    <a:pt x="0" y="20"/>
                    <a:pt x="1" y="19"/>
                  </a:cubicBezTo>
                  <a:cubicBezTo>
                    <a:pt x="1" y="11"/>
                    <a:pt x="8" y="3"/>
                    <a:pt x="16" y="2"/>
                  </a:cubicBezTo>
                  <a:cubicBezTo>
                    <a:pt x="24" y="0"/>
                    <a:pt x="33" y="7"/>
                    <a:pt x="34" y="16"/>
                  </a:cubicBezTo>
                  <a:cubicBezTo>
                    <a:pt x="35" y="26"/>
                    <a:pt x="26" y="34"/>
                    <a:pt x="16"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8" name="Freeform 64"/>
            <p:cNvSpPr/>
            <p:nvPr>
              <p:custDataLst>
                <p:tags r:id="rId34"/>
              </p:custDataLst>
            </p:nvPr>
          </p:nvSpPr>
          <p:spPr bwMode="auto">
            <a:xfrm>
              <a:off x="1554" y="2451"/>
              <a:ext cx="34" cy="25"/>
            </a:xfrm>
            <a:custGeom>
              <a:avLst/>
              <a:gdLst>
                <a:gd name="T0" fmla="*/ 10 w 22"/>
                <a:gd name="T1" fmla="*/ 18 h 19"/>
                <a:gd name="T2" fmla="*/ 2 w 22"/>
                <a:gd name="T3" fmla="*/ 7 h 19"/>
                <a:gd name="T4" fmla="*/ 11 w 22"/>
                <a:gd name="T5" fmla="*/ 0 h 19"/>
                <a:gd name="T6" fmla="*/ 21 w 22"/>
                <a:gd name="T7" fmla="*/ 5 h 19"/>
                <a:gd name="T8" fmla="*/ 21 w 22"/>
                <a:gd name="T9" fmla="*/ 12 h 19"/>
                <a:gd name="T10" fmla="*/ 1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10" y="18"/>
                  </a:moveTo>
                  <a:cubicBezTo>
                    <a:pt x="3" y="19"/>
                    <a:pt x="0" y="11"/>
                    <a:pt x="2" y="7"/>
                  </a:cubicBezTo>
                  <a:cubicBezTo>
                    <a:pt x="3" y="3"/>
                    <a:pt x="7" y="0"/>
                    <a:pt x="11" y="0"/>
                  </a:cubicBezTo>
                  <a:cubicBezTo>
                    <a:pt x="15" y="0"/>
                    <a:pt x="19" y="1"/>
                    <a:pt x="21" y="5"/>
                  </a:cubicBezTo>
                  <a:cubicBezTo>
                    <a:pt x="22" y="7"/>
                    <a:pt x="22" y="10"/>
                    <a:pt x="21" y="12"/>
                  </a:cubicBezTo>
                  <a:cubicBezTo>
                    <a:pt x="19" y="16"/>
                    <a:pt x="15" y="19"/>
                    <a:pt x="10" y="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19" name="Freeform 65"/>
            <p:cNvSpPr/>
            <p:nvPr>
              <p:custDataLst>
                <p:tags r:id="rId35"/>
              </p:custDataLst>
            </p:nvPr>
          </p:nvSpPr>
          <p:spPr bwMode="auto">
            <a:xfrm>
              <a:off x="838" y="2595"/>
              <a:ext cx="689" cy="96"/>
            </a:xfrm>
            <a:custGeom>
              <a:avLst/>
              <a:gdLst>
                <a:gd name="T0" fmla="*/ 120 w 446"/>
                <a:gd name="T1" fmla="*/ 72 h 72"/>
                <a:gd name="T2" fmla="*/ 79 w 446"/>
                <a:gd name="T3" fmla="*/ 70 h 72"/>
                <a:gd name="T4" fmla="*/ 43 w 446"/>
                <a:gd name="T5" fmla="*/ 65 h 72"/>
                <a:gd name="T6" fmla="*/ 12 w 446"/>
                <a:gd name="T7" fmla="*/ 57 h 72"/>
                <a:gd name="T8" fmla="*/ 4 w 446"/>
                <a:gd name="T9" fmla="*/ 54 h 72"/>
                <a:gd name="T10" fmla="*/ 2 w 446"/>
                <a:gd name="T11" fmla="*/ 52 h 72"/>
                <a:gd name="T12" fmla="*/ 2 w 446"/>
                <a:gd name="T13" fmla="*/ 47 h 72"/>
                <a:gd name="T14" fmla="*/ 5 w 446"/>
                <a:gd name="T15" fmla="*/ 46 h 72"/>
                <a:gd name="T16" fmla="*/ 6 w 446"/>
                <a:gd name="T17" fmla="*/ 46 h 72"/>
                <a:gd name="T18" fmla="*/ 53 w 446"/>
                <a:gd name="T19" fmla="*/ 59 h 72"/>
                <a:gd name="T20" fmla="*/ 81 w 446"/>
                <a:gd name="T21" fmla="*/ 62 h 72"/>
                <a:gd name="T22" fmla="*/ 122 w 446"/>
                <a:gd name="T23" fmla="*/ 64 h 72"/>
                <a:gd name="T24" fmla="*/ 152 w 446"/>
                <a:gd name="T25" fmla="*/ 62 h 72"/>
                <a:gd name="T26" fmla="*/ 177 w 446"/>
                <a:gd name="T27" fmla="*/ 61 h 72"/>
                <a:gd name="T28" fmla="*/ 206 w 446"/>
                <a:gd name="T29" fmla="*/ 59 h 72"/>
                <a:gd name="T30" fmla="*/ 222 w 446"/>
                <a:gd name="T31" fmla="*/ 58 h 72"/>
                <a:gd name="T32" fmla="*/ 237 w 446"/>
                <a:gd name="T33" fmla="*/ 57 h 72"/>
                <a:gd name="T34" fmla="*/ 263 w 446"/>
                <a:gd name="T35" fmla="*/ 54 h 72"/>
                <a:gd name="T36" fmla="*/ 283 w 446"/>
                <a:gd name="T37" fmla="*/ 51 h 72"/>
                <a:gd name="T38" fmla="*/ 324 w 446"/>
                <a:gd name="T39" fmla="*/ 43 h 72"/>
                <a:gd name="T40" fmla="*/ 363 w 446"/>
                <a:gd name="T41" fmla="*/ 32 h 72"/>
                <a:gd name="T42" fmla="*/ 422 w 446"/>
                <a:gd name="T43" fmla="*/ 9 h 72"/>
                <a:gd name="T44" fmla="*/ 440 w 446"/>
                <a:gd name="T45" fmla="*/ 1 h 72"/>
                <a:gd name="T46" fmla="*/ 445 w 446"/>
                <a:gd name="T47" fmla="*/ 2 h 72"/>
                <a:gd name="T48" fmla="*/ 444 w 446"/>
                <a:gd name="T49" fmla="*/ 7 h 72"/>
                <a:gd name="T50" fmla="*/ 438 w 446"/>
                <a:gd name="T51" fmla="*/ 10 h 72"/>
                <a:gd name="T52" fmla="*/ 381 w 446"/>
                <a:gd name="T53" fmla="*/ 35 h 72"/>
                <a:gd name="T54" fmla="*/ 307 w 446"/>
                <a:gd name="T55" fmla="*/ 55 h 72"/>
                <a:gd name="T56" fmla="*/ 266 w 446"/>
                <a:gd name="T57" fmla="*/ 62 h 72"/>
                <a:gd name="T58" fmla="*/ 239 w 446"/>
                <a:gd name="T59" fmla="*/ 65 h 72"/>
                <a:gd name="T60" fmla="*/ 207 w 446"/>
                <a:gd name="T61" fmla="*/ 67 h 72"/>
                <a:gd name="T62" fmla="*/ 192 w 446"/>
                <a:gd name="T63" fmla="*/ 68 h 72"/>
                <a:gd name="T64" fmla="*/ 161 w 446"/>
                <a:gd name="T65" fmla="*/ 70 h 72"/>
                <a:gd name="T66" fmla="*/ 149 w 446"/>
                <a:gd name="T67" fmla="*/ 71 h 72"/>
                <a:gd name="T68" fmla="*/ 120 w 446"/>
                <a:gd name="T6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6" h="72">
                  <a:moveTo>
                    <a:pt x="120" y="72"/>
                  </a:moveTo>
                  <a:cubicBezTo>
                    <a:pt x="109" y="72"/>
                    <a:pt x="94" y="72"/>
                    <a:pt x="79" y="70"/>
                  </a:cubicBezTo>
                  <a:cubicBezTo>
                    <a:pt x="67" y="69"/>
                    <a:pt x="55" y="68"/>
                    <a:pt x="43" y="65"/>
                  </a:cubicBezTo>
                  <a:cubicBezTo>
                    <a:pt x="33" y="63"/>
                    <a:pt x="22" y="60"/>
                    <a:pt x="12" y="57"/>
                  </a:cubicBezTo>
                  <a:cubicBezTo>
                    <a:pt x="9" y="56"/>
                    <a:pt x="7" y="55"/>
                    <a:pt x="4" y="54"/>
                  </a:cubicBezTo>
                  <a:cubicBezTo>
                    <a:pt x="3" y="53"/>
                    <a:pt x="2" y="53"/>
                    <a:pt x="2" y="52"/>
                  </a:cubicBezTo>
                  <a:cubicBezTo>
                    <a:pt x="1" y="50"/>
                    <a:pt x="0" y="49"/>
                    <a:pt x="2" y="47"/>
                  </a:cubicBezTo>
                  <a:cubicBezTo>
                    <a:pt x="3" y="46"/>
                    <a:pt x="4" y="46"/>
                    <a:pt x="5" y="46"/>
                  </a:cubicBezTo>
                  <a:cubicBezTo>
                    <a:pt x="6" y="46"/>
                    <a:pt x="6" y="46"/>
                    <a:pt x="6" y="46"/>
                  </a:cubicBezTo>
                  <a:cubicBezTo>
                    <a:pt x="21" y="53"/>
                    <a:pt x="37" y="56"/>
                    <a:pt x="53" y="59"/>
                  </a:cubicBezTo>
                  <a:cubicBezTo>
                    <a:pt x="62" y="61"/>
                    <a:pt x="71" y="61"/>
                    <a:pt x="81" y="62"/>
                  </a:cubicBezTo>
                  <a:cubicBezTo>
                    <a:pt x="94" y="64"/>
                    <a:pt x="108" y="64"/>
                    <a:pt x="122" y="64"/>
                  </a:cubicBezTo>
                  <a:cubicBezTo>
                    <a:pt x="132" y="64"/>
                    <a:pt x="142" y="63"/>
                    <a:pt x="152" y="62"/>
                  </a:cubicBezTo>
                  <a:cubicBezTo>
                    <a:pt x="160" y="62"/>
                    <a:pt x="169" y="61"/>
                    <a:pt x="177" y="61"/>
                  </a:cubicBezTo>
                  <a:cubicBezTo>
                    <a:pt x="187" y="60"/>
                    <a:pt x="196" y="59"/>
                    <a:pt x="206" y="59"/>
                  </a:cubicBezTo>
                  <a:cubicBezTo>
                    <a:pt x="211" y="58"/>
                    <a:pt x="217" y="58"/>
                    <a:pt x="222" y="58"/>
                  </a:cubicBezTo>
                  <a:cubicBezTo>
                    <a:pt x="227" y="58"/>
                    <a:pt x="232" y="57"/>
                    <a:pt x="237" y="57"/>
                  </a:cubicBezTo>
                  <a:cubicBezTo>
                    <a:pt x="246" y="56"/>
                    <a:pt x="255" y="55"/>
                    <a:pt x="263" y="54"/>
                  </a:cubicBezTo>
                  <a:cubicBezTo>
                    <a:pt x="270" y="53"/>
                    <a:pt x="277" y="52"/>
                    <a:pt x="283" y="51"/>
                  </a:cubicBezTo>
                  <a:cubicBezTo>
                    <a:pt x="297" y="48"/>
                    <a:pt x="311" y="46"/>
                    <a:pt x="324" y="43"/>
                  </a:cubicBezTo>
                  <a:cubicBezTo>
                    <a:pt x="337" y="40"/>
                    <a:pt x="350" y="36"/>
                    <a:pt x="363" y="32"/>
                  </a:cubicBezTo>
                  <a:cubicBezTo>
                    <a:pt x="383" y="26"/>
                    <a:pt x="403" y="19"/>
                    <a:pt x="422" y="9"/>
                  </a:cubicBezTo>
                  <a:cubicBezTo>
                    <a:pt x="428" y="7"/>
                    <a:pt x="434" y="4"/>
                    <a:pt x="440" y="1"/>
                  </a:cubicBezTo>
                  <a:cubicBezTo>
                    <a:pt x="442" y="0"/>
                    <a:pt x="444" y="1"/>
                    <a:pt x="445" y="2"/>
                  </a:cubicBezTo>
                  <a:cubicBezTo>
                    <a:pt x="446" y="4"/>
                    <a:pt x="446" y="5"/>
                    <a:pt x="444" y="7"/>
                  </a:cubicBezTo>
                  <a:cubicBezTo>
                    <a:pt x="442" y="8"/>
                    <a:pt x="440" y="10"/>
                    <a:pt x="438" y="10"/>
                  </a:cubicBezTo>
                  <a:cubicBezTo>
                    <a:pt x="420" y="20"/>
                    <a:pt x="401" y="28"/>
                    <a:pt x="381" y="35"/>
                  </a:cubicBezTo>
                  <a:cubicBezTo>
                    <a:pt x="357" y="43"/>
                    <a:pt x="332" y="50"/>
                    <a:pt x="307" y="55"/>
                  </a:cubicBezTo>
                  <a:cubicBezTo>
                    <a:pt x="293" y="58"/>
                    <a:pt x="280" y="60"/>
                    <a:pt x="266" y="62"/>
                  </a:cubicBezTo>
                  <a:cubicBezTo>
                    <a:pt x="257" y="63"/>
                    <a:pt x="248" y="64"/>
                    <a:pt x="239" y="65"/>
                  </a:cubicBezTo>
                  <a:cubicBezTo>
                    <a:pt x="228" y="66"/>
                    <a:pt x="218" y="66"/>
                    <a:pt x="207" y="67"/>
                  </a:cubicBezTo>
                  <a:cubicBezTo>
                    <a:pt x="202" y="68"/>
                    <a:pt x="197" y="68"/>
                    <a:pt x="192" y="68"/>
                  </a:cubicBezTo>
                  <a:cubicBezTo>
                    <a:pt x="182" y="69"/>
                    <a:pt x="172" y="70"/>
                    <a:pt x="161" y="70"/>
                  </a:cubicBezTo>
                  <a:cubicBezTo>
                    <a:pt x="157" y="71"/>
                    <a:pt x="153" y="71"/>
                    <a:pt x="149" y="71"/>
                  </a:cubicBezTo>
                  <a:cubicBezTo>
                    <a:pt x="141" y="71"/>
                    <a:pt x="132" y="72"/>
                    <a:pt x="120" y="72"/>
                  </a:cubicBezTo>
                  <a:close/>
                </a:path>
              </a:pathLst>
            </a:custGeom>
            <a:solidFill>
              <a:srgbClr val="3F2510"/>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20" name="Freeform 61"/>
            <p:cNvSpPr/>
            <p:nvPr>
              <p:custDataLst>
                <p:tags r:id="rId36"/>
              </p:custDataLst>
            </p:nvPr>
          </p:nvSpPr>
          <p:spPr bwMode="auto">
            <a:xfrm>
              <a:off x="1689" y="2217"/>
              <a:ext cx="48" cy="38"/>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21" name="Freeform 61"/>
            <p:cNvSpPr/>
            <p:nvPr>
              <p:custDataLst>
                <p:tags r:id="rId37"/>
              </p:custDataLst>
            </p:nvPr>
          </p:nvSpPr>
          <p:spPr bwMode="auto">
            <a:xfrm>
              <a:off x="709" y="2299"/>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22" name="Freeform 61"/>
            <p:cNvSpPr/>
            <p:nvPr>
              <p:custDataLst>
                <p:tags r:id="rId38"/>
              </p:custDataLst>
            </p:nvPr>
          </p:nvSpPr>
          <p:spPr bwMode="auto">
            <a:xfrm>
              <a:off x="1629" y="2073"/>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23" name="Freeform 61"/>
            <p:cNvSpPr/>
            <p:nvPr>
              <p:custDataLst>
                <p:tags r:id="rId39"/>
              </p:custDataLst>
            </p:nvPr>
          </p:nvSpPr>
          <p:spPr bwMode="auto">
            <a:xfrm>
              <a:off x="1627" y="2338"/>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24" name="Freeform 61"/>
            <p:cNvSpPr/>
            <p:nvPr>
              <p:custDataLst>
                <p:tags r:id="rId40"/>
              </p:custDataLst>
            </p:nvPr>
          </p:nvSpPr>
          <p:spPr bwMode="auto">
            <a:xfrm>
              <a:off x="803" y="2423"/>
              <a:ext cx="44" cy="38"/>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25" name="Freeform 61"/>
            <p:cNvSpPr/>
            <p:nvPr>
              <p:custDataLst>
                <p:tags r:id="rId41"/>
              </p:custDataLst>
            </p:nvPr>
          </p:nvSpPr>
          <p:spPr bwMode="auto">
            <a:xfrm>
              <a:off x="709" y="2158"/>
              <a:ext cx="44" cy="38"/>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grpSp>
      <p:sp>
        <p:nvSpPr>
          <p:cNvPr id="126" name="文本框 16"/>
          <p:cNvSpPr txBox="1"/>
          <p:nvPr>
            <p:custDataLst>
              <p:tags r:id="rId42"/>
            </p:custDataLst>
          </p:nvPr>
        </p:nvSpPr>
        <p:spPr>
          <a:xfrm>
            <a:off x="4622307" y="1821630"/>
            <a:ext cx="2467610" cy="3357245"/>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30000"/>
              </a:lnSpc>
              <a:spcBef>
                <a:spcPts val="0"/>
              </a:spcBef>
              <a:spcAft>
                <a:spcPts val="0"/>
              </a:spcAft>
              <a:buSzPct val="100000"/>
              <a:buNone/>
            </a:pPr>
            <a:r>
              <a:rPr lang="zh-CN" altLang="en-US" sz="2400" b="1" spc="150" dirty="0">
                <a:solidFill>
                  <a:srgbClr val="FF0000"/>
                </a:solidFill>
                <a:uFillTx/>
                <a:latin typeface="微软雅黑" panose="020B0503020204020204" pitchFamily="34" charset="-122"/>
                <a:ea typeface="微软雅黑" panose="020B0503020204020204" pitchFamily="34" charset="-122"/>
                <a:sym typeface="+mn-ea"/>
              </a:rPr>
              <a:t>编码</a:t>
            </a:r>
            <a:endParaRPr lang="en-US" altLang="zh-CN" sz="2400" b="1" spc="150" dirty="0">
              <a:solidFill>
                <a:srgbClr val="FF0000"/>
              </a:solidFill>
              <a:uFillTx/>
              <a:latin typeface="微软雅黑" panose="020B0503020204020204" pitchFamily="34" charset="-122"/>
              <a:ea typeface="微软雅黑" panose="020B0503020204020204" pitchFamily="34" charset="-122"/>
              <a:sym typeface="+mn-ea"/>
            </a:endParaRPr>
          </a:p>
          <a:p>
            <a:pPr marL="0" lvl="0" indent="0" algn="l" fontAlgn="auto">
              <a:lnSpc>
                <a:spcPct val="130000"/>
              </a:lnSpc>
              <a:spcBef>
                <a:spcPts val="0"/>
              </a:spcBef>
              <a:spcAft>
                <a:spcPts val="0"/>
              </a:spcAft>
              <a:buSzPct val="100000"/>
              <a:buNone/>
            </a:pPr>
            <a:r>
              <a:rPr lang="zh-CN" altLang="en-US" spc="150" dirty="0">
                <a:solidFill>
                  <a:schemeClr val="dk1">
                    <a:lumMod val="75000"/>
                  </a:schemeClr>
                </a:solidFill>
                <a:uFillTx/>
                <a:latin typeface="微软雅黑" panose="020B0503020204020204" pitchFamily="34" charset="-122"/>
                <a:ea typeface="微软雅黑" panose="020B0503020204020204" pitchFamily="34" charset="-122"/>
                <a:sym typeface="+mn-ea"/>
              </a:rPr>
              <a:t>可采用</a:t>
            </a:r>
            <a:r>
              <a:rPr lang="en-US" altLang="zh-CN" spc="150" dirty="0">
                <a:solidFill>
                  <a:schemeClr val="dk1">
                    <a:lumMod val="75000"/>
                  </a:schemeClr>
                </a:solidFill>
                <a:uFillTx/>
                <a:latin typeface="微软雅黑" panose="020B0503020204020204" pitchFamily="34" charset="-122"/>
                <a:ea typeface="微软雅黑" panose="020B0503020204020204" pitchFamily="34" charset="-122"/>
                <a:sym typeface="+mn-ea"/>
              </a:rPr>
              <a:t>2:4</a:t>
            </a:r>
            <a:r>
              <a:rPr lang="zh-CN" altLang="en-US" spc="150" dirty="0">
                <a:solidFill>
                  <a:schemeClr val="dk1">
                    <a:lumMod val="75000"/>
                  </a:schemeClr>
                </a:solidFill>
                <a:uFillTx/>
                <a:latin typeface="微软雅黑" panose="020B0503020204020204" pitchFamily="34" charset="-122"/>
                <a:ea typeface="微软雅黑" panose="020B0503020204020204" pitchFamily="34" charset="-122"/>
                <a:sym typeface="+mn-ea"/>
              </a:rPr>
              <a:t>或</a:t>
            </a:r>
            <a:r>
              <a:rPr lang="en-US" altLang="zh-CN" spc="150" dirty="0">
                <a:solidFill>
                  <a:schemeClr val="dk1">
                    <a:lumMod val="75000"/>
                  </a:schemeClr>
                </a:solidFill>
                <a:uFillTx/>
                <a:latin typeface="微软雅黑" panose="020B0503020204020204" pitchFamily="34" charset="-122"/>
                <a:ea typeface="微软雅黑" panose="020B0503020204020204" pitchFamily="34" charset="-122"/>
                <a:sym typeface="+mn-ea"/>
              </a:rPr>
              <a:t>3:8</a:t>
            </a:r>
            <a:r>
              <a:rPr lang="zh-CN" altLang="en-US" spc="150" dirty="0">
                <a:solidFill>
                  <a:schemeClr val="dk1">
                    <a:lumMod val="75000"/>
                  </a:schemeClr>
                </a:solidFill>
                <a:uFillTx/>
                <a:latin typeface="微软雅黑" panose="020B0503020204020204" pitchFamily="34" charset="-122"/>
                <a:ea typeface="微软雅黑" panose="020B0503020204020204" pitchFamily="34" charset="-122"/>
                <a:sym typeface="+mn-ea"/>
              </a:rPr>
              <a:t>译码的方式，由少数</a:t>
            </a:r>
            <a:endParaRPr lang="zh-CN" altLang="en-US" spc="150" dirty="0">
              <a:solidFill>
                <a:schemeClr val="dk1">
                  <a:lumMod val="75000"/>
                </a:schemeClr>
              </a:solidFill>
              <a:uFillTx/>
              <a:latin typeface="微软雅黑" panose="020B0503020204020204" pitchFamily="34" charset="-122"/>
              <a:ea typeface="微软雅黑" panose="020B0503020204020204" pitchFamily="34" charset="-122"/>
              <a:sym typeface="+mn-ea"/>
            </a:endParaRPr>
          </a:p>
          <a:p>
            <a:pPr marL="0" lvl="0" indent="0" algn="l" fontAlgn="auto">
              <a:lnSpc>
                <a:spcPct val="130000"/>
              </a:lnSpc>
              <a:spcBef>
                <a:spcPts val="0"/>
              </a:spcBef>
              <a:spcAft>
                <a:spcPts val="0"/>
              </a:spcAft>
              <a:buSzPct val="100000"/>
              <a:buNone/>
            </a:pPr>
            <a:r>
              <a:rPr lang="zh-CN" altLang="en-US" spc="150" dirty="0">
                <a:solidFill>
                  <a:schemeClr val="dk1">
                    <a:lumMod val="75000"/>
                  </a:schemeClr>
                </a:solidFill>
                <a:uFillTx/>
                <a:latin typeface="微软雅黑" panose="020B0503020204020204" pitchFamily="34" charset="-122"/>
                <a:ea typeface="微软雅黑" panose="020B0503020204020204" pitchFamily="34" charset="-122"/>
                <a:sym typeface="+mn-ea"/>
              </a:rPr>
              <a:t>几根总线完成多种功能</a:t>
            </a:r>
            <a:endParaRPr lang="zh-CN" altLang="en-US" spc="150" dirty="0">
              <a:solidFill>
                <a:schemeClr val="dk1">
                  <a:lumMod val="75000"/>
                </a:schemeClr>
              </a:solidFill>
              <a:uFillTx/>
              <a:latin typeface="微软雅黑" panose="020B0503020204020204" pitchFamily="34" charset="-122"/>
              <a:ea typeface="微软雅黑" panose="020B0503020204020204" pitchFamily="34" charset="-122"/>
              <a:sym typeface="+mn-ea"/>
            </a:endParaRPr>
          </a:p>
        </p:txBody>
      </p:sp>
      <p:grpSp>
        <p:nvGrpSpPr>
          <p:cNvPr id="127" name="组合 126"/>
          <p:cNvGrpSpPr/>
          <p:nvPr/>
        </p:nvGrpSpPr>
        <p:grpSpPr>
          <a:xfrm>
            <a:off x="7280417" y="1893385"/>
            <a:ext cx="652780" cy="658495"/>
            <a:chOff x="709" y="1813"/>
            <a:chExt cx="1028" cy="1037"/>
          </a:xfrm>
        </p:grpSpPr>
        <p:sp>
          <p:nvSpPr>
            <p:cNvPr id="128" name="文本框 127"/>
            <p:cNvSpPr txBox="1"/>
            <p:nvPr>
              <p:custDataLst>
                <p:tags r:id="rId43"/>
              </p:custDataLst>
            </p:nvPr>
          </p:nvSpPr>
          <p:spPr>
            <a:xfrm>
              <a:off x="710" y="1813"/>
              <a:ext cx="1026" cy="776"/>
            </a:xfrm>
            <a:prstGeom prst="rect">
              <a:avLst/>
            </a:prstGeom>
            <a:noFill/>
          </p:spPr>
          <p:txBody>
            <a:bodyPr wrap="square" rtlCol="0">
              <a:normAutofit/>
            </a:bodyPr>
            <a:lstStyle/>
            <a:p>
              <a:r>
                <a:rPr lang="en-US" altLang="zh-CN" sz="2270" b="1" dirty="0">
                  <a:solidFill>
                    <a:schemeClr val="dk1">
                      <a:lumMod val="75000"/>
                    </a:schemeClr>
                  </a:solidFill>
                  <a:latin typeface="Arial" panose="020B0604020202020204" pitchFamily="34" charset="0"/>
                  <a:ea typeface="微软雅黑" panose="020B0503020204020204" pitchFamily="34" charset="-122"/>
                  <a:cs typeface="Arial" panose="020B0604020202020204" pitchFamily="34" charset="0"/>
                </a:rPr>
                <a:t>03</a:t>
              </a:r>
              <a:endParaRPr lang="en-US" altLang="zh-CN" sz="2270" b="1" dirty="0">
                <a:solidFill>
                  <a:schemeClr val="dk1">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9" name="Freeform 54"/>
            <p:cNvSpPr/>
            <p:nvPr>
              <p:custDataLst>
                <p:tags r:id="rId44"/>
              </p:custDataLst>
            </p:nvPr>
          </p:nvSpPr>
          <p:spPr bwMode="auto">
            <a:xfrm>
              <a:off x="1025" y="2509"/>
              <a:ext cx="252" cy="304"/>
            </a:xfrm>
            <a:custGeom>
              <a:avLst/>
              <a:gdLst>
                <a:gd name="T0" fmla="*/ 146 w 163"/>
                <a:gd name="T1" fmla="*/ 0 h 227"/>
                <a:gd name="T2" fmla="*/ 152 w 163"/>
                <a:gd name="T3" fmla="*/ 1 h 227"/>
                <a:gd name="T4" fmla="*/ 157 w 163"/>
                <a:gd name="T5" fmla="*/ 10 h 227"/>
                <a:gd name="T6" fmla="*/ 150 w 163"/>
                <a:gd name="T7" fmla="*/ 24 h 227"/>
                <a:gd name="T8" fmla="*/ 129 w 163"/>
                <a:gd name="T9" fmla="*/ 49 h 227"/>
                <a:gd name="T10" fmla="*/ 116 w 163"/>
                <a:gd name="T11" fmla="*/ 61 h 227"/>
                <a:gd name="T12" fmla="*/ 92 w 163"/>
                <a:gd name="T13" fmla="*/ 84 h 227"/>
                <a:gd name="T14" fmla="*/ 81 w 163"/>
                <a:gd name="T15" fmla="*/ 93 h 227"/>
                <a:gd name="T16" fmla="*/ 30 w 163"/>
                <a:gd name="T17" fmla="*/ 131 h 227"/>
                <a:gd name="T18" fmla="*/ 30 w 163"/>
                <a:gd name="T19" fmla="*/ 131 h 227"/>
                <a:gd name="T20" fmla="*/ 28 w 163"/>
                <a:gd name="T21" fmla="*/ 133 h 227"/>
                <a:gd name="T22" fmla="*/ 30 w 163"/>
                <a:gd name="T23" fmla="*/ 133 h 227"/>
                <a:gd name="T24" fmla="*/ 63 w 163"/>
                <a:gd name="T25" fmla="*/ 148 h 227"/>
                <a:gd name="T26" fmla="*/ 96 w 163"/>
                <a:gd name="T27" fmla="*/ 169 h 227"/>
                <a:gd name="T28" fmla="*/ 117 w 163"/>
                <a:gd name="T29" fmla="*/ 178 h 227"/>
                <a:gd name="T30" fmla="*/ 155 w 163"/>
                <a:gd name="T31" fmla="*/ 204 h 227"/>
                <a:gd name="T32" fmla="*/ 160 w 163"/>
                <a:gd name="T33" fmla="*/ 213 h 227"/>
                <a:gd name="T34" fmla="*/ 156 w 163"/>
                <a:gd name="T35" fmla="*/ 225 h 227"/>
                <a:gd name="T36" fmla="*/ 144 w 163"/>
                <a:gd name="T37" fmla="*/ 226 h 227"/>
                <a:gd name="T38" fmla="*/ 104 w 163"/>
                <a:gd name="T39" fmla="*/ 214 h 227"/>
                <a:gd name="T40" fmla="*/ 59 w 163"/>
                <a:gd name="T41" fmla="*/ 190 h 227"/>
                <a:gd name="T42" fmla="*/ 30 w 163"/>
                <a:gd name="T43" fmla="*/ 165 h 227"/>
                <a:gd name="T44" fmla="*/ 10 w 163"/>
                <a:gd name="T45" fmla="*/ 145 h 227"/>
                <a:gd name="T46" fmla="*/ 4 w 163"/>
                <a:gd name="T47" fmla="*/ 140 h 227"/>
                <a:gd name="T48" fmla="*/ 2 w 163"/>
                <a:gd name="T49" fmla="*/ 139 h 227"/>
                <a:gd name="T50" fmla="*/ 2 w 163"/>
                <a:gd name="T51" fmla="*/ 134 h 227"/>
                <a:gd name="T52" fmla="*/ 5 w 163"/>
                <a:gd name="T53" fmla="*/ 131 h 227"/>
                <a:gd name="T54" fmla="*/ 16 w 163"/>
                <a:gd name="T55" fmla="*/ 121 h 227"/>
                <a:gd name="T56" fmla="*/ 20 w 163"/>
                <a:gd name="T57" fmla="*/ 115 h 227"/>
                <a:gd name="T58" fmla="*/ 38 w 163"/>
                <a:gd name="T59" fmla="*/ 84 h 227"/>
                <a:gd name="T60" fmla="*/ 58 w 163"/>
                <a:gd name="T61" fmla="*/ 58 h 227"/>
                <a:gd name="T62" fmla="*/ 72 w 163"/>
                <a:gd name="T63" fmla="*/ 44 h 227"/>
                <a:gd name="T64" fmla="*/ 115 w 163"/>
                <a:gd name="T65" fmla="*/ 10 h 227"/>
                <a:gd name="T66" fmla="*/ 140 w 163"/>
                <a:gd name="T67" fmla="*/ 0 h 227"/>
                <a:gd name="T68" fmla="*/ 146 w 163"/>
                <a:gd name="T6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227">
                  <a:moveTo>
                    <a:pt x="146" y="0"/>
                  </a:moveTo>
                  <a:cubicBezTo>
                    <a:pt x="148" y="0"/>
                    <a:pt x="150" y="0"/>
                    <a:pt x="152" y="1"/>
                  </a:cubicBezTo>
                  <a:cubicBezTo>
                    <a:pt x="157" y="2"/>
                    <a:pt x="158" y="5"/>
                    <a:pt x="157" y="10"/>
                  </a:cubicBezTo>
                  <a:cubicBezTo>
                    <a:pt x="156" y="15"/>
                    <a:pt x="153" y="20"/>
                    <a:pt x="150" y="24"/>
                  </a:cubicBezTo>
                  <a:cubicBezTo>
                    <a:pt x="144" y="33"/>
                    <a:pt x="137" y="41"/>
                    <a:pt x="129" y="49"/>
                  </a:cubicBezTo>
                  <a:cubicBezTo>
                    <a:pt x="125" y="53"/>
                    <a:pt x="121" y="57"/>
                    <a:pt x="116" y="61"/>
                  </a:cubicBezTo>
                  <a:cubicBezTo>
                    <a:pt x="108" y="69"/>
                    <a:pt x="100" y="76"/>
                    <a:pt x="92" y="84"/>
                  </a:cubicBezTo>
                  <a:cubicBezTo>
                    <a:pt x="88" y="87"/>
                    <a:pt x="85" y="90"/>
                    <a:pt x="81" y="93"/>
                  </a:cubicBezTo>
                  <a:cubicBezTo>
                    <a:pt x="66" y="108"/>
                    <a:pt x="49" y="121"/>
                    <a:pt x="30" y="131"/>
                  </a:cubicBezTo>
                  <a:cubicBezTo>
                    <a:pt x="30" y="131"/>
                    <a:pt x="30" y="131"/>
                    <a:pt x="30" y="131"/>
                  </a:cubicBezTo>
                  <a:cubicBezTo>
                    <a:pt x="29" y="132"/>
                    <a:pt x="29" y="132"/>
                    <a:pt x="28" y="133"/>
                  </a:cubicBezTo>
                  <a:cubicBezTo>
                    <a:pt x="29" y="133"/>
                    <a:pt x="29" y="133"/>
                    <a:pt x="30" y="133"/>
                  </a:cubicBezTo>
                  <a:cubicBezTo>
                    <a:pt x="42" y="135"/>
                    <a:pt x="53" y="141"/>
                    <a:pt x="63" y="148"/>
                  </a:cubicBezTo>
                  <a:cubicBezTo>
                    <a:pt x="73" y="156"/>
                    <a:pt x="84" y="163"/>
                    <a:pt x="96" y="169"/>
                  </a:cubicBezTo>
                  <a:cubicBezTo>
                    <a:pt x="103" y="172"/>
                    <a:pt x="110" y="175"/>
                    <a:pt x="117" y="178"/>
                  </a:cubicBezTo>
                  <a:cubicBezTo>
                    <a:pt x="131" y="185"/>
                    <a:pt x="144" y="193"/>
                    <a:pt x="155" y="204"/>
                  </a:cubicBezTo>
                  <a:cubicBezTo>
                    <a:pt x="157" y="207"/>
                    <a:pt x="159" y="210"/>
                    <a:pt x="160" y="213"/>
                  </a:cubicBezTo>
                  <a:cubicBezTo>
                    <a:pt x="163" y="218"/>
                    <a:pt x="161" y="223"/>
                    <a:pt x="156" y="225"/>
                  </a:cubicBezTo>
                  <a:cubicBezTo>
                    <a:pt x="152" y="226"/>
                    <a:pt x="148" y="227"/>
                    <a:pt x="144" y="226"/>
                  </a:cubicBezTo>
                  <a:cubicBezTo>
                    <a:pt x="130" y="225"/>
                    <a:pt x="116" y="220"/>
                    <a:pt x="104" y="214"/>
                  </a:cubicBezTo>
                  <a:cubicBezTo>
                    <a:pt x="89" y="206"/>
                    <a:pt x="74" y="198"/>
                    <a:pt x="59" y="190"/>
                  </a:cubicBezTo>
                  <a:cubicBezTo>
                    <a:pt x="47" y="184"/>
                    <a:pt x="38" y="175"/>
                    <a:pt x="30" y="165"/>
                  </a:cubicBezTo>
                  <a:cubicBezTo>
                    <a:pt x="23" y="158"/>
                    <a:pt x="17" y="151"/>
                    <a:pt x="10" y="145"/>
                  </a:cubicBezTo>
                  <a:cubicBezTo>
                    <a:pt x="9" y="143"/>
                    <a:pt x="6" y="142"/>
                    <a:pt x="4" y="140"/>
                  </a:cubicBezTo>
                  <a:cubicBezTo>
                    <a:pt x="3" y="140"/>
                    <a:pt x="2" y="139"/>
                    <a:pt x="2" y="139"/>
                  </a:cubicBezTo>
                  <a:cubicBezTo>
                    <a:pt x="0" y="137"/>
                    <a:pt x="0" y="136"/>
                    <a:pt x="2" y="134"/>
                  </a:cubicBezTo>
                  <a:cubicBezTo>
                    <a:pt x="3" y="133"/>
                    <a:pt x="4" y="132"/>
                    <a:pt x="5" y="131"/>
                  </a:cubicBezTo>
                  <a:cubicBezTo>
                    <a:pt x="9" y="128"/>
                    <a:pt x="13" y="125"/>
                    <a:pt x="16" y="121"/>
                  </a:cubicBezTo>
                  <a:cubicBezTo>
                    <a:pt x="18" y="120"/>
                    <a:pt x="19" y="118"/>
                    <a:pt x="20" y="115"/>
                  </a:cubicBezTo>
                  <a:cubicBezTo>
                    <a:pt x="26" y="105"/>
                    <a:pt x="31" y="94"/>
                    <a:pt x="38" y="84"/>
                  </a:cubicBezTo>
                  <a:cubicBezTo>
                    <a:pt x="44" y="74"/>
                    <a:pt x="50" y="65"/>
                    <a:pt x="58" y="58"/>
                  </a:cubicBezTo>
                  <a:cubicBezTo>
                    <a:pt x="63" y="53"/>
                    <a:pt x="67" y="48"/>
                    <a:pt x="72" y="44"/>
                  </a:cubicBezTo>
                  <a:cubicBezTo>
                    <a:pt x="85" y="31"/>
                    <a:pt x="99" y="19"/>
                    <a:pt x="115" y="10"/>
                  </a:cubicBezTo>
                  <a:cubicBezTo>
                    <a:pt x="123" y="6"/>
                    <a:pt x="131" y="2"/>
                    <a:pt x="140" y="0"/>
                  </a:cubicBezTo>
                  <a:cubicBezTo>
                    <a:pt x="142" y="0"/>
                    <a:pt x="144" y="0"/>
                    <a:pt x="14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0" name="Freeform 55"/>
            <p:cNvSpPr/>
            <p:nvPr>
              <p:custDataLst>
                <p:tags r:id="rId45"/>
              </p:custDataLst>
            </p:nvPr>
          </p:nvSpPr>
          <p:spPr bwMode="auto">
            <a:xfrm>
              <a:off x="890" y="2519"/>
              <a:ext cx="217" cy="329"/>
            </a:xfrm>
            <a:custGeom>
              <a:avLst/>
              <a:gdLst>
                <a:gd name="T0" fmla="*/ 126 w 140"/>
                <a:gd name="T1" fmla="*/ 0 h 246"/>
                <a:gd name="T2" fmla="*/ 138 w 140"/>
                <a:gd name="T3" fmla="*/ 14 h 246"/>
                <a:gd name="T4" fmla="*/ 129 w 140"/>
                <a:gd name="T5" fmla="*/ 30 h 246"/>
                <a:gd name="T6" fmla="*/ 99 w 140"/>
                <a:gd name="T7" fmla="*/ 62 h 246"/>
                <a:gd name="T8" fmla="*/ 77 w 140"/>
                <a:gd name="T9" fmla="*/ 81 h 246"/>
                <a:gd name="T10" fmla="*/ 42 w 140"/>
                <a:gd name="T11" fmla="*/ 105 h 246"/>
                <a:gd name="T12" fmla="*/ 19 w 140"/>
                <a:gd name="T13" fmla="*/ 117 h 246"/>
                <a:gd name="T14" fmla="*/ 18 w 140"/>
                <a:gd name="T15" fmla="*/ 118 h 246"/>
                <a:gd name="T16" fmla="*/ 19 w 140"/>
                <a:gd name="T17" fmla="*/ 119 h 246"/>
                <a:gd name="T18" fmla="*/ 43 w 140"/>
                <a:gd name="T19" fmla="*/ 133 h 246"/>
                <a:gd name="T20" fmla="*/ 56 w 140"/>
                <a:gd name="T21" fmla="*/ 146 h 246"/>
                <a:gd name="T22" fmla="*/ 90 w 140"/>
                <a:gd name="T23" fmla="*/ 179 h 246"/>
                <a:gd name="T24" fmla="*/ 111 w 140"/>
                <a:gd name="T25" fmla="*/ 198 h 246"/>
                <a:gd name="T26" fmla="*/ 132 w 140"/>
                <a:gd name="T27" fmla="*/ 226 h 246"/>
                <a:gd name="T28" fmla="*/ 135 w 140"/>
                <a:gd name="T29" fmla="*/ 236 h 246"/>
                <a:gd name="T30" fmla="*/ 126 w 140"/>
                <a:gd name="T31" fmla="*/ 245 h 246"/>
                <a:gd name="T32" fmla="*/ 111 w 140"/>
                <a:gd name="T33" fmla="*/ 241 h 246"/>
                <a:gd name="T34" fmla="*/ 79 w 140"/>
                <a:gd name="T35" fmla="*/ 222 h 246"/>
                <a:gd name="T36" fmla="*/ 61 w 140"/>
                <a:gd name="T37" fmla="*/ 205 h 246"/>
                <a:gd name="T38" fmla="*/ 44 w 140"/>
                <a:gd name="T39" fmla="*/ 186 h 246"/>
                <a:gd name="T40" fmla="*/ 23 w 140"/>
                <a:gd name="T41" fmla="*/ 159 h 246"/>
                <a:gd name="T42" fmla="*/ 11 w 140"/>
                <a:gd name="T43" fmla="*/ 139 h 246"/>
                <a:gd name="T44" fmla="*/ 2 w 140"/>
                <a:gd name="T45" fmla="*/ 124 h 246"/>
                <a:gd name="T46" fmla="*/ 4 w 140"/>
                <a:gd name="T47" fmla="*/ 115 h 246"/>
                <a:gd name="T48" fmla="*/ 16 w 140"/>
                <a:gd name="T49" fmla="*/ 104 h 246"/>
                <a:gd name="T50" fmla="*/ 58 w 140"/>
                <a:gd name="T51" fmla="*/ 54 h 246"/>
                <a:gd name="T52" fmla="*/ 89 w 140"/>
                <a:gd name="T53" fmla="*/ 21 h 246"/>
                <a:gd name="T54" fmla="*/ 101 w 140"/>
                <a:gd name="T55" fmla="*/ 11 h 246"/>
                <a:gd name="T56" fmla="*/ 123 w 140"/>
                <a:gd name="T57" fmla="*/ 0 h 246"/>
                <a:gd name="T58" fmla="*/ 126 w 140"/>
                <a:gd name="T5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46">
                  <a:moveTo>
                    <a:pt x="126" y="0"/>
                  </a:moveTo>
                  <a:cubicBezTo>
                    <a:pt x="134" y="0"/>
                    <a:pt x="140" y="6"/>
                    <a:pt x="138" y="14"/>
                  </a:cubicBezTo>
                  <a:cubicBezTo>
                    <a:pt x="136" y="20"/>
                    <a:pt x="133" y="26"/>
                    <a:pt x="129" y="30"/>
                  </a:cubicBezTo>
                  <a:cubicBezTo>
                    <a:pt x="121" y="42"/>
                    <a:pt x="110" y="53"/>
                    <a:pt x="99" y="62"/>
                  </a:cubicBezTo>
                  <a:cubicBezTo>
                    <a:pt x="92" y="69"/>
                    <a:pt x="85" y="75"/>
                    <a:pt x="77" y="81"/>
                  </a:cubicBezTo>
                  <a:cubicBezTo>
                    <a:pt x="65" y="90"/>
                    <a:pt x="54" y="97"/>
                    <a:pt x="42" y="105"/>
                  </a:cubicBezTo>
                  <a:cubicBezTo>
                    <a:pt x="35" y="110"/>
                    <a:pt x="27" y="113"/>
                    <a:pt x="19" y="117"/>
                  </a:cubicBezTo>
                  <a:cubicBezTo>
                    <a:pt x="18" y="117"/>
                    <a:pt x="18" y="117"/>
                    <a:pt x="18" y="118"/>
                  </a:cubicBezTo>
                  <a:cubicBezTo>
                    <a:pt x="18" y="118"/>
                    <a:pt x="18" y="119"/>
                    <a:pt x="19" y="119"/>
                  </a:cubicBezTo>
                  <a:cubicBezTo>
                    <a:pt x="27" y="123"/>
                    <a:pt x="35" y="127"/>
                    <a:pt x="43" y="133"/>
                  </a:cubicBezTo>
                  <a:cubicBezTo>
                    <a:pt x="47" y="137"/>
                    <a:pt x="52" y="141"/>
                    <a:pt x="56" y="146"/>
                  </a:cubicBezTo>
                  <a:cubicBezTo>
                    <a:pt x="67" y="158"/>
                    <a:pt x="78" y="169"/>
                    <a:pt x="90" y="179"/>
                  </a:cubicBezTo>
                  <a:cubicBezTo>
                    <a:pt x="98" y="185"/>
                    <a:pt x="105" y="191"/>
                    <a:pt x="111" y="198"/>
                  </a:cubicBezTo>
                  <a:cubicBezTo>
                    <a:pt x="120" y="206"/>
                    <a:pt x="127" y="215"/>
                    <a:pt x="132" y="226"/>
                  </a:cubicBezTo>
                  <a:cubicBezTo>
                    <a:pt x="133" y="229"/>
                    <a:pt x="134" y="232"/>
                    <a:pt x="135" y="236"/>
                  </a:cubicBezTo>
                  <a:cubicBezTo>
                    <a:pt x="136" y="241"/>
                    <a:pt x="132" y="246"/>
                    <a:pt x="126" y="245"/>
                  </a:cubicBezTo>
                  <a:cubicBezTo>
                    <a:pt x="121" y="244"/>
                    <a:pt x="116" y="243"/>
                    <a:pt x="111" y="241"/>
                  </a:cubicBezTo>
                  <a:cubicBezTo>
                    <a:pt x="99" y="237"/>
                    <a:pt x="89" y="230"/>
                    <a:pt x="79" y="222"/>
                  </a:cubicBezTo>
                  <a:cubicBezTo>
                    <a:pt x="73" y="217"/>
                    <a:pt x="66" y="211"/>
                    <a:pt x="61" y="205"/>
                  </a:cubicBezTo>
                  <a:cubicBezTo>
                    <a:pt x="55" y="199"/>
                    <a:pt x="49" y="193"/>
                    <a:pt x="44" y="186"/>
                  </a:cubicBezTo>
                  <a:cubicBezTo>
                    <a:pt x="37" y="177"/>
                    <a:pt x="30" y="168"/>
                    <a:pt x="23" y="159"/>
                  </a:cubicBezTo>
                  <a:cubicBezTo>
                    <a:pt x="18" y="153"/>
                    <a:pt x="15" y="146"/>
                    <a:pt x="11" y="139"/>
                  </a:cubicBezTo>
                  <a:cubicBezTo>
                    <a:pt x="8" y="134"/>
                    <a:pt x="5" y="129"/>
                    <a:pt x="2" y="124"/>
                  </a:cubicBezTo>
                  <a:cubicBezTo>
                    <a:pt x="0" y="120"/>
                    <a:pt x="0" y="118"/>
                    <a:pt x="4" y="115"/>
                  </a:cubicBezTo>
                  <a:cubicBezTo>
                    <a:pt x="8" y="111"/>
                    <a:pt x="12" y="107"/>
                    <a:pt x="16" y="104"/>
                  </a:cubicBezTo>
                  <a:cubicBezTo>
                    <a:pt x="31" y="89"/>
                    <a:pt x="45" y="72"/>
                    <a:pt x="58" y="54"/>
                  </a:cubicBezTo>
                  <a:cubicBezTo>
                    <a:pt x="67" y="42"/>
                    <a:pt x="77" y="31"/>
                    <a:pt x="89" y="21"/>
                  </a:cubicBezTo>
                  <a:cubicBezTo>
                    <a:pt x="93" y="18"/>
                    <a:pt x="96" y="14"/>
                    <a:pt x="101" y="11"/>
                  </a:cubicBezTo>
                  <a:cubicBezTo>
                    <a:pt x="107" y="6"/>
                    <a:pt x="114" y="1"/>
                    <a:pt x="123" y="0"/>
                  </a:cubicBezTo>
                  <a:cubicBezTo>
                    <a:pt x="124" y="0"/>
                    <a:pt x="125" y="0"/>
                    <a:pt x="126" y="0"/>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1" name="Freeform 56"/>
            <p:cNvSpPr/>
            <p:nvPr>
              <p:custDataLst>
                <p:tags r:id="rId46"/>
              </p:custDataLst>
            </p:nvPr>
          </p:nvSpPr>
          <p:spPr bwMode="auto">
            <a:xfrm>
              <a:off x="1212" y="2489"/>
              <a:ext cx="236" cy="289"/>
            </a:xfrm>
            <a:custGeom>
              <a:avLst/>
              <a:gdLst>
                <a:gd name="T0" fmla="*/ 20 w 153"/>
                <a:gd name="T1" fmla="*/ 139 h 216"/>
                <a:gd name="T2" fmla="*/ 29 w 153"/>
                <a:gd name="T3" fmla="*/ 140 h 216"/>
                <a:gd name="T4" fmla="*/ 62 w 153"/>
                <a:gd name="T5" fmla="*/ 149 h 216"/>
                <a:gd name="T6" fmla="*/ 97 w 153"/>
                <a:gd name="T7" fmla="*/ 163 h 216"/>
                <a:gd name="T8" fmla="*/ 130 w 153"/>
                <a:gd name="T9" fmla="*/ 180 h 216"/>
                <a:gd name="T10" fmla="*/ 150 w 153"/>
                <a:gd name="T11" fmla="*/ 203 h 216"/>
                <a:gd name="T12" fmla="*/ 143 w 153"/>
                <a:gd name="T13" fmla="*/ 215 h 216"/>
                <a:gd name="T14" fmla="*/ 134 w 153"/>
                <a:gd name="T15" fmla="*/ 215 h 216"/>
                <a:gd name="T16" fmla="*/ 95 w 153"/>
                <a:gd name="T17" fmla="*/ 205 h 216"/>
                <a:gd name="T18" fmla="*/ 32 w 153"/>
                <a:gd name="T19" fmla="*/ 169 h 216"/>
                <a:gd name="T20" fmla="*/ 24 w 153"/>
                <a:gd name="T21" fmla="*/ 162 h 216"/>
                <a:gd name="T22" fmla="*/ 9 w 153"/>
                <a:gd name="T23" fmla="*/ 149 h 216"/>
                <a:gd name="T24" fmla="*/ 3 w 153"/>
                <a:gd name="T25" fmla="*/ 144 h 216"/>
                <a:gd name="T26" fmla="*/ 3 w 153"/>
                <a:gd name="T27" fmla="*/ 137 h 216"/>
                <a:gd name="T28" fmla="*/ 14 w 153"/>
                <a:gd name="T29" fmla="*/ 124 h 216"/>
                <a:gd name="T30" fmla="*/ 41 w 153"/>
                <a:gd name="T31" fmla="*/ 74 h 216"/>
                <a:gd name="T32" fmla="*/ 57 w 153"/>
                <a:gd name="T33" fmla="*/ 54 h 216"/>
                <a:gd name="T34" fmla="*/ 88 w 153"/>
                <a:gd name="T35" fmla="*/ 22 h 216"/>
                <a:gd name="T36" fmla="*/ 110 w 153"/>
                <a:gd name="T37" fmla="*/ 5 h 216"/>
                <a:gd name="T38" fmla="*/ 116 w 153"/>
                <a:gd name="T39" fmla="*/ 2 h 216"/>
                <a:gd name="T40" fmla="*/ 123 w 153"/>
                <a:gd name="T41" fmla="*/ 6 h 216"/>
                <a:gd name="T42" fmla="*/ 123 w 153"/>
                <a:gd name="T43" fmla="*/ 14 h 216"/>
                <a:gd name="T44" fmla="*/ 115 w 153"/>
                <a:gd name="T45" fmla="*/ 38 h 216"/>
                <a:gd name="T46" fmla="*/ 96 w 153"/>
                <a:gd name="T47" fmla="*/ 69 h 216"/>
                <a:gd name="T48" fmla="*/ 68 w 153"/>
                <a:gd name="T49" fmla="*/ 101 h 216"/>
                <a:gd name="T50" fmla="*/ 54 w 153"/>
                <a:gd name="T51" fmla="*/ 115 h 216"/>
                <a:gd name="T52" fmla="*/ 22 w 153"/>
                <a:gd name="T53" fmla="*/ 137 h 216"/>
                <a:gd name="T54" fmla="*/ 21 w 153"/>
                <a:gd name="T55" fmla="*/ 138 h 216"/>
                <a:gd name="T56" fmla="*/ 20 w 153"/>
                <a:gd name="T57" fmla="*/ 13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216">
                  <a:moveTo>
                    <a:pt x="20" y="139"/>
                  </a:moveTo>
                  <a:cubicBezTo>
                    <a:pt x="23" y="140"/>
                    <a:pt x="26" y="140"/>
                    <a:pt x="29" y="140"/>
                  </a:cubicBezTo>
                  <a:cubicBezTo>
                    <a:pt x="40" y="142"/>
                    <a:pt x="51" y="145"/>
                    <a:pt x="62" y="149"/>
                  </a:cubicBezTo>
                  <a:cubicBezTo>
                    <a:pt x="74" y="154"/>
                    <a:pt x="85" y="158"/>
                    <a:pt x="97" y="163"/>
                  </a:cubicBezTo>
                  <a:cubicBezTo>
                    <a:pt x="109" y="167"/>
                    <a:pt x="120" y="172"/>
                    <a:pt x="130" y="180"/>
                  </a:cubicBezTo>
                  <a:cubicBezTo>
                    <a:pt x="138" y="187"/>
                    <a:pt x="145" y="194"/>
                    <a:pt x="150" y="203"/>
                  </a:cubicBezTo>
                  <a:cubicBezTo>
                    <a:pt x="153" y="210"/>
                    <a:pt x="151" y="214"/>
                    <a:pt x="143" y="215"/>
                  </a:cubicBezTo>
                  <a:cubicBezTo>
                    <a:pt x="140" y="216"/>
                    <a:pt x="137" y="216"/>
                    <a:pt x="134" y="215"/>
                  </a:cubicBezTo>
                  <a:cubicBezTo>
                    <a:pt x="120" y="214"/>
                    <a:pt x="107" y="210"/>
                    <a:pt x="95" y="205"/>
                  </a:cubicBezTo>
                  <a:cubicBezTo>
                    <a:pt x="72" y="196"/>
                    <a:pt x="51" y="184"/>
                    <a:pt x="32" y="169"/>
                  </a:cubicBezTo>
                  <a:cubicBezTo>
                    <a:pt x="29" y="167"/>
                    <a:pt x="27" y="164"/>
                    <a:pt x="24" y="162"/>
                  </a:cubicBezTo>
                  <a:cubicBezTo>
                    <a:pt x="19" y="158"/>
                    <a:pt x="14" y="153"/>
                    <a:pt x="9" y="149"/>
                  </a:cubicBezTo>
                  <a:cubicBezTo>
                    <a:pt x="7" y="147"/>
                    <a:pt x="5" y="145"/>
                    <a:pt x="3" y="144"/>
                  </a:cubicBezTo>
                  <a:cubicBezTo>
                    <a:pt x="0" y="143"/>
                    <a:pt x="0" y="139"/>
                    <a:pt x="3" y="137"/>
                  </a:cubicBezTo>
                  <a:cubicBezTo>
                    <a:pt x="9" y="135"/>
                    <a:pt x="12" y="130"/>
                    <a:pt x="14" y="124"/>
                  </a:cubicBezTo>
                  <a:cubicBezTo>
                    <a:pt x="20" y="106"/>
                    <a:pt x="29" y="89"/>
                    <a:pt x="41" y="74"/>
                  </a:cubicBezTo>
                  <a:cubicBezTo>
                    <a:pt x="47" y="67"/>
                    <a:pt x="51" y="60"/>
                    <a:pt x="57" y="54"/>
                  </a:cubicBezTo>
                  <a:cubicBezTo>
                    <a:pt x="66" y="43"/>
                    <a:pt x="76" y="32"/>
                    <a:pt x="88" y="22"/>
                  </a:cubicBezTo>
                  <a:cubicBezTo>
                    <a:pt x="95" y="16"/>
                    <a:pt x="102" y="10"/>
                    <a:pt x="110" y="5"/>
                  </a:cubicBezTo>
                  <a:cubicBezTo>
                    <a:pt x="112" y="4"/>
                    <a:pt x="114" y="3"/>
                    <a:pt x="116" y="2"/>
                  </a:cubicBezTo>
                  <a:cubicBezTo>
                    <a:pt x="120" y="0"/>
                    <a:pt x="123" y="2"/>
                    <a:pt x="123" y="6"/>
                  </a:cubicBezTo>
                  <a:cubicBezTo>
                    <a:pt x="124" y="9"/>
                    <a:pt x="123" y="12"/>
                    <a:pt x="123" y="14"/>
                  </a:cubicBezTo>
                  <a:cubicBezTo>
                    <a:pt x="121" y="22"/>
                    <a:pt x="118" y="30"/>
                    <a:pt x="115" y="38"/>
                  </a:cubicBezTo>
                  <a:cubicBezTo>
                    <a:pt x="109" y="49"/>
                    <a:pt x="104" y="59"/>
                    <a:pt x="96" y="69"/>
                  </a:cubicBezTo>
                  <a:cubicBezTo>
                    <a:pt x="87" y="80"/>
                    <a:pt x="78" y="91"/>
                    <a:pt x="68" y="101"/>
                  </a:cubicBezTo>
                  <a:cubicBezTo>
                    <a:pt x="63" y="106"/>
                    <a:pt x="59" y="110"/>
                    <a:pt x="54" y="115"/>
                  </a:cubicBezTo>
                  <a:cubicBezTo>
                    <a:pt x="45" y="124"/>
                    <a:pt x="34" y="131"/>
                    <a:pt x="22" y="137"/>
                  </a:cubicBezTo>
                  <a:cubicBezTo>
                    <a:pt x="22" y="138"/>
                    <a:pt x="21" y="138"/>
                    <a:pt x="21" y="138"/>
                  </a:cubicBezTo>
                  <a:cubicBezTo>
                    <a:pt x="21" y="138"/>
                    <a:pt x="21" y="139"/>
                    <a:pt x="20" y="139"/>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2" name="Freeform 57"/>
            <p:cNvSpPr/>
            <p:nvPr>
              <p:custDataLst>
                <p:tags r:id="rId47"/>
              </p:custDataLst>
            </p:nvPr>
          </p:nvSpPr>
          <p:spPr bwMode="auto">
            <a:xfrm>
              <a:off x="1375" y="2478"/>
              <a:ext cx="247" cy="246"/>
            </a:xfrm>
            <a:custGeom>
              <a:avLst/>
              <a:gdLst>
                <a:gd name="T0" fmla="*/ 25 w 160"/>
                <a:gd name="T1" fmla="*/ 123 h 184"/>
                <a:gd name="T2" fmla="*/ 28 w 160"/>
                <a:gd name="T3" fmla="*/ 123 h 184"/>
                <a:gd name="T4" fmla="*/ 61 w 160"/>
                <a:gd name="T5" fmla="*/ 123 h 184"/>
                <a:gd name="T6" fmla="*/ 99 w 160"/>
                <a:gd name="T7" fmla="*/ 131 h 184"/>
                <a:gd name="T8" fmla="*/ 145 w 160"/>
                <a:gd name="T9" fmla="*/ 159 h 184"/>
                <a:gd name="T10" fmla="*/ 156 w 160"/>
                <a:gd name="T11" fmla="*/ 169 h 184"/>
                <a:gd name="T12" fmla="*/ 154 w 160"/>
                <a:gd name="T13" fmla="*/ 179 h 184"/>
                <a:gd name="T14" fmla="*/ 151 w 160"/>
                <a:gd name="T15" fmla="*/ 180 h 184"/>
                <a:gd name="T16" fmla="*/ 120 w 160"/>
                <a:gd name="T17" fmla="*/ 182 h 184"/>
                <a:gd name="T18" fmla="*/ 92 w 160"/>
                <a:gd name="T19" fmla="*/ 173 h 184"/>
                <a:gd name="T20" fmla="*/ 53 w 160"/>
                <a:gd name="T21" fmla="*/ 154 h 184"/>
                <a:gd name="T22" fmla="*/ 38 w 160"/>
                <a:gd name="T23" fmla="*/ 145 h 184"/>
                <a:gd name="T24" fmla="*/ 9 w 160"/>
                <a:gd name="T25" fmla="*/ 133 h 184"/>
                <a:gd name="T26" fmla="*/ 4 w 160"/>
                <a:gd name="T27" fmla="*/ 132 h 184"/>
                <a:gd name="T28" fmla="*/ 2 w 160"/>
                <a:gd name="T29" fmla="*/ 126 h 184"/>
                <a:gd name="T30" fmla="*/ 7 w 160"/>
                <a:gd name="T31" fmla="*/ 118 h 184"/>
                <a:gd name="T32" fmla="*/ 16 w 160"/>
                <a:gd name="T33" fmla="*/ 105 h 184"/>
                <a:gd name="T34" fmla="*/ 36 w 160"/>
                <a:gd name="T35" fmla="*/ 60 h 184"/>
                <a:gd name="T36" fmla="*/ 51 w 160"/>
                <a:gd name="T37" fmla="*/ 33 h 184"/>
                <a:gd name="T38" fmla="*/ 85 w 160"/>
                <a:gd name="T39" fmla="*/ 4 h 184"/>
                <a:gd name="T40" fmla="*/ 94 w 160"/>
                <a:gd name="T41" fmla="*/ 1 h 184"/>
                <a:gd name="T42" fmla="*/ 102 w 160"/>
                <a:gd name="T43" fmla="*/ 8 h 184"/>
                <a:gd name="T44" fmla="*/ 98 w 160"/>
                <a:gd name="T45" fmla="*/ 20 h 184"/>
                <a:gd name="T46" fmla="*/ 83 w 160"/>
                <a:gd name="T47" fmla="*/ 49 h 184"/>
                <a:gd name="T48" fmla="*/ 73 w 160"/>
                <a:gd name="T49" fmla="*/ 66 h 184"/>
                <a:gd name="T50" fmla="*/ 51 w 160"/>
                <a:gd name="T51" fmla="*/ 95 h 184"/>
                <a:gd name="T52" fmla="*/ 38 w 160"/>
                <a:gd name="T53" fmla="*/ 111 h 184"/>
                <a:gd name="T54" fmla="*/ 28 w 160"/>
                <a:gd name="T55" fmla="*/ 119 h 184"/>
                <a:gd name="T56" fmla="*/ 24 w 160"/>
                <a:gd name="T57" fmla="*/ 122 h 184"/>
                <a:gd name="T58" fmla="*/ 25 w 160"/>
                <a:gd name="T59"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84">
                  <a:moveTo>
                    <a:pt x="25" y="123"/>
                  </a:moveTo>
                  <a:cubicBezTo>
                    <a:pt x="26" y="123"/>
                    <a:pt x="27" y="123"/>
                    <a:pt x="28" y="123"/>
                  </a:cubicBezTo>
                  <a:cubicBezTo>
                    <a:pt x="39" y="123"/>
                    <a:pt x="50" y="122"/>
                    <a:pt x="61" y="123"/>
                  </a:cubicBezTo>
                  <a:cubicBezTo>
                    <a:pt x="74" y="123"/>
                    <a:pt x="87" y="126"/>
                    <a:pt x="99" y="131"/>
                  </a:cubicBezTo>
                  <a:cubicBezTo>
                    <a:pt x="116" y="137"/>
                    <a:pt x="131" y="147"/>
                    <a:pt x="145" y="159"/>
                  </a:cubicBezTo>
                  <a:cubicBezTo>
                    <a:pt x="148" y="162"/>
                    <a:pt x="152" y="165"/>
                    <a:pt x="156" y="169"/>
                  </a:cubicBezTo>
                  <a:cubicBezTo>
                    <a:pt x="160" y="172"/>
                    <a:pt x="159" y="176"/>
                    <a:pt x="154" y="179"/>
                  </a:cubicBezTo>
                  <a:cubicBezTo>
                    <a:pt x="153" y="179"/>
                    <a:pt x="152" y="179"/>
                    <a:pt x="151" y="180"/>
                  </a:cubicBezTo>
                  <a:cubicBezTo>
                    <a:pt x="141" y="183"/>
                    <a:pt x="131" y="184"/>
                    <a:pt x="120" y="182"/>
                  </a:cubicBezTo>
                  <a:cubicBezTo>
                    <a:pt x="110" y="180"/>
                    <a:pt x="101" y="177"/>
                    <a:pt x="92" y="173"/>
                  </a:cubicBezTo>
                  <a:cubicBezTo>
                    <a:pt x="79" y="166"/>
                    <a:pt x="66" y="160"/>
                    <a:pt x="53" y="154"/>
                  </a:cubicBezTo>
                  <a:cubicBezTo>
                    <a:pt x="48" y="151"/>
                    <a:pt x="43" y="148"/>
                    <a:pt x="38" y="145"/>
                  </a:cubicBezTo>
                  <a:cubicBezTo>
                    <a:pt x="29" y="139"/>
                    <a:pt x="19" y="136"/>
                    <a:pt x="9" y="133"/>
                  </a:cubicBezTo>
                  <a:cubicBezTo>
                    <a:pt x="7" y="133"/>
                    <a:pt x="6" y="132"/>
                    <a:pt x="4" y="132"/>
                  </a:cubicBezTo>
                  <a:cubicBezTo>
                    <a:pt x="1" y="131"/>
                    <a:pt x="0" y="129"/>
                    <a:pt x="2" y="126"/>
                  </a:cubicBezTo>
                  <a:cubicBezTo>
                    <a:pt x="3" y="123"/>
                    <a:pt x="5" y="121"/>
                    <a:pt x="7" y="118"/>
                  </a:cubicBezTo>
                  <a:cubicBezTo>
                    <a:pt x="10" y="114"/>
                    <a:pt x="14" y="110"/>
                    <a:pt x="16" y="105"/>
                  </a:cubicBezTo>
                  <a:cubicBezTo>
                    <a:pt x="23" y="90"/>
                    <a:pt x="30" y="75"/>
                    <a:pt x="36" y="60"/>
                  </a:cubicBezTo>
                  <a:cubicBezTo>
                    <a:pt x="40" y="50"/>
                    <a:pt x="44" y="41"/>
                    <a:pt x="51" y="33"/>
                  </a:cubicBezTo>
                  <a:cubicBezTo>
                    <a:pt x="60" y="21"/>
                    <a:pt x="72" y="11"/>
                    <a:pt x="85" y="4"/>
                  </a:cubicBezTo>
                  <a:cubicBezTo>
                    <a:pt x="88" y="3"/>
                    <a:pt x="91" y="2"/>
                    <a:pt x="94" y="1"/>
                  </a:cubicBezTo>
                  <a:cubicBezTo>
                    <a:pt x="99" y="0"/>
                    <a:pt x="102" y="2"/>
                    <a:pt x="102" y="8"/>
                  </a:cubicBezTo>
                  <a:cubicBezTo>
                    <a:pt x="102" y="12"/>
                    <a:pt x="101" y="16"/>
                    <a:pt x="98" y="20"/>
                  </a:cubicBezTo>
                  <a:cubicBezTo>
                    <a:pt x="93" y="30"/>
                    <a:pt x="88" y="39"/>
                    <a:pt x="83" y="49"/>
                  </a:cubicBezTo>
                  <a:cubicBezTo>
                    <a:pt x="79" y="55"/>
                    <a:pt x="76" y="60"/>
                    <a:pt x="73" y="66"/>
                  </a:cubicBezTo>
                  <a:cubicBezTo>
                    <a:pt x="67" y="77"/>
                    <a:pt x="59" y="86"/>
                    <a:pt x="51" y="95"/>
                  </a:cubicBezTo>
                  <a:cubicBezTo>
                    <a:pt x="47" y="100"/>
                    <a:pt x="43" y="106"/>
                    <a:pt x="38" y="111"/>
                  </a:cubicBezTo>
                  <a:cubicBezTo>
                    <a:pt x="35" y="114"/>
                    <a:pt x="32" y="116"/>
                    <a:pt x="28" y="119"/>
                  </a:cubicBezTo>
                  <a:cubicBezTo>
                    <a:pt x="27" y="120"/>
                    <a:pt x="26" y="121"/>
                    <a:pt x="24" y="122"/>
                  </a:cubicBezTo>
                  <a:cubicBezTo>
                    <a:pt x="25" y="122"/>
                    <a:pt x="25" y="123"/>
                    <a:pt x="25" y="123"/>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3" name="Freeform 58"/>
            <p:cNvSpPr/>
            <p:nvPr>
              <p:custDataLst>
                <p:tags r:id="rId48"/>
              </p:custDataLst>
            </p:nvPr>
          </p:nvSpPr>
          <p:spPr bwMode="auto">
            <a:xfrm>
              <a:off x="1505" y="2484"/>
              <a:ext cx="185" cy="123"/>
            </a:xfrm>
            <a:custGeom>
              <a:avLst/>
              <a:gdLst>
                <a:gd name="T0" fmla="*/ 120 w 120"/>
                <a:gd name="T1" fmla="*/ 11 h 92"/>
                <a:gd name="T2" fmla="*/ 117 w 120"/>
                <a:gd name="T3" fmla="*/ 18 h 92"/>
                <a:gd name="T4" fmla="*/ 91 w 120"/>
                <a:gd name="T5" fmla="*/ 46 h 92"/>
                <a:gd name="T6" fmla="*/ 65 w 120"/>
                <a:gd name="T7" fmla="*/ 65 h 92"/>
                <a:gd name="T8" fmla="*/ 30 w 120"/>
                <a:gd name="T9" fmla="*/ 84 h 92"/>
                <a:gd name="T10" fmla="*/ 8 w 120"/>
                <a:gd name="T11" fmla="*/ 92 h 92"/>
                <a:gd name="T12" fmla="*/ 3 w 120"/>
                <a:gd name="T13" fmla="*/ 92 h 92"/>
                <a:gd name="T14" fmla="*/ 2 w 120"/>
                <a:gd name="T15" fmla="*/ 88 h 92"/>
                <a:gd name="T16" fmla="*/ 13 w 120"/>
                <a:gd name="T17" fmla="*/ 70 h 92"/>
                <a:gd name="T18" fmla="*/ 33 w 120"/>
                <a:gd name="T19" fmla="*/ 46 h 92"/>
                <a:gd name="T20" fmla="*/ 49 w 120"/>
                <a:gd name="T21" fmla="*/ 33 h 92"/>
                <a:gd name="T22" fmla="*/ 105 w 120"/>
                <a:gd name="T23" fmla="*/ 2 h 92"/>
                <a:gd name="T24" fmla="*/ 114 w 120"/>
                <a:gd name="T25" fmla="*/ 1 h 92"/>
                <a:gd name="T26" fmla="*/ 120 w 120"/>
                <a:gd name="T27" fmla="*/ 1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2">
                  <a:moveTo>
                    <a:pt x="120" y="11"/>
                  </a:moveTo>
                  <a:cubicBezTo>
                    <a:pt x="119" y="12"/>
                    <a:pt x="119" y="16"/>
                    <a:pt x="117" y="18"/>
                  </a:cubicBezTo>
                  <a:cubicBezTo>
                    <a:pt x="110" y="29"/>
                    <a:pt x="101" y="39"/>
                    <a:pt x="91" y="46"/>
                  </a:cubicBezTo>
                  <a:cubicBezTo>
                    <a:pt x="82" y="53"/>
                    <a:pt x="74" y="59"/>
                    <a:pt x="65" y="65"/>
                  </a:cubicBezTo>
                  <a:cubicBezTo>
                    <a:pt x="54" y="73"/>
                    <a:pt x="43" y="79"/>
                    <a:pt x="30" y="84"/>
                  </a:cubicBezTo>
                  <a:cubicBezTo>
                    <a:pt x="23" y="87"/>
                    <a:pt x="15" y="89"/>
                    <a:pt x="8" y="92"/>
                  </a:cubicBezTo>
                  <a:cubicBezTo>
                    <a:pt x="6" y="92"/>
                    <a:pt x="5" y="92"/>
                    <a:pt x="3" y="92"/>
                  </a:cubicBezTo>
                  <a:cubicBezTo>
                    <a:pt x="1" y="92"/>
                    <a:pt x="0" y="90"/>
                    <a:pt x="2" y="88"/>
                  </a:cubicBezTo>
                  <a:cubicBezTo>
                    <a:pt x="6" y="82"/>
                    <a:pt x="9" y="75"/>
                    <a:pt x="13" y="70"/>
                  </a:cubicBezTo>
                  <a:cubicBezTo>
                    <a:pt x="19" y="61"/>
                    <a:pt x="25" y="53"/>
                    <a:pt x="33" y="46"/>
                  </a:cubicBezTo>
                  <a:cubicBezTo>
                    <a:pt x="38" y="41"/>
                    <a:pt x="44" y="37"/>
                    <a:pt x="49" y="33"/>
                  </a:cubicBezTo>
                  <a:cubicBezTo>
                    <a:pt x="66" y="19"/>
                    <a:pt x="85" y="9"/>
                    <a:pt x="105" y="2"/>
                  </a:cubicBezTo>
                  <a:cubicBezTo>
                    <a:pt x="108" y="1"/>
                    <a:pt x="111" y="0"/>
                    <a:pt x="114" y="1"/>
                  </a:cubicBezTo>
                  <a:cubicBezTo>
                    <a:pt x="118" y="2"/>
                    <a:pt x="120" y="5"/>
                    <a:pt x="120" y="11"/>
                  </a:cubicBezTo>
                  <a:close/>
                </a:path>
              </a:pathLst>
            </a:custGeom>
            <a:solidFill>
              <a:srgbClr val="63AA9D"/>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4" name="Freeform 59"/>
            <p:cNvSpPr/>
            <p:nvPr>
              <p:custDataLst>
                <p:tags r:id="rId49"/>
              </p:custDataLst>
            </p:nvPr>
          </p:nvSpPr>
          <p:spPr bwMode="auto">
            <a:xfrm>
              <a:off x="849" y="2582"/>
              <a:ext cx="62" cy="58"/>
            </a:xfrm>
            <a:custGeom>
              <a:avLst/>
              <a:gdLst>
                <a:gd name="T0" fmla="*/ 0 w 40"/>
                <a:gd name="T1" fmla="*/ 19 h 43"/>
                <a:gd name="T2" fmla="*/ 5 w 40"/>
                <a:gd name="T3" fmla="*/ 10 h 43"/>
                <a:gd name="T4" fmla="*/ 12 w 40"/>
                <a:gd name="T5" fmla="*/ 4 h 43"/>
                <a:gd name="T6" fmla="*/ 31 w 40"/>
                <a:gd name="T7" fmla="*/ 7 h 43"/>
                <a:gd name="T8" fmla="*/ 35 w 40"/>
                <a:gd name="T9" fmla="*/ 30 h 43"/>
                <a:gd name="T10" fmla="*/ 6 w 40"/>
                <a:gd name="T11" fmla="*/ 35 h 43"/>
                <a:gd name="T12" fmla="*/ 1 w 40"/>
                <a:gd name="T13" fmla="*/ 29 h 43"/>
                <a:gd name="T14" fmla="*/ 0 w 40"/>
                <a:gd name="T15" fmla="*/ 26 h 43"/>
                <a:gd name="T16" fmla="*/ 0 w 40"/>
                <a:gd name="T17"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0" y="19"/>
                  </a:moveTo>
                  <a:cubicBezTo>
                    <a:pt x="1" y="16"/>
                    <a:pt x="3" y="13"/>
                    <a:pt x="5" y="10"/>
                  </a:cubicBezTo>
                  <a:cubicBezTo>
                    <a:pt x="7" y="8"/>
                    <a:pt x="10" y="6"/>
                    <a:pt x="12" y="4"/>
                  </a:cubicBezTo>
                  <a:cubicBezTo>
                    <a:pt x="19" y="0"/>
                    <a:pt x="26" y="2"/>
                    <a:pt x="31" y="7"/>
                  </a:cubicBezTo>
                  <a:cubicBezTo>
                    <a:pt x="37" y="13"/>
                    <a:pt x="40" y="22"/>
                    <a:pt x="35" y="30"/>
                  </a:cubicBezTo>
                  <a:cubicBezTo>
                    <a:pt x="29" y="40"/>
                    <a:pt x="15" y="43"/>
                    <a:pt x="6" y="35"/>
                  </a:cubicBezTo>
                  <a:cubicBezTo>
                    <a:pt x="4" y="34"/>
                    <a:pt x="3" y="31"/>
                    <a:pt x="1" y="29"/>
                  </a:cubicBezTo>
                  <a:cubicBezTo>
                    <a:pt x="1" y="28"/>
                    <a:pt x="0" y="27"/>
                    <a:pt x="0" y="26"/>
                  </a:cubicBezTo>
                  <a:cubicBezTo>
                    <a:pt x="0" y="24"/>
                    <a:pt x="0" y="21"/>
                    <a:pt x="0" y="1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5" name="Freeform 60"/>
            <p:cNvSpPr/>
            <p:nvPr>
              <p:custDataLst>
                <p:tags r:id="rId50"/>
              </p:custDataLst>
            </p:nvPr>
          </p:nvSpPr>
          <p:spPr bwMode="auto">
            <a:xfrm>
              <a:off x="1150" y="2820"/>
              <a:ext cx="32" cy="30"/>
            </a:xfrm>
            <a:custGeom>
              <a:avLst/>
              <a:gdLst>
                <a:gd name="T0" fmla="*/ 7 w 21"/>
                <a:gd name="T1" fmla="*/ 22 h 22"/>
                <a:gd name="T2" fmla="*/ 7 w 21"/>
                <a:gd name="T3" fmla="*/ 22 h 22"/>
                <a:gd name="T4" fmla="*/ 1 w 21"/>
                <a:gd name="T5" fmla="*/ 12 h 22"/>
                <a:gd name="T6" fmla="*/ 8 w 21"/>
                <a:gd name="T7" fmla="*/ 2 h 22"/>
                <a:gd name="T8" fmla="*/ 20 w 21"/>
                <a:gd name="T9" fmla="*/ 4 h 22"/>
                <a:gd name="T10" fmla="*/ 21 w 21"/>
                <a:gd name="T11" fmla="*/ 7 h 22"/>
                <a:gd name="T12" fmla="*/ 20 w 21"/>
                <a:gd name="T13" fmla="*/ 17 h 22"/>
                <a:gd name="T14" fmla="*/ 16 w 21"/>
                <a:gd name="T15" fmla="*/ 20 h 22"/>
                <a:gd name="T16" fmla="*/ 13 w 21"/>
                <a:gd name="T17" fmla="*/ 22 h 22"/>
                <a:gd name="T18" fmla="*/ 7 w 21"/>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7" y="22"/>
                  </a:moveTo>
                  <a:cubicBezTo>
                    <a:pt x="7" y="22"/>
                    <a:pt x="7" y="22"/>
                    <a:pt x="7" y="22"/>
                  </a:cubicBezTo>
                  <a:cubicBezTo>
                    <a:pt x="3" y="20"/>
                    <a:pt x="0" y="16"/>
                    <a:pt x="1" y="12"/>
                  </a:cubicBezTo>
                  <a:cubicBezTo>
                    <a:pt x="1" y="7"/>
                    <a:pt x="4" y="4"/>
                    <a:pt x="8" y="2"/>
                  </a:cubicBezTo>
                  <a:cubicBezTo>
                    <a:pt x="12" y="0"/>
                    <a:pt x="17" y="0"/>
                    <a:pt x="20" y="4"/>
                  </a:cubicBezTo>
                  <a:cubicBezTo>
                    <a:pt x="20" y="5"/>
                    <a:pt x="21" y="6"/>
                    <a:pt x="21" y="7"/>
                  </a:cubicBezTo>
                  <a:cubicBezTo>
                    <a:pt x="21" y="10"/>
                    <a:pt x="21" y="14"/>
                    <a:pt x="20" y="17"/>
                  </a:cubicBezTo>
                  <a:cubicBezTo>
                    <a:pt x="19" y="18"/>
                    <a:pt x="18" y="19"/>
                    <a:pt x="16" y="20"/>
                  </a:cubicBezTo>
                  <a:cubicBezTo>
                    <a:pt x="15" y="21"/>
                    <a:pt x="14" y="22"/>
                    <a:pt x="13" y="22"/>
                  </a:cubicBezTo>
                  <a:cubicBezTo>
                    <a:pt x="11" y="22"/>
                    <a:pt x="9" y="22"/>
                    <a:pt x="7" y="2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6" name="Freeform 61"/>
            <p:cNvSpPr/>
            <p:nvPr>
              <p:custDataLst>
                <p:tags r:id="rId51"/>
              </p:custDataLst>
            </p:nvPr>
          </p:nvSpPr>
          <p:spPr bwMode="auto">
            <a:xfrm>
              <a:off x="1602" y="2606"/>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7" name="Freeform 62"/>
            <p:cNvSpPr/>
            <p:nvPr>
              <p:custDataLst>
                <p:tags r:id="rId52"/>
              </p:custDataLst>
            </p:nvPr>
          </p:nvSpPr>
          <p:spPr bwMode="auto">
            <a:xfrm>
              <a:off x="1479" y="2741"/>
              <a:ext cx="65" cy="51"/>
            </a:xfrm>
            <a:custGeom>
              <a:avLst/>
              <a:gdLst>
                <a:gd name="T0" fmla="*/ 42 w 42"/>
                <a:gd name="T1" fmla="*/ 16 h 38"/>
                <a:gd name="T2" fmla="*/ 20 w 42"/>
                <a:gd name="T3" fmla="*/ 37 h 38"/>
                <a:gd name="T4" fmla="*/ 3 w 42"/>
                <a:gd name="T5" fmla="*/ 13 h 38"/>
                <a:gd name="T6" fmla="*/ 10 w 42"/>
                <a:gd name="T7" fmla="*/ 5 h 38"/>
                <a:gd name="T8" fmla="*/ 28 w 42"/>
                <a:gd name="T9" fmla="*/ 1 h 38"/>
                <a:gd name="T10" fmla="*/ 41 w 42"/>
                <a:gd name="T11" fmla="*/ 10 h 38"/>
                <a:gd name="T12" fmla="*/ 42 w 4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42" h="38">
                  <a:moveTo>
                    <a:pt x="42" y="16"/>
                  </a:moveTo>
                  <a:cubicBezTo>
                    <a:pt x="42" y="25"/>
                    <a:pt x="32" y="38"/>
                    <a:pt x="20" y="37"/>
                  </a:cubicBezTo>
                  <a:cubicBezTo>
                    <a:pt x="9" y="36"/>
                    <a:pt x="0" y="25"/>
                    <a:pt x="3" y="13"/>
                  </a:cubicBezTo>
                  <a:cubicBezTo>
                    <a:pt x="4" y="10"/>
                    <a:pt x="7" y="7"/>
                    <a:pt x="10" y="5"/>
                  </a:cubicBezTo>
                  <a:cubicBezTo>
                    <a:pt x="15" y="2"/>
                    <a:pt x="21" y="0"/>
                    <a:pt x="28" y="1"/>
                  </a:cubicBezTo>
                  <a:cubicBezTo>
                    <a:pt x="33" y="1"/>
                    <a:pt x="38" y="4"/>
                    <a:pt x="41" y="10"/>
                  </a:cubicBezTo>
                  <a:cubicBezTo>
                    <a:pt x="41" y="11"/>
                    <a:pt x="42" y="14"/>
                    <a:pt x="4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8" name="Freeform 63"/>
            <p:cNvSpPr/>
            <p:nvPr>
              <p:custDataLst>
                <p:tags r:id="rId53"/>
              </p:custDataLst>
            </p:nvPr>
          </p:nvSpPr>
          <p:spPr bwMode="auto">
            <a:xfrm>
              <a:off x="1290" y="2452"/>
              <a:ext cx="54" cy="47"/>
            </a:xfrm>
            <a:custGeom>
              <a:avLst/>
              <a:gdLst>
                <a:gd name="T0" fmla="*/ 16 w 35"/>
                <a:gd name="T1" fmla="*/ 34 h 35"/>
                <a:gd name="T2" fmla="*/ 1 w 35"/>
                <a:gd name="T3" fmla="*/ 21 h 35"/>
                <a:gd name="T4" fmla="*/ 1 w 35"/>
                <a:gd name="T5" fmla="*/ 19 h 35"/>
                <a:gd name="T6" fmla="*/ 16 w 35"/>
                <a:gd name="T7" fmla="*/ 2 h 35"/>
                <a:gd name="T8" fmla="*/ 34 w 35"/>
                <a:gd name="T9" fmla="*/ 16 h 35"/>
                <a:gd name="T10" fmla="*/ 16 w 35"/>
                <a:gd name="T11" fmla="*/ 34 h 35"/>
              </a:gdLst>
              <a:ahLst/>
              <a:cxnLst>
                <a:cxn ang="0">
                  <a:pos x="T0" y="T1"/>
                </a:cxn>
                <a:cxn ang="0">
                  <a:pos x="T2" y="T3"/>
                </a:cxn>
                <a:cxn ang="0">
                  <a:pos x="T4" y="T5"/>
                </a:cxn>
                <a:cxn ang="0">
                  <a:pos x="T6" y="T7"/>
                </a:cxn>
                <a:cxn ang="0">
                  <a:pos x="T8" y="T9"/>
                </a:cxn>
                <a:cxn ang="0">
                  <a:pos x="T10" y="T11"/>
                </a:cxn>
              </a:cxnLst>
              <a:rect l="0" t="0" r="r" b="b"/>
              <a:pathLst>
                <a:path w="35" h="35">
                  <a:moveTo>
                    <a:pt x="16" y="34"/>
                  </a:moveTo>
                  <a:cubicBezTo>
                    <a:pt x="7" y="35"/>
                    <a:pt x="2" y="29"/>
                    <a:pt x="1" y="21"/>
                  </a:cubicBezTo>
                  <a:cubicBezTo>
                    <a:pt x="1" y="21"/>
                    <a:pt x="0" y="20"/>
                    <a:pt x="1" y="19"/>
                  </a:cubicBezTo>
                  <a:cubicBezTo>
                    <a:pt x="1" y="11"/>
                    <a:pt x="8" y="3"/>
                    <a:pt x="16" y="2"/>
                  </a:cubicBezTo>
                  <a:cubicBezTo>
                    <a:pt x="24" y="0"/>
                    <a:pt x="33" y="7"/>
                    <a:pt x="34" y="16"/>
                  </a:cubicBezTo>
                  <a:cubicBezTo>
                    <a:pt x="35" y="26"/>
                    <a:pt x="26" y="34"/>
                    <a:pt x="16"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39" name="Freeform 64"/>
            <p:cNvSpPr/>
            <p:nvPr>
              <p:custDataLst>
                <p:tags r:id="rId54"/>
              </p:custDataLst>
            </p:nvPr>
          </p:nvSpPr>
          <p:spPr bwMode="auto">
            <a:xfrm>
              <a:off x="1554" y="2451"/>
              <a:ext cx="34" cy="25"/>
            </a:xfrm>
            <a:custGeom>
              <a:avLst/>
              <a:gdLst>
                <a:gd name="T0" fmla="*/ 10 w 22"/>
                <a:gd name="T1" fmla="*/ 18 h 19"/>
                <a:gd name="T2" fmla="*/ 2 w 22"/>
                <a:gd name="T3" fmla="*/ 7 h 19"/>
                <a:gd name="T4" fmla="*/ 11 w 22"/>
                <a:gd name="T5" fmla="*/ 0 h 19"/>
                <a:gd name="T6" fmla="*/ 21 w 22"/>
                <a:gd name="T7" fmla="*/ 5 h 19"/>
                <a:gd name="T8" fmla="*/ 21 w 22"/>
                <a:gd name="T9" fmla="*/ 12 h 19"/>
                <a:gd name="T10" fmla="*/ 1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10" y="18"/>
                  </a:moveTo>
                  <a:cubicBezTo>
                    <a:pt x="3" y="19"/>
                    <a:pt x="0" y="11"/>
                    <a:pt x="2" y="7"/>
                  </a:cubicBezTo>
                  <a:cubicBezTo>
                    <a:pt x="3" y="3"/>
                    <a:pt x="7" y="0"/>
                    <a:pt x="11" y="0"/>
                  </a:cubicBezTo>
                  <a:cubicBezTo>
                    <a:pt x="15" y="0"/>
                    <a:pt x="19" y="1"/>
                    <a:pt x="21" y="5"/>
                  </a:cubicBezTo>
                  <a:cubicBezTo>
                    <a:pt x="22" y="7"/>
                    <a:pt x="22" y="10"/>
                    <a:pt x="21" y="12"/>
                  </a:cubicBezTo>
                  <a:cubicBezTo>
                    <a:pt x="19" y="16"/>
                    <a:pt x="15" y="19"/>
                    <a:pt x="10" y="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0" name="Freeform 65"/>
            <p:cNvSpPr/>
            <p:nvPr>
              <p:custDataLst>
                <p:tags r:id="rId55"/>
              </p:custDataLst>
            </p:nvPr>
          </p:nvSpPr>
          <p:spPr bwMode="auto">
            <a:xfrm>
              <a:off x="838" y="2595"/>
              <a:ext cx="689" cy="96"/>
            </a:xfrm>
            <a:custGeom>
              <a:avLst/>
              <a:gdLst>
                <a:gd name="T0" fmla="*/ 120 w 446"/>
                <a:gd name="T1" fmla="*/ 72 h 72"/>
                <a:gd name="T2" fmla="*/ 79 w 446"/>
                <a:gd name="T3" fmla="*/ 70 h 72"/>
                <a:gd name="T4" fmla="*/ 43 w 446"/>
                <a:gd name="T5" fmla="*/ 65 h 72"/>
                <a:gd name="T6" fmla="*/ 12 w 446"/>
                <a:gd name="T7" fmla="*/ 57 h 72"/>
                <a:gd name="T8" fmla="*/ 4 w 446"/>
                <a:gd name="T9" fmla="*/ 54 h 72"/>
                <a:gd name="T10" fmla="*/ 2 w 446"/>
                <a:gd name="T11" fmla="*/ 52 h 72"/>
                <a:gd name="T12" fmla="*/ 2 w 446"/>
                <a:gd name="T13" fmla="*/ 47 h 72"/>
                <a:gd name="T14" fmla="*/ 5 w 446"/>
                <a:gd name="T15" fmla="*/ 46 h 72"/>
                <a:gd name="T16" fmla="*/ 6 w 446"/>
                <a:gd name="T17" fmla="*/ 46 h 72"/>
                <a:gd name="T18" fmla="*/ 53 w 446"/>
                <a:gd name="T19" fmla="*/ 59 h 72"/>
                <a:gd name="T20" fmla="*/ 81 w 446"/>
                <a:gd name="T21" fmla="*/ 62 h 72"/>
                <a:gd name="T22" fmla="*/ 122 w 446"/>
                <a:gd name="T23" fmla="*/ 64 h 72"/>
                <a:gd name="T24" fmla="*/ 152 w 446"/>
                <a:gd name="T25" fmla="*/ 62 h 72"/>
                <a:gd name="T26" fmla="*/ 177 w 446"/>
                <a:gd name="T27" fmla="*/ 61 h 72"/>
                <a:gd name="T28" fmla="*/ 206 w 446"/>
                <a:gd name="T29" fmla="*/ 59 h 72"/>
                <a:gd name="T30" fmla="*/ 222 w 446"/>
                <a:gd name="T31" fmla="*/ 58 h 72"/>
                <a:gd name="T32" fmla="*/ 237 w 446"/>
                <a:gd name="T33" fmla="*/ 57 h 72"/>
                <a:gd name="T34" fmla="*/ 263 w 446"/>
                <a:gd name="T35" fmla="*/ 54 h 72"/>
                <a:gd name="T36" fmla="*/ 283 w 446"/>
                <a:gd name="T37" fmla="*/ 51 h 72"/>
                <a:gd name="T38" fmla="*/ 324 w 446"/>
                <a:gd name="T39" fmla="*/ 43 h 72"/>
                <a:gd name="T40" fmla="*/ 363 w 446"/>
                <a:gd name="T41" fmla="*/ 32 h 72"/>
                <a:gd name="T42" fmla="*/ 422 w 446"/>
                <a:gd name="T43" fmla="*/ 9 h 72"/>
                <a:gd name="T44" fmla="*/ 440 w 446"/>
                <a:gd name="T45" fmla="*/ 1 h 72"/>
                <a:gd name="T46" fmla="*/ 445 w 446"/>
                <a:gd name="T47" fmla="*/ 2 h 72"/>
                <a:gd name="T48" fmla="*/ 444 w 446"/>
                <a:gd name="T49" fmla="*/ 7 h 72"/>
                <a:gd name="T50" fmla="*/ 438 w 446"/>
                <a:gd name="T51" fmla="*/ 10 h 72"/>
                <a:gd name="T52" fmla="*/ 381 w 446"/>
                <a:gd name="T53" fmla="*/ 35 h 72"/>
                <a:gd name="T54" fmla="*/ 307 w 446"/>
                <a:gd name="T55" fmla="*/ 55 h 72"/>
                <a:gd name="T56" fmla="*/ 266 w 446"/>
                <a:gd name="T57" fmla="*/ 62 h 72"/>
                <a:gd name="T58" fmla="*/ 239 w 446"/>
                <a:gd name="T59" fmla="*/ 65 h 72"/>
                <a:gd name="T60" fmla="*/ 207 w 446"/>
                <a:gd name="T61" fmla="*/ 67 h 72"/>
                <a:gd name="T62" fmla="*/ 192 w 446"/>
                <a:gd name="T63" fmla="*/ 68 h 72"/>
                <a:gd name="T64" fmla="*/ 161 w 446"/>
                <a:gd name="T65" fmla="*/ 70 h 72"/>
                <a:gd name="T66" fmla="*/ 149 w 446"/>
                <a:gd name="T67" fmla="*/ 71 h 72"/>
                <a:gd name="T68" fmla="*/ 120 w 446"/>
                <a:gd name="T6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6" h="72">
                  <a:moveTo>
                    <a:pt x="120" y="72"/>
                  </a:moveTo>
                  <a:cubicBezTo>
                    <a:pt x="109" y="72"/>
                    <a:pt x="94" y="72"/>
                    <a:pt x="79" y="70"/>
                  </a:cubicBezTo>
                  <a:cubicBezTo>
                    <a:pt x="67" y="69"/>
                    <a:pt x="55" y="68"/>
                    <a:pt x="43" y="65"/>
                  </a:cubicBezTo>
                  <a:cubicBezTo>
                    <a:pt x="33" y="63"/>
                    <a:pt x="22" y="60"/>
                    <a:pt x="12" y="57"/>
                  </a:cubicBezTo>
                  <a:cubicBezTo>
                    <a:pt x="9" y="56"/>
                    <a:pt x="7" y="55"/>
                    <a:pt x="4" y="54"/>
                  </a:cubicBezTo>
                  <a:cubicBezTo>
                    <a:pt x="3" y="53"/>
                    <a:pt x="2" y="53"/>
                    <a:pt x="2" y="52"/>
                  </a:cubicBezTo>
                  <a:cubicBezTo>
                    <a:pt x="1" y="50"/>
                    <a:pt x="0" y="49"/>
                    <a:pt x="2" y="47"/>
                  </a:cubicBezTo>
                  <a:cubicBezTo>
                    <a:pt x="3" y="46"/>
                    <a:pt x="4" y="46"/>
                    <a:pt x="5" y="46"/>
                  </a:cubicBezTo>
                  <a:cubicBezTo>
                    <a:pt x="6" y="46"/>
                    <a:pt x="6" y="46"/>
                    <a:pt x="6" y="46"/>
                  </a:cubicBezTo>
                  <a:cubicBezTo>
                    <a:pt x="21" y="53"/>
                    <a:pt x="37" y="56"/>
                    <a:pt x="53" y="59"/>
                  </a:cubicBezTo>
                  <a:cubicBezTo>
                    <a:pt x="62" y="61"/>
                    <a:pt x="71" y="61"/>
                    <a:pt x="81" y="62"/>
                  </a:cubicBezTo>
                  <a:cubicBezTo>
                    <a:pt x="94" y="64"/>
                    <a:pt x="108" y="64"/>
                    <a:pt x="122" y="64"/>
                  </a:cubicBezTo>
                  <a:cubicBezTo>
                    <a:pt x="132" y="64"/>
                    <a:pt x="142" y="63"/>
                    <a:pt x="152" y="62"/>
                  </a:cubicBezTo>
                  <a:cubicBezTo>
                    <a:pt x="160" y="62"/>
                    <a:pt x="169" y="61"/>
                    <a:pt x="177" y="61"/>
                  </a:cubicBezTo>
                  <a:cubicBezTo>
                    <a:pt x="187" y="60"/>
                    <a:pt x="196" y="59"/>
                    <a:pt x="206" y="59"/>
                  </a:cubicBezTo>
                  <a:cubicBezTo>
                    <a:pt x="211" y="58"/>
                    <a:pt x="217" y="58"/>
                    <a:pt x="222" y="58"/>
                  </a:cubicBezTo>
                  <a:cubicBezTo>
                    <a:pt x="227" y="58"/>
                    <a:pt x="232" y="57"/>
                    <a:pt x="237" y="57"/>
                  </a:cubicBezTo>
                  <a:cubicBezTo>
                    <a:pt x="246" y="56"/>
                    <a:pt x="255" y="55"/>
                    <a:pt x="263" y="54"/>
                  </a:cubicBezTo>
                  <a:cubicBezTo>
                    <a:pt x="270" y="53"/>
                    <a:pt x="277" y="52"/>
                    <a:pt x="283" y="51"/>
                  </a:cubicBezTo>
                  <a:cubicBezTo>
                    <a:pt x="297" y="48"/>
                    <a:pt x="311" y="46"/>
                    <a:pt x="324" y="43"/>
                  </a:cubicBezTo>
                  <a:cubicBezTo>
                    <a:pt x="337" y="40"/>
                    <a:pt x="350" y="36"/>
                    <a:pt x="363" y="32"/>
                  </a:cubicBezTo>
                  <a:cubicBezTo>
                    <a:pt x="383" y="26"/>
                    <a:pt x="403" y="19"/>
                    <a:pt x="422" y="9"/>
                  </a:cubicBezTo>
                  <a:cubicBezTo>
                    <a:pt x="428" y="7"/>
                    <a:pt x="434" y="4"/>
                    <a:pt x="440" y="1"/>
                  </a:cubicBezTo>
                  <a:cubicBezTo>
                    <a:pt x="442" y="0"/>
                    <a:pt x="444" y="1"/>
                    <a:pt x="445" y="2"/>
                  </a:cubicBezTo>
                  <a:cubicBezTo>
                    <a:pt x="446" y="4"/>
                    <a:pt x="446" y="5"/>
                    <a:pt x="444" y="7"/>
                  </a:cubicBezTo>
                  <a:cubicBezTo>
                    <a:pt x="442" y="8"/>
                    <a:pt x="440" y="10"/>
                    <a:pt x="438" y="10"/>
                  </a:cubicBezTo>
                  <a:cubicBezTo>
                    <a:pt x="420" y="20"/>
                    <a:pt x="401" y="28"/>
                    <a:pt x="381" y="35"/>
                  </a:cubicBezTo>
                  <a:cubicBezTo>
                    <a:pt x="357" y="43"/>
                    <a:pt x="332" y="50"/>
                    <a:pt x="307" y="55"/>
                  </a:cubicBezTo>
                  <a:cubicBezTo>
                    <a:pt x="293" y="58"/>
                    <a:pt x="280" y="60"/>
                    <a:pt x="266" y="62"/>
                  </a:cubicBezTo>
                  <a:cubicBezTo>
                    <a:pt x="257" y="63"/>
                    <a:pt x="248" y="64"/>
                    <a:pt x="239" y="65"/>
                  </a:cubicBezTo>
                  <a:cubicBezTo>
                    <a:pt x="228" y="66"/>
                    <a:pt x="218" y="66"/>
                    <a:pt x="207" y="67"/>
                  </a:cubicBezTo>
                  <a:cubicBezTo>
                    <a:pt x="202" y="68"/>
                    <a:pt x="197" y="68"/>
                    <a:pt x="192" y="68"/>
                  </a:cubicBezTo>
                  <a:cubicBezTo>
                    <a:pt x="182" y="69"/>
                    <a:pt x="172" y="70"/>
                    <a:pt x="161" y="70"/>
                  </a:cubicBezTo>
                  <a:cubicBezTo>
                    <a:pt x="157" y="71"/>
                    <a:pt x="153" y="71"/>
                    <a:pt x="149" y="71"/>
                  </a:cubicBezTo>
                  <a:cubicBezTo>
                    <a:pt x="141" y="71"/>
                    <a:pt x="132" y="72"/>
                    <a:pt x="120" y="72"/>
                  </a:cubicBezTo>
                  <a:close/>
                </a:path>
              </a:pathLst>
            </a:custGeom>
            <a:solidFill>
              <a:srgbClr val="3F2510"/>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1" name="Freeform 61"/>
            <p:cNvSpPr/>
            <p:nvPr>
              <p:custDataLst>
                <p:tags r:id="rId56"/>
              </p:custDataLst>
            </p:nvPr>
          </p:nvSpPr>
          <p:spPr bwMode="auto">
            <a:xfrm>
              <a:off x="1689" y="2217"/>
              <a:ext cx="48" cy="38"/>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2" name="Freeform 61"/>
            <p:cNvSpPr/>
            <p:nvPr>
              <p:custDataLst>
                <p:tags r:id="rId57"/>
              </p:custDataLst>
            </p:nvPr>
          </p:nvSpPr>
          <p:spPr bwMode="auto">
            <a:xfrm>
              <a:off x="709" y="2299"/>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3" name="Freeform 61"/>
            <p:cNvSpPr/>
            <p:nvPr>
              <p:custDataLst>
                <p:tags r:id="rId58"/>
              </p:custDataLst>
            </p:nvPr>
          </p:nvSpPr>
          <p:spPr bwMode="auto">
            <a:xfrm>
              <a:off x="1629" y="2073"/>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4" name="Freeform 61"/>
            <p:cNvSpPr/>
            <p:nvPr>
              <p:custDataLst>
                <p:tags r:id="rId59"/>
              </p:custDataLst>
            </p:nvPr>
          </p:nvSpPr>
          <p:spPr bwMode="auto">
            <a:xfrm>
              <a:off x="1627" y="2338"/>
              <a:ext cx="64" cy="51"/>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5" name="Freeform 61"/>
            <p:cNvSpPr/>
            <p:nvPr>
              <p:custDataLst>
                <p:tags r:id="rId60"/>
              </p:custDataLst>
            </p:nvPr>
          </p:nvSpPr>
          <p:spPr bwMode="auto">
            <a:xfrm>
              <a:off x="803" y="2423"/>
              <a:ext cx="44" cy="38"/>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6" name="Freeform 61"/>
            <p:cNvSpPr/>
            <p:nvPr>
              <p:custDataLst>
                <p:tags r:id="rId61"/>
              </p:custDataLst>
            </p:nvPr>
          </p:nvSpPr>
          <p:spPr bwMode="auto">
            <a:xfrm>
              <a:off x="709" y="2158"/>
              <a:ext cx="44" cy="38"/>
            </a:xfrm>
            <a:custGeom>
              <a:avLst/>
              <a:gdLst>
                <a:gd name="T0" fmla="*/ 18 w 41"/>
                <a:gd name="T1" fmla="*/ 38 h 38"/>
                <a:gd name="T2" fmla="*/ 0 w 41"/>
                <a:gd name="T3" fmla="*/ 20 h 38"/>
                <a:gd name="T4" fmla="*/ 7 w 41"/>
                <a:gd name="T5" fmla="*/ 5 h 38"/>
                <a:gd name="T6" fmla="*/ 31 w 41"/>
                <a:gd name="T7" fmla="*/ 3 h 38"/>
                <a:gd name="T8" fmla="*/ 39 w 41"/>
                <a:gd name="T9" fmla="*/ 20 h 38"/>
                <a:gd name="T10" fmla="*/ 26 w 41"/>
                <a:gd name="T11" fmla="*/ 36 h 38"/>
                <a:gd name="T12" fmla="*/ 18 w 4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18" y="38"/>
                  </a:moveTo>
                  <a:cubicBezTo>
                    <a:pt x="8" y="38"/>
                    <a:pt x="0" y="30"/>
                    <a:pt x="0" y="20"/>
                  </a:cubicBezTo>
                  <a:cubicBezTo>
                    <a:pt x="0" y="14"/>
                    <a:pt x="2" y="9"/>
                    <a:pt x="7" y="5"/>
                  </a:cubicBezTo>
                  <a:cubicBezTo>
                    <a:pt x="15" y="0"/>
                    <a:pt x="22" y="0"/>
                    <a:pt x="31" y="3"/>
                  </a:cubicBezTo>
                  <a:cubicBezTo>
                    <a:pt x="37" y="5"/>
                    <a:pt x="41" y="14"/>
                    <a:pt x="39" y="20"/>
                  </a:cubicBezTo>
                  <a:cubicBezTo>
                    <a:pt x="37" y="27"/>
                    <a:pt x="33" y="33"/>
                    <a:pt x="26" y="36"/>
                  </a:cubicBezTo>
                  <a:cubicBezTo>
                    <a:pt x="24" y="37"/>
                    <a:pt x="21" y="37"/>
                    <a:pt x="18" y="38"/>
                  </a:cubicBezTo>
                  <a:close/>
                </a:path>
              </a:pathLst>
            </a:custGeom>
            <a:solidFill>
              <a:schemeClr val="accent1">
                <a:lumMod val="75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grpSp>
      <p:sp>
        <p:nvSpPr>
          <p:cNvPr id="147" name="文本框 16"/>
          <p:cNvSpPr txBox="1"/>
          <p:nvPr>
            <p:custDataLst>
              <p:tags r:id="rId62"/>
            </p:custDataLst>
          </p:nvPr>
        </p:nvSpPr>
        <p:spPr>
          <a:xfrm>
            <a:off x="8022732" y="1821630"/>
            <a:ext cx="3152140" cy="4150995"/>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30000"/>
              </a:lnSpc>
              <a:spcBef>
                <a:spcPts val="0"/>
              </a:spcBef>
              <a:spcAft>
                <a:spcPts val="0"/>
              </a:spcAft>
              <a:buSzPct val="100000"/>
              <a:buNone/>
            </a:pPr>
            <a:r>
              <a:rPr lang="zh-CN" altLang="en-US" sz="2400" b="1" spc="150" dirty="0">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串并联转换</a:t>
            </a:r>
            <a:endParaRPr lang="en-US" altLang="zh-CN" sz="2400" b="1" spc="150" dirty="0">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8" name="文本框 147"/>
          <p:cNvSpPr txBox="1"/>
          <p:nvPr/>
        </p:nvSpPr>
        <p:spPr>
          <a:xfrm>
            <a:off x="500379" y="1079500"/>
            <a:ext cx="7758549" cy="424732"/>
          </a:xfrm>
          <a:prstGeom prst="rect">
            <a:avLst/>
          </a:prstGeom>
          <a:noFill/>
        </p:spPr>
        <p:txBody>
          <a:bodyPr wrap="square" rtlCol="0" anchor="t">
            <a:spAutoFit/>
          </a:bodyPr>
          <a:lstStyle/>
          <a:p>
            <a:pPr marL="0" indent="0" eaLnBrk="1" hangingPunct="1">
              <a:lnSpc>
                <a:spcPct val="90000"/>
              </a:lnSpc>
              <a:buFont typeface="Wingdings" panose="05000000000000000000" pitchFamily="2" charset="2"/>
              <a:buNone/>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几种在满足性能要求的前提下</a:t>
            </a:r>
            <a:r>
              <a:rPr lang="zh-CN" altLang="en-US" sz="2400" b="1" dirty="0">
                <a:solidFill>
                  <a:srgbClr val="FF0000"/>
                </a:solidFill>
                <a:latin typeface="微软雅黑" panose="020B0503020204020204" pitchFamily="34" charset="-122"/>
                <a:ea typeface="微软雅黑" panose="020B0503020204020204" pitchFamily="34" charset="-122"/>
                <a:sym typeface="+mn-ea"/>
              </a:rPr>
              <a:t>减少总线线数</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sz="2400" b="1" dirty="0">
                <a:solidFill>
                  <a:srgbClr val="FF0000"/>
                </a:solidFill>
                <a:latin typeface="微软雅黑" panose="020B0503020204020204" pitchFamily="34" charset="-122"/>
                <a:ea typeface="微软雅黑" panose="020B0503020204020204" pitchFamily="34" charset="-122"/>
                <a:sym typeface="+mn-ea"/>
              </a:rPr>
              <a:t>常用方法</a:t>
            </a:r>
            <a:endParaRPr lang="zh-CN" altLang="en-US" sz="2400" b="1" dirty="0">
              <a:solidFill>
                <a:srgbClr val="FF0000"/>
              </a:solidFill>
              <a:latin typeface="微软雅黑" panose="020B0503020204020204" pitchFamily="34" charset="-122"/>
              <a:ea typeface="微软雅黑" panose="020B0503020204020204" pitchFamily="34" charset="-122"/>
              <a:sym typeface="+mn-ea"/>
            </a:endParaRPr>
          </a:p>
        </p:txBody>
      </p:sp>
      <p:pic>
        <p:nvPicPr>
          <p:cNvPr id="4" name="图片 3" descr="微信截图_20240112211134"/>
          <p:cNvPicPr>
            <a:picLocks noChangeAspect="1"/>
          </p:cNvPicPr>
          <p:nvPr>
            <p:custDataLst>
              <p:tags r:id="rId63"/>
            </p:custDataLst>
          </p:nvPr>
        </p:nvPicPr>
        <p:blipFill>
          <a:blip r:embed="rId64"/>
          <a:stretch>
            <a:fillRect/>
          </a:stretch>
        </p:blipFill>
        <p:spPr>
          <a:xfrm>
            <a:off x="9216390" y="201295"/>
            <a:ext cx="1895475" cy="485775"/>
          </a:xfrm>
          <a:prstGeom prst="rect">
            <a:avLst/>
          </a:prstGeom>
        </p:spPr>
      </p:pic>
      <p:sp>
        <p:nvSpPr>
          <p:cNvPr id="33" name="箭头: 右 32"/>
          <p:cNvSpPr/>
          <p:nvPr/>
        </p:nvSpPr>
        <p:spPr bwMode="auto">
          <a:xfrm rot="5400000" flipV="1">
            <a:off x="8942854" y="3839767"/>
            <a:ext cx="720077" cy="244120"/>
          </a:xfrm>
          <a:prstGeom prst="rightArrow">
            <a:avLst/>
          </a:prstGeom>
          <a:solidFill>
            <a:srgbClr val="FF0000"/>
          </a:solidFill>
          <a:ln w="19050">
            <a:solidFill>
              <a:srgbClr val="0621E6"/>
            </a:solidFill>
          </a:ln>
        </p:spPr>
        <p:txBody>
          <a:bodyPr vert="horz" wrap="square" lIns="91440" tIns="45720" rIns="91440" bIns="45720" numCol="1" rtlCol="0" anchor="t" anchorCtr="0" compatLnSpc="1"/>
          <a:lstStyle/>
          <a:p>
            <a:pPr algn="l"/>
            <a:endParaRPr lang="zh-CN" altLang="en-US"/>
          </a:p>
        </p:txBody>
      </p:sp>
      <p:grpSp>
        <p:nvGrpSpPr>
          <p:cNvPr id="36" name="组合 35"/>
          <p:cNvGrpSpPr/>
          <p:nvPr/>
        </p:nvGrpSpPr>
        <p:grpSpPr>
          <a:xfrm>
            <a:off x="8026135" y="2547162"/>
            <a:ext cx="2680825" cy="909799"/>
            <a:chOff x="3921760" y="4881283"/>
            <a:chExt cx="2680825" cy="909799"/>
          </a:xfrm>
        </p:grpSpPr>
        <p:cxnSp>
          <p:nvCxnSpPr>
            <p:cNvPr id="6" name="直接连接符 5"/>
            <p:cNvCxnSpPr/>
            <p:nvPr/>
          </p:nvCxnSpPr>
          <p:spPr bwMode="auto">
            <a:xfrm>
              <a:off x="3921760" y="5334308"/>
              <a:ext cx="57606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a:off x="4497824" y="4974268"/>
              <a:ext cx="0" cy="72008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nvCxnSpPr>
          <p:spPr bwMode="auto">
            <a:xfrm>
              <a:off x="4497824" y="4974268"/>
              <a:ext cx="36004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4497824" y="5694348"/>
              <a:ext cx="36004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30"/>
            <p:cNvSpPr/>
            <p:nvPr/>
          </p:nvSpPr>
          <p:spPr bwMode="auto">
            <a:xfrm>
              <a:off x="4883240" y="4881283"/>
              <a:ext cx="792088" cy="193469"/>
            </a:xfrm>
            <a:prstGeom prst="rect">
              <a:avLst/>
            </a:prstGeom>
            <a:noFill/>
            <a:ln w="28575">
              <a:solidFill>
                <a:srgbClr val="01041D"/>
              </a:solidFill>
            </a:ln>
          </p:spPr>
          <p:txBody>
            <a:bodyPr vert="horz" wrap="square" lIns="91440" tIns="45720" rIns="91440" bIns="45720" numCol="1" rtlCol="0" anchor="t" anchorCtr="0" compatLnSpc="1"/>
            <a:lstStyle/>
            <a:p>
              <a:pPr algn="l"/>
              <a:endParaRPr lang="zh-CN" altLang="en-US"/>
            </a:p>
          </p:txBody>
        </p:sp>
        <p:cxnSp>
          <p:nvCxnSpPr>
            <p:cNvPr id="32" name="直接连接符 31"/>
            <p:cNvCxnSpPr/>
            <p:nvPr/>
          </p:nvCxnSpPr>
          <p:spPr bwMode="auto">
            <a:xfrm>
              <a:off x="6026521" y="5310568"/>
              <a:ext cx="57606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p:cNvSpPr/>
            <p:nvPr/>
          </p:nvSpPr>
          <p:spPr bwMode="auto">
            <a:xfrm>
              <a:off x="4883240" y="5597613"/>
              <a:ext cx="792088" cy="193469"/>
            </a:xfrm>
            <a:prstGeom prst="rect">
              <a:avLst/>
            </a:prstGeom>
            <a:noFill/>
            <a:ln w="28575">
              <a:solidFill>
                <a:srgbClr val="01041D"/>
              </a:solidFill>
            </a:ln>
          </p:spPr>
          <p:txBody>
            <a:bodyPr vert="horz" wrap="square" lIns="91440" tIns="45720" rIns="91440" bIns="45720" numCol="1" rtlCol="0" anchor="t" anchorCtr="0" compatLnSpc="1"/>
            <a:lstStyle/>
            <a:p>
              <a:pPr algn="l"/>
              <a:endParaRPr lang="zh-CN" altLang="en-US"/>
            </a:p>
          </p:txBody>
        </p:sp>
        <p:cxnSp>
          <p:nvCxnSpPr>
            <p:cNvPr id="41" name="直接连接符 40"/>
            <p:cNvCxnSpPr/>
            <p:nvPr/>
          </p:nvCxnSpPr>
          <p:spPr bwMode="auto">
            <a:xfrm>
              <a:off x="5685956" y="5678656"/>
              <a:ext cx="36004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5685956" y="4978018"/>
              <a:ext cx="36004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a:off x="6026521" y="4970792"/>
              <a:ext cx="0" cy="72008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 name="组合 36"/>
          <p:cNvGrpSpPr/>
          <p:nvPr/>
        </p:nvGrpSpPr>
        <p:grpSpPr>
          <a:xfrm>
            <a:off x="7769367" y="4591416"/>
            <a:ext cx="3331596" cy="209106"/>
            <a:chOff x="7162120" y="5213833"/>
            <a:chExt cx="3331596" cy="209106"/>
          </a:xfrm>
        </p:grpSpPr>
        <p:cxnSp>
          <p:nvCxnSpPr>
            <p:cNvPr id="34" name="直接连接符 33"/>
            <p:cNvCxnSpPr/>
            <p:nvPr/>
          </p:nvCxnSpPr>
          <p:spPr bwMode="auto">
            <a:xfrm>
              <a:off x="7162120" y="5321058"/>
              <a:ext cx="57606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8530272" y="5321058"/>
              <a:ext cx="57606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39"/>
            <p:cNvSpPr/>
            <p:nvPr/>
          </p:nvSpPr>
          <p:spPr bwMode="auto">
            <a:xfrm>
              <a:off x="9125564" y="5213833"/>
              <a:ext cx="792088" cy="193469"/>
            </a:xfrm>
            <a:prstGeom prst="rect">
              <a:avLst/>
            </a:prstGeom>
            <a:noFill/>
            <a:ln w="28575">
              <a:solidFill>
                <a:srgbClr val="01041D"/>
              </a:solidFill>
            </a:ln>
          </p:spPr>
          <p:txBody>
            <a:bodyPr vert="horz" wrap="square" lIns="91440" tIns="45720" rIns="91440" bIns="45720" numCol="1" rtlCol="0" anchor="t" anchorCtr="0" compatLnSpc="1"/>
            <a:lstStyle/>
            <a:p>
              <a:pPr algn="l"/>
              <a:endParaRPr lang="zh-CN" altLang="en-US"/>
            </a:p>
          </p:txBody>
        </p:sp>
        <p:sp>
          <p:nvSpPr>
            <p:cNvPr id="44" name="矩形 43"/>
            <p:cNvSpPr/>
            <p:nvPr/>
          </p:nvSpPr>
          <p:spPr bwMode="auto">
            <a:xfrm>
              <a:off x="7738184" y="5229470"/>
              <a:ext cx="792088" cy="193469"/>
            </a:xfrm>
            <a:prstGeom prst="rect">
              <a:avLst/>
            </a:prstGeom>
            <a:noFill/>
            <a:ln w="28575">
              <a:solidFill>
                <a:srgbClr val="01041D"/>
              </a:solidFill>
            </a:ln>
          </p:spPr>
          <p:txBody>
            <a:bodyPr vert="horz" wrap="square" lIns="91440" tIns="45720" rIns="91440" bIns="45720" numCol="1" rtlCol="0" anchor="t" anchorCtr="0" compatLnSpc="1"/>
            <a:lstStyle/>
            <a:p>
              <a:pPr algn="l"/>
              <a:endParaRPr lang="zh-CN" altLang="en-US"/>
            </a:p>
          </p:txBody>
        </p:sp>
        <p:cxnSp>
          <p:nvCxnSpPr>
            <p:cNvPr id="45" name="直接连接符 44"/>
            <p:cNvCxnSpPr/>
            <p:nvPr/>
          </p:nvCxnSpPr>
          <p:spPr bwMode="auto">
            <a:xfrm>
              <a:off x="9917652" y="5310567"/>
              <a:ext cx="57606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ustDataLst>
      <p:tags r:id="rId65"/>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custDataLst>
              <p:tags r:id="rId1"/>
            </p:custDataLst>
          </p:nvPr>
        </p:nvSpPr>
        <p:spPr>
          <a:xfrm>
            <a:off x="8317230" y="1882581"/>
            <a:ext cx="2676525" cy="1837249"/>
          </a:xfrm>
          <a:prstGeom prst="rect">
            <a:avLst/>
          </a:prstGeom>
          <a:solidFill>
            <a:schemeClr val="accen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53" name="任意多边形: 形状 52"/>
          <p:cNvSpPr/>
          <p:nvPr>
            <p:custDataLst>
              <p:tags r:id="rId2"/>
            </p:custDataLst>
          </p:nvPr>
        </p:nvSpPr>
        <p:spPr>
          <a:xfrm>
            <a:off x="589280" y="1846580"/>
            <a:ext cx="8499475" cy="1873250"/>
          </a:xfrm>
          <a:custGeom>
            <a:avLst/>
            <a:gdLst>
              <a:gd name="connsiteX0" fmla="*/ 0 w 9536217"/>
              <a:gd name="connsiteY0" fmla="*/ 0 h 2238094"/>
              <a:gd name="connsiteX1" fmla="*/ 8673889 w 9536217"/>
              <a:gd name="connsiteY1" fmla="*/ 0 h 2238094"/>
              <a:gd name="connsiteX2" fmla="*/ 9536217 w 9536217"/>
              <a:gd name="connsiteY2" fmla="*/ 2238094 h 2238094"/>
              <a:gd name="connsiteX3" fmla="*/ 0 w 9536217"/>
              <a:gd name="connsiteY3" fmla="*/ 2238094 h 2238094"/>
            </a:gdLst>
            <a:ahLst/>
            <a:cxnLst>
              <a:cxn ang="0">
                <a:pos x="connsiteX0" y="connsiteY0"/>
              </a:cxn>
              <a:cxn ang="0">
                <a:pos x="connsiteX1" y="connsiteY1"/>
              </a:cxn>
              <a:cxn ang="0">
                <a:pos x="connsiteX2" y="connsiteY2"/>
              </a:cxn>
              <a:cxn ang="0">
                <a:pos x="connsiteX3" y="connsiteY3"/>
              </a:cxn>
            </a:cxnLst>
            <a:rect l="l" t="t" r="r" b="b"/>
            <a:pathLst>
              <a:path w="9536217" h="2238094">
                <a:moveTo>
                  <a:pt x="0" y="0"/>
                </a:moveTo>
                <a:lnTo>
                  <a:pt x="8673889" y="0"/>
                </a:lnTo>
                <a:lnTo>
                  <a:pt x="9536217" y="2238094"/>
                </a:lnTo>
                <a:lnTo>
                  <a:pt x="0" y="2238094"/>
                </a:ln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3"/>
            </p:custDataLst>
          </p:nvPr>
        </p:nvSpPr>
        <p:spPr>
          <a:xfrm>
            <a:off x="420763" y="1882582"/>
            <a:ext cx="8064985" cy="1715524"/>
          </a:xfrm>
          <a:prstGeom prst="rect">
            <a:avLst/>
          </a:prstGeom>
          <a:noFill/>
        </p:spPr>
        <p:txBody>
          <a:bodyPr wrap="square" lIns="85040" tIns="44221" rIns="85040" bIns="44221" rtlCol="0">
            <a:normAutofit lnSpcReduction="10000"/>
          </a:bodyPr>
          <a:lstStyle>
            <a:defPPr>
              <a:defRPr lang="zh-CN"/>
            </a:defPPr>
            <a:lvl1pPr fontAlgn="auto">
              <a:lnSpc>
                <a:spcPct val="130000"/>
              </a:lnSpc>
              <a:spcAft>
                <a:spcPts val="1000"/>
              </a:spcAft>
              <a:defRPr sz="1600" spc="150"/>
            </a:lvl1pPr>
          </a:lstStyle>
          <a:p>
            <a:pPr lvl="1" indent="0" eaLnBrk="1" hangingPunct="1">
              <a:lnSpc>
                <a:spcPct val="170000"/>
              </a:lnSpc>
              <a:buFont typeface="Arial" panose="020B0604020202020204" pitchFamily="34" charset="0"/>
              <a:buNone/>
            </a:pP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一旦确定了</a:t>
            </a:r>
            <a:r>
              <a:rPr lang="zh-CN" altLang="en-US" sz="16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总线的类型、控制方式、通讯技术、数据宽度和总线的线数</a:t>
            </a: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等，那么总线的申请、使用方式及相应的规范也就随之确定了。如果不同厂家生产的不同型号机器采用各自不同的总线规范，就使得设备厂或用户</a:t>
            </a:r>
            <a:r>
              <a:rPr lang="zh-CN" altLang="en-US" sz="16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必须专门设计</a:t>
            </a:r>
            <a:r>
              <a:rPr lang="en-US" altLang="zh-CN" sz="16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接口</a:t>
            </a:r>
            <a:r>
              <a:rPr lang="en-US" altLang="zh-CN" sz="16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，才能把设备、部件连到系统上，这是极为不合理的。</a:t>
            </a:r>
            <a:endParaRPr lang="zh-CN" altLang="en-US" sz="1600" b="1" dirty="0">
              <a:solidFill>
                <a:schemeClr val="accent2"/>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4" name="组合 13"/>
          <p:cNvGrpSpPr/>
          <p:nvPr>
            <p:custDataLst>
              <p:tags r:id="rId4"/>
            </p:custDataLst>
          </p:nvPr>
        </p:nvGrpSpPr>
        <p:grpSpPr>
          <a:xfrm>
            <a:off x="595556" y="3882390"/>
            <a:ext cx="10399395" cy="1720215"/>
            <a:chOff x="594360" y="3882390"/>
            <a:chExt cx="10399395" cy="1720215"/>
          </a:xfrm>
          <a:solidFill>
            <a:srgbClr val="4472C4"/>
          </a:solidFill>
        </p:grpSpPr>
        <p:grpSp>
          <p:nvGrpSpPr>
            <p:cNvPr id="6" name="组合 5"/>
            <p:cNvGrpSpPr/>
            <p:nvPr/>
          </p:nvGrpSpPr>
          <p:grpSpPr>
            <a:xfrm>
              <a:off x="594360" y="3882390"/>
              <a:ext cx="10399395" cy="1720215"/>
              <a:chOff x="594360" y="3882390"/>
              <a:chExt cx="10399395" cy="1720215"/>
            </a:xfrm>
            <a:grpFill/>
          </p:grpSpPr>
          <p:sp>
            <p:nvSpPr>
              <p:cNvPr id="43" name="矩形 42"/>
              <p:cNvSpPr/>
              <p:nvPr>
                <p:custDataLst>
                  <p:tags r:id="rId5"/>
                </p:custDataLst>
              </p:nvPr>
            </p:nvSpPr>
            <p:spPr>
              <a:xfrm>
                <a:off x="8317230" y="3882390"/>
                <a:ext cx="2676525" cy="1720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p:cNvSpPr/>
              <p:nvPr>
                <p:custDataLst>
                  <p:tags r:id="rId6"/>
                </p:custDataLst>
              </p:nvPr>
            </p:nvSpPr>
            <p:spPr>
              <a:xfrm>
                <a:off x="594360" y="3882390"/>
                <a:ext cx="8756650" cy="1720215"/>
              </a:xfrm>
              <a:custGeom>
                <a:avLst/>
                <a:gdLst>
                  <a:gd name="connsiteX0" fmla="*/ 0 w 9536217"/>
                  <a:gd name="connsiteY0" fmla="*/ 0 h 2238094"/>
                  <a:gd name="connsiteX1" fmla="*/ 8673889 w 9536217"/>
                  <a:gd name="connsiteY1" fmla="*/ 0 h 2238094"/>
                  <a:gd name="connsiteX2" fmla="*/ 9536217 w 9536217"/>
                  <a:gd name="connsiteY2" fmla="*/ 2238094 h 2238094"/>
                  <a:gd name="connsiteX3" fmla="*/ 0 w 9536217"/>
                  <a:gd name="connsiteY3" fmla="*/ 2238094 h 2238094"/>
                </a:gdLst>
                <a:ahLst/>
                <a:cxnLst>
                  <a:cxn ang="0">
                    <a:pos x="connsiteX0" y="connsiteY0"/>
                  </a:cxn>
                  <a:cxn ang="0">
                    <a:pos x="connsiteX1" y="connsiteY1"/>
                  </a:cxn>
                  <a:cxn ang="0">
                    <a:pos x="connsiteX2" y="connsiteY2"/>
                  </a:cxn>
                  <a:cxn ang="0">
                    <a:pos x="connsiteX3" y="connsiteY3"/>
                  </a:cxn>
                </a:cxnLst>
                <a:rect l="l" t="t" r="r" b="b"/>
                <a:pathLst>
                  <a:path w="9536217" h="2238094">
                    <a:moveTo>
                      <a:pt x="0" y="0"/>
                    </a:moveTo>
                    <a:lnTo>
                      <a:pt x="8673889" y="0"/>
                    </a:lnTo>
                    <a:lnTo>
                      <a:pt x="9536217" y="2238094"/>
                    </a:lnTo>
                    <a:lnTo>
                      <a:pt x="0" y="22380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20000"/>
                  </a:lnSpc>
                </a:pPr>
                <a:endParaRPr lang="zh-CN" altLang="en-US" sz="1700">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文本框 11"/>
            <p:cNvSpPr txBox="1"/>
            <p:nvPr>
              <p:custDataLst>
                <p:tags r:id="rId7"/>
              </p:custDataLst>
            </p:nvPr>
          </p:nvSpPr>
          <p:spPr>
            <a:xfrm>
              <a:off x="718488" y="4231246"/>
              <a:ext cx="9495532" cy="918210"/>
            </a:xfrm>
            <a:prstGeom prst="rect">
              <a:avLst/>
            </a:prstGeom>
            <a:grpFill/>
          </p:spPr>
          <p:txBody>
            <a:bodyPr wrap="square" lIns="85040" tIns="44221" rIns="85040" bIns="44221" rtlCol="0">
              <a:normAutofit/>
            </a:bodyPr>
            <a:lstStyle>
              <a:defPPr>
                <a:defRPr lang="zh-CN"/>
              </a:defPPr>
              <a:lvl1pPr fontAlgn="auto">
                <a:lnSpc>
                  <a:spcPct val="130000"/>
                </a:lnSpc>
                <a:spcAft>
                  <a:spcPts val="1000"/>
                </a:spcAft>
                <a:defRPr sz="1600" spc="150"/>
              </a:lvl1pPr>
            </a:lstStyle>
            <a:p>
              <a:pPr marL="342900" lvl="1" indent="0" algn="l" eaLnBrk="1" fontAlgn="ctr" hangingPunct="1">
                <a:lnSpc>
                  <a:spcPct val="120000"/>
                </a:lnSpc>
                <a:spcBef>
                  <a:spcPts val="0"/>
                </a:spcBef>
                <a:spcAft>
                  <a:spcPts val="0"/>
                </a:spcAft>
                <a:buClr>
                  <a:schemeClr val="accent5"/>
                </a:buClr>
                <a:buSzPct val="130000"/>
                <a:buFont typeface="WPS-Bullets" pitchFamily="2" charset="0"/>
                <a:buNone/>
              </a:pPr>
              <a:r>
                <a:rPr lang="zh-CN" altLang="en-US" sz="2000" b="1" dirty="0">
                  <a:solidFill>
                    <a:srgbClr val="FFFFFF"/>
                  </a:solidFill>
                  <a:uFillTx/>
                  <a:latin typeface="Arial" panose="020B0604020202020204" pitchFamily="34" charset="0"/>
                  <a:ea typeface="微软雅黑" panose="020B0503020204020204" pitchFamily="34" charset="-122"/>
                </a:rPr>
                <a:t>提出</a:t>
              </a:r>
              <a:r>
                <a:rPr lang="zh-CN" altLang="en-US" sz="2000" b="1" dirty="0">
                  <a:solidFill>
                    <a:srgbClr val="FFFF00"/>
                  </a:solidFill>
                  <a:uFillTx/>
                  <a:latin typeface="Arial" panose="020B0604020202020204" pitchFamily="34" charset="0"/>
                  <a:ea typeface="微软雅黑" panose="020B0503020204020204" pitchFamily="34" charset="-122"/>
                </a:rPr>
                <a:t>总线接口标准化问题</a:t>
              </a:r>
              <a:r>
                <a:rPr lang="zh-CN" altLang="en-US" sz="2000" b="1" dirty="0">
                  <a:solidFill>
                    <a:srgbClr val="FFFFFF"/>
                  </a:solidFill>
                  <a:uFillTx/>
                  <a:latin typeface="Arial" panose="020B0604020202020204" pitchFamily="34" charset="0"/>
                  <a:ea typeface="微软雅黑" panose="020B0503020204020204" pitchFamily="34" charset="-122"/>
                </a:rPr>
                <a:t>。</a:t>
              </a:r>
              <a:endParaRPr lang="en-US" altLang="zh-CN" sz="2000" b="1" dirty="0">
                <a:solidFill>
                  <a:srgbClr val="FFFFFF"/>
                </a:solidFill>
                <a:uFillTx/>
                <a:latin typeface="Arial" panose="020B0604020202020204" pitchFamily="34" charset="0"/>
                <a:ea typeface="微软雅黑" panose="020B0503020204020204" pitchFamily="34" charset="-122"/>
              </a:endParaRPr>
            </a:p>
            <a:p>
              <a:pPr marL="342900" lvl="1" indent="0" algn="l" eaLnBrk="1" fontAlgn="ctr" hangingPunct="1">
                <a:lnSpc>
                  <a:spcPct val="120000"/>
                </a:lnSpc>
                <a:spcBef>
                  <a:spcPts val="0"/>
                </a:spcBef>
                <a:spcAft>
                  <a:spcPts val="0"/>
                </a:spcAft>
                <a:buClr>
                  <a:schemeClr val="accent5"/>
                </a:buClr>
                <a:buSzPct val="130000"/>
                <a:buFont typeface="WPS-Bullets" pitchFamily="2" charset="0"/>
                <a:buNone/>
              </a:pPr>
              <a:r>
                <a:rPr lang="zh-CN" altLang="en-US" sz="2000" b="1" dirty="0">
                  <a:solidFill>
                    <a:srgbClr val="FFFFFF"/>
                  </a:solidFill>
                  <a:ea typeface="微软雅黑" panose="020B0503020204020204" pitchFamily="34" charset="-122"/>
                </a:rPr>
                <a:t>例如：</a:t>
              </a:r>
              <a:r>
                <a:rPr lang="en-US" altLang="zh-CN" sz="2000" b="1" dirty="0">
                  <a:solidFill>
                    <a:srgbClr val="FFFFFF"/>
                  </a:solidFill>
                  <a:uFillTx/>
                  <a:latin typeface="Arial" panose="020B0604020202020204" pitchFamily="34" charset="0"/>
                  <a:ea typeface="微软雅黑" panose="020B0503020204020204" pitchFamily="34" charset="-122"/>
                </a:rPr>
                <a:t>1991</a:t>
              </a:r>
              <a:r>
                <a:rPr lang="zh-CN" altLang="en-US" sz="2000" b="1" dirty="0">
                  <a:solidFill>
                    <a:srgbClr val="FFFFFF"/>
                  </a:solidFill>
                  <a:uFillTx/>
                  <a:latin typeface="Arial" panose="020B0604020202020204" pitchFamily="34" charset="0"/>
                  <a:ea typeface="微软雅黑" panose="020B0503020204020204" pitchFamily="34" charset="-122"/>
                </a:rPr>
                <a:t>年的 </a:t>
              </a:r>
              <a:r>
                <a:rPr lang="en-US" altLang="zh-CN" sz="2000" b="1" dirty="0">
                  <a:solidFill>
                    <a:srgbClr val="FFFFFF"/>
                  </a:solidFill>
                  <a:uFillTx/>
                  <a:latin typeface="Arial" panose="020B0604020202020204" pitchFamily="34" charset="0"/>
                  <a:ea typeface="微软雅黑" panose="020B0503020204020204" pitchFamily="34" charset="-122"/>
                </a:rPr>
                <a:t>Future bus </a:t>
              </a:r>
              <a:r>
                <a:rPr lang="zh-CN" altLang="en-US" sz="2000" b="1" dirty="0">
                  <a:solidFill>
                    <a:srgbClr val="FFFFFF"/>
                  </a:solidFill>
                  <a:uFillTx/>
                  <a:latin typeface="Arial" panose="020B0604020202020204" pitchFamily="34" charset="0"/>
                  <a:ea typeface="微软雅黑" panose="020B0503020204020204" pitchFamily="34" charset="-122"/>
                </a:rPr>
                <a:t>＋标准可作为较为广泛的开放式的总线标准。</a:t>
              </a:r>
              <a:endParaRPr lang="zh-CN" altLang="en-US" sz="2000" b="1" dirty="0">
                <a:solidFill>
                  <a:srgbClr val="FFFFFF"/>
                </a:solidFill>
                <a:uFillTx/>
                <a:latin typeface="Arial" panose="020B0604020202020204" pitchFamily="34" charset="0"/>
                <a:ea typeface="微软雅黑" panose="020B0503020204020204" pitchFamily="34" charset="-122"/>
              </a:endParaRPr>
            </a:p>
          </p:txBody>
        </p:sp>
      </p:grpSp>
      <p:cxnSp>
        <p:nvCxnSpPr>
          <p:cNvPr id="3" name="直接连接符 2"/>
          <p:cNvCxnSpPr/>
          <p:nvPr>
            <p:custDataLst>
              <p:tags r:id="rId8"/>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9"/>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3.3.4 </a:t>
            </a:r>
            <a:r>
              <a:rPr lang="zh-CN" altLang="en-US" sz="3400" dirty="0">
                <a:solidFill>
                  <a:schemeClr val="dk1">
                    <a:lumMod val="75000"/>
                  </a:schemeClr>
                </a:solidFill>
                <a:latin typeface="Arial" panose="020B0604020202020204" pitchFamily="34" charset="0"/>
              </a:rPr>
              <a:t>数据宽度与总线线数</a:t>
            </a:r>
            <a:endParaRPr lang="zh-CN" altLang="en-US" sz="3400" dirty="0">
              <a:solidFill>
                <a:schemeClr val="dk1">
                  <a:lumMod val="75000"/>
                </a:schemeClr>
              </a:solidFill>
              <a:latin typeface="Arial" panose="020B0604020202020204" pitchFamily="34" charset="0"/>
            </a:endParaRPr>
          </a:p>
        </p:txBody>
      </p:sp>
      <p:sp>
        <p:nvSpPr>
          <p:cNvPr id="2" name="AutoShape 4"/>
          <p:cNvSpPr>
            <a:spLocks noChangeArrowheads="1"/>
          </p:cNvSpPr>
          <p:nvPr/>
        </p:nvSpPr>
        <p:spPr bwMode="gray">
          <a:xfrm flipV="1">
            <a:off x="9057150" y="1983054"/>
            <a:ext cx="1614170" cy="1474470"/>
          </a:xfrm>
          <a:prstGeom prst="upArrow">
            <a:avLst>
              <a:gd name="adj1" fmla="val 66602"/>
              <a:gd name="adj2" fmla="val 48259"/>
            </a:avLst>
          </a:prstGeom>
          <a:gradFill>
            <a:gsLst>
              <a:gs pos="2299">
                <a:srgbClr val="4472C4"/>
              </a:gs>
              <a:gs pos="100000">
                <a:schemeClr val="accent1">
                  <a:lumMod val="5000"/>
                  <a:lumOff val="95000"/>
                </a:schemeClr>
              </a:gs>
              <a:gs pos="20000">
                <a:srgbClr val="4472C4"/>
              </a:gs>
              <a:gs pos="41000">
                <a:srgbClr val="4472C4"/>
              </a:gs>
              <a:gs pos="68000">
                <a:srgbClr val="4472C4"/>
              </a:gs>
            </a:gsLst>
            <a:lin ang="5400000" scaled="1"/>
          </a:gradFill>
          <a:ln>
            <a:noFill/>
          </a:ln>
          <a:effectLst/>
        </p:spPr>
        <p:txBody>
          <a:bodyPr vert="eaVert" wrap="none" anchor="ctr"/>
          <a:lstStyle>
            <a:lvl1pPr>
              <a:spcBef>
                <a:spcPct val="20000"/>
              </a:spcBef>
              <a:buClr>
                <a:schemeClr val="tx1"/>
              </a:buClr>
              <a:buFont typeface="Wingdings" panose="05000000000000000000" pitchFamily="2" charset="2"/>
              <a:buChar char="v"/>
              <a:defRPr sz="2800" b="1">
                <a:solidFill>
                  <a:schemeClr val="accent1"/>
                </a:solidFill>
                <a:latin typeface="隶书" panose="02010509060101010101" pitchFamily="49" charset="-122"/>
                <a:ea typeface="隶书" panose="02010509060101010101"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r">
              <a:spcBef>
                <a:spcPct val="0"/>
              </a:spcBef>
              <a:buClrTx/>
              <a:buFontTx/>
              <a:buNone/>
            </a:pPr>
            <a:endParaRPr lang="zh-CN" altLang="en-US" sz="1800" b="0">
              <a:solidFill>
                <a:schemeClr val="tx1"/>
              </a:solidFill>
              <a:latin typeface="Times New Roman" panose="02020603050405020304" pitchFamily="18" charset="0"/>
            </a:endParaRPr>
          </a:p>
        </p:txBody>
      </p:sp>
      <p:sp>
        <p:nvSpPr>
          <p:cNvPr id="5" name="文本框 4"/>
          <p:cNvSpPr txBox="1"/>
          <p:nvPr/>
        </p:nvSpPr>
        <p:spPr>
          <a:xfrm>
            <a:off x="575310" y="1223645"/>
            <a:ext cx="5765800" cy="460375"/>
          </a:xfrm>
          <a:prstGeom prst="rect">
            <a:avLst/>
          </a:prstGeom>
          <a:noFill/>
        </p:spPr>
        <p:txBody>
          <a:bodyPr wrap="square" rtlCol="0" anchor="t">
            <a:spAutoFit/>
          </a:bodyPr>
          <a:lstStyle/>
          <a:p>
            <a:pPr marL="0" indent="0" eaLnBrk="1" hangingPunct="1">
              <a:buFont typeface="Arial" panose="020B0604020202020204" pitchFamily="34" charset="0"/>
              <a:buNone/>
            </a:pPr>
            <a:r>
              <a:rPr lang="zh-CN" altLang="en-US" sz="2400" b="1" dirty="0">
                <a:solidFill>
                  <a:srgbClr val="000000"/>
                </a:solidFill>
                <a:latin typeface="微软雅黑" panose="020B0503020204020204" pitchFamily="34" charset="-122"/>
                <a:ea typeface="微软雅黑" panose="020B0503020204020204" pitchFamily="34" charset="-122"/>
                <a:sym typeface="+mn-ea"/>
              </a:rPr>
              <a:t>遇到的问题</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p:txBody>
      </p:sp>
      <p:pic>
        <p:nvPicPr>
          <p:cNvPr id="11" name="图片 10" descr="微信截图_20240112211134"/>
          <p:cNvPicPr>
            <a:picLocks noChangeAspect="1"/>
          </p:cNvPicPr>
          <p:nvPr>
            <p:custDataLst>
              <p:tags r:id="rId10"/>
            </p:custDataLst>
          </p:nvPr>
        </p:nvPicPr>
        <p:blipFill>
          <a:blip r:embed="rId11"/>
          <a:stretch>
            <a:fillRect/>
          </a:stretch>
        </p:blipFill>
        <p:spPr>
          <a:xfrm>
            <a:off x="9216390" y="201295"/>
            <a:ext cx="1895475" cy="485775"/>
          </a:xfrm>
          <a:prstGeom prst="rect">
            <a:avLst/>
          </a:prstGeom>
        </p:spPr>
      </p:pic>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总线系统需要掌握的内容</a:t>
            </a:r>
            <a:endParaRPr lang="zh-CN" altLang="en-US" sz="3400" dirty="0">
              <a:solidFill>
                <a:schemeClr val="dk1">
                  <a:lumMod val="75000"/>
                </a:schemeClr>
              </a:solidFill>
              <a:latin typeface="Arial" panose="020B0604020202020204" pitchFamily="34" charset="0"/>
            </a:endParaRPr>
          </a:p>
        </p:txBody>
      </p:sp>
      <p:sp>
        <p:nvSpPr>
          <p:cNvPr id="10" name="Rectangle 3"/>
          <p:cNvSpPr txBox="1">
            <a:spLocks noChangeArrowheads="1"/>
          </p:cNvSpPr>
          <p:nvPr>
            <p:custDataLst>
              <p:tags r:id="rId3"/>
            </p:custDataLst>
          </p:nvPr>
        </p:nvSpPr>
        <p:spPr bwMode="auto">
          <a:xfrm>
            <a:off x="887300" y="1262743"/>
            <a:ext cx="9260205" cy="35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accent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accent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accent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eaLnBrk="1" latinLnBrk="0" hangingPunct="1">
              <a:lnSpc>
                <a:spcPct val="130000"/>
              </a:lnSpc>
              <a:spcBef>
                <a:spcPts val="0"/>
              </a:spcBef>
              <a:buSzPct val="70000"/>
              <a:buFont typeface="Wingdings" panose="05000000000000000000" pitchFamily="2" charset="2"/>
              <a:buChar char="l"/>
            </a:pPr>
            <a:r>
              <a:rPr lang="zh-CN" altLang="en-US" sz="2400" b="1" kern="0" dirty="0">
                <a:solidFill>
                  <a:schemeClr val="dk1">
                    <a:lumMod val="75000"/>
                  </a:schemeClr>
                </a:solidFill>
                <a:latin typeface="微软雅黑" panose="020B0503020204020204" pitchFamily="34" charset="-122"/>
                <a:ea typeface="微软雅黑" panose="020B0503020204020204" pitchFamily="34" charset="-122"/>
              </a:rPr>
              <a:t>基本要求</a:t>
            </a:r>
            <a:endParaRPr lang="zh-CN" altLang="en-US" sz="2400" b="1" kern="0" dirty="0">
              <a:solidFill>
                <a:schemeClr val="dk1">
                  <a:lumMod val="75000"/>
                </a:schemeClr>
              </a:solidFill>
              <a:latin typeface="微软雅黑" panose="020B0503020204020204" pitchFamily="34" charset="-122"/>
              <a:ea typeface="微软雅黑" panose="020B0503020204020204" pitchFamily="34" charset="-122"/>
            </a:endParaRPr>
          </a:p>
          <a:p>
            <a:pPr lvl="1" eaLnBrk="1" latinLnBrk="0" hangingPunct="1">
              <a:lnSpc>
                <a:spcPct val="130000"/>
              </a:lnSpc>
              <a:spcBef>
                <a:spcPts val="0"/>
              </a:spcBef>
              <a:buFontTx/>
            </a:pPr>
            <a:r>
              <a:rPr lang="zh-CN" altLang="en-US" sz="2000" kern="0" dirty="0">
                <a:solidFill>
                  <a:srgbClr val="FF0000"/>
                </a:solidFill>
                <a:latin typeface="微软雅黑" panose="020B0503020204020204" pitchFamily="34" charset="-122"/>
                <a:ea typeface="微软雅黑" panose="020B0503020204020204" pitchFamily="34" charset="-122"/>
              </a:rPr>
              <a:t>领会</a:t>
            </a:r>
            <a:r>
              <a:rPr lang="zh-CN" altLang="en-US" sz="2000" kern="0" dirty="0">
                <a:solidFill>
                  <a:srgbClr val="4472C4"/>
                </a:solidFill>
                <a:latin typeface="微软雅黑" panose="020B0503020204020204" pitchFamily="34" charset="-122"/>
                <a:ea typeface="微软雅黑" panose="020B0503020204020204" pitchFamily="34" charset="-122"/>
              </a:rPr>
              <a:t>总线按用途分为专用总线和非专用总线，各自的优缺点</a:t>
            </a:r>
            <a:endParaRPr lang="zh-CN" altLang="en-US" sz="2000" kern="0" dirty="0">
              <a:solidFill>
                <a:srgbClr val="4472C4"/>
              </a:solidFill>
              <a:latin typeface="微软雅黑" panose="020B0503020204020204" pitchFamily="34" charset="-122"/>
              <a:ea typeface="微软雅黑" panose="020B0503020204020204" pitchFamily="34" charset="-122"/>
            </a:endParaRPr>
          </a:p>
          <a:p>
            <a:pPr lvl="1" eaLnBrk="1" latinLnBrk="0" hangingPunct="1">
              <a:lnSpc>
                <a:spcPct val="130000"/>
              </a:lnSpc>
              <a:spcBef>
                <a:spcPts val="0"/>
              </a:spcBef>
              <a:buFontTx/>
            </a:pPr>
            <a:r>
              <a:rPr lang="zh-CN" altLang="en-US" sz="2000" kern="0" dirty="0">
                <a:solidFill>
                  <a:srgbClr val="FF0000"/>
                </a:solidFill>
                <a:latin typeface="微软雅黑" panose="020B0503020204020204" pitchFamily="34" charset="-122"/>
                <a:ea typeface="微软雅黑" panose="020B0503020204020204" pitchFamily="34" charset="-122"/>
              </a:rPr>
              <a:t>掌握</a:t>
            </a:r>
            <a:r>
              <a:rPr lang="zh-CN" altLang="en-US" sz="2000" kern="0" dirty="0">
                <a:solidFill>
                  <a:srgbClr val="4472C4"/>
                </a:solidFill>
                <a:latin typeface="微软雅黑" panose="020B0503020204020204" pitchFamily="34" charset="-122"/>
                <a:ea typeface="微软雅黑" panose="020B0503020204020204" pitchFamily="34" charset="-122"/>
              </a:rPr>
              <a:t>非专用总线的控制方式，串行链接方式、定时查询方式及独立请求方式，各自优缺点</a:t>
            </a:r>
            <a:endParaRPr lang="zh-CN" altLang="en-US" sz="2000" kern="0" dirty="0">
              <a:solidFill>
                <a:srgbClr val="4472C4"/>
              </a:solidFill>
              <a:latin typeface="微软雅黑" panose="020B0503020204020204" pitchFamily="34" charset="-122"/>
              <a:ea typeface="微软雅黑" panose="020B0503020204020204" pitchFamily="34" charset="-122"/>
            </a:endParaRPr>
          </a:p>
          <a:p>
            <a:pPr lvl="1" eaLnBrk="1" latinLnBrk="0" hangingPunct="1">
              <a:lnSpc>
                <a:spcPct val="130000"/>
              </a:lnSpc>
              <a:spcBef>
                <a:spcPts val="0"/>
              </a:spcBef>
              <a:buFontTx/>
            </a:pPr>
            <a:r>
              <a:rPr lang="zh-CN" altLang="en-US" sz="2000" kern="0" dirty="0">
                <a:solidFill>
                  <a:srgbClr val="FF0000"/>
                </a:solidFill>
                <a:latin typeface="微软雅黑" panose="020B0503020204020204" pitchFamily="34" charset="-122"/>
                <a:ea typeface="微软雅黑" panose="020B0503020204020204" pitchFamily="34" charset="-122"/>
              </a:rPr>
              <a:t>领会</a:t>
            </a:r>
            <a:r>
              <a:rPr lang="zh-CN" altLang="en-US" sz="2000" kern="0" dirty="0">
                <a:solidFill>
                  <a:srgbClr val="4472C4"/>
                </a:solidFill>
                <a:latin typeface="微软雅黑" panose="020B0503020204020204" pitchFamily="34" charset="-122"/>
                <a:ea typeface="微软雅黑" panose="020B0503020204020204" pitchFamily="34" charset="-122"/>
              </a:rPr>
              <a:t>总线的通信技术，同步、异步，各自优缺点和使用范围</a:t>
            </a:r>
            <a:endParaRPr lang="zh-CN" altLang="en-US" sz="2000" kern="0" dirty="0">
              <a:solidFill>
                <a:srgbClr val="4472C4"/>
              </a:solidFill>
              <a:latin typeface="微软雅黑" panose="020B0503020204020204" pitchFamily="34" charset="-122"/>
              <a:ea typeface="微软雅黑" panose="020B0503020204020204" pitchFamily="34" charset="-122"/>
            </a:endParaRPr>
          </a:p>
          <a:p>
            <a:pPr lvl="1" eaLnBrk="1" latinLnBrk="0" hangingPunct="1">
              <a:lnSpc>
                <a:spcPct val="130000"/>
              </a:lnSpc>
              <a:spcBef>
                <a:spcPts val="0"/>
              </a:spcBef>
              <a:buFontTx/>
            </a:pPr>
            <a:r>
              <a:rPr lang="zh-CN" altLang="en-US" sz="2000" kern="0" dirty="0">
                <a:solidFill>
                  <a:srgbClr val="FF0000"/>
                </a:solidFill>
                <a:latin typeface="微软雅黑" panose="020B0503020204020204" pitchFamily="34" charset="-122"/>
                <a:ea typeface="微软雅黑" panose="020B0503020204020204" pitchFamily="34" charset="-122"/>
              </a:rPr>
              <a:t>理解</a:t>
            </a:r>
            <a:r>
              <a:rPr lang="zh-CN" altLang="en-US" sz="2000" kern="0" dirty="0">
                <a:solidFill>
                  <a:srgbClr val="4472C4"/>
                </a:solidFill>
                <a:latin typeface="微软雅黑" panose="020B0503020204020204" pitchFamily="34" charset="-122"/>
                <a:ea typeface="微软雅黑" panose="020B0503020204020204" pitchFamily="34" charset="-122"/>
              </a:rPr>
              <a:t>总线的数据宽度、数据线数</a:t>
            </a:r>
            <a:endParaRPr lang="zh-CN" altLang="en-US" sz="2000" kern="0" dirty="0">
              <a:solidFill>
                <a:srgbClr val="4472C4"/>
              </a:solidFill>
              <a:latin typeface="微软雅黑" panose="020B0503020204020204" pitchFamily="34" charset="-122"/>
              <a:ea typeface="微软雅黑" panose="020B0503020204020204" pitchFamily="34" charset="-122"/>
            </a:endParaRPr>
          </a:p>
          <a:p>
            <a:pPr lvl="1" eaLnBrk="1" latinLnBrk="0" hangingPunct="1">
              <a:lnSpc>
                <a:spcPct val="130000"/>
              </a:lnSpc>
              <a:spcBef>
                <a:spcPts val="0"/>
              </a:spcBef>
              <a:buFontTx/>
            </a:pPr>
            <a:endParaRPr lang="zh-CN" altLang="en-US" sz="2000" b="1" kern="0" dirty="0">
              <a:solidFill>
                <a:srgbClr val="4472C4"/>
              </a:solidFill>
              <a:latin typeface="微软雅黑" panose="020B0503020204020204" pitchFamily="34" charset="-122"/>
              <a:ea typeface="微软雅黑" panose="020B0503020204020204" pitchFamily="34" charset="-122"/>
            </a:endParaRPr>
          </a:p>
        </p:txBody>
      </p:sp>
      <p:pic>
        <p:nvPicPr>
          <p:cNvPr id="11" name="Picture 4" descr="2007111911593410_2"/>
          <p:cNvPicPr>
            <a:picLocks noChangeAspect="1" noChangeArrowheads="1"/>
          </p:cNvPicPr>
          <p:nvPr/>
        </p:nvPicPr>
        <p:blipFill>
          <a:blip r:embed="rId4"/>
          <a:srcRect b="14099"/>
          <a:stretch>
            <a:fillRect/>
          </a:stretch>
        </p:blipFill>
        <p:spPr bwMode="auto">
          <a:xfrm>
            <a:off x="8340739" y="3984640"/>
            <a:ext cx="1751301" cy="181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5"/>
          <p:cNvSpPr>
            <a:spLocks noChangeArrowheads="1"/>
          </p:cNvSpPr>
          <p:nvPr>
            <p:custDataLst>
              <p:tags r:id="rId5"/>
            </p:custDataLst>
          </p:nvPr>
        </p:nvSpPr>
        <p:spPr bwMode="auto">
          <a:xfrm>
            <a:off x="6119367" y="3984640"/>
            <a:ext cx="1680182" cy="961585"/>
          </a:xfrm>
          <a:prstGeom prst="wedgeRoundRectCallout">
            <a:avLst>
              <a:gd name="adj1" fmla="val 82273"/>
              <a:gd name="adj2" fmla="val 16718"/>
              <a:gd name="adj3" fmla="val 16667"/>
            </a:avLst>
          </a:prstGeom>
          <a:solidFill>
            <a:srgbClr val="FF00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rmAutofit/>
          </a:bodyPr>
          <a:lstStyle>
            <a:lvl1pPr>
              <a:spcBef>
                <a:spcPct val="20000"/>
              </a:spcBef>
              <a:buClr>
                <a:schemeClr val="tx1"/>
              </a:buClr>
              <a:buFont typeface="Wingdings" panose="05000000000000000000" pitchFamily="2" charset="2"/>
              <a:buChar char="v"/>
              <a:defRPr sz="2800" b="1">
                <a:solidFill>
                  <a:schemeClr val="accent1"/>
                </a:solidFill>
                <a:latin typeface="隶书" panose="02010509060101010101" pitchFamily="49" charset="-122"/>
                <a:ea typeface="隶书" panose="02010509060101010101"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r>
              <a:rPr lang="zh-CN" altLang="en-US" sz="1600" dirty="0">
                <a:solidFill>
                  <a:srgbClr val="FFFFFF"/>
                </a:solidFill>
                <a:latin typeface="微软雅黑" panose="020B0503020204020204" pitchFamily="34" charset="-122"/>
                <a:ea typeface="微软雅黑" panose="020B0503020204020204" pitchFamily="34" charset="-122"/>
                <a:cs typeface="楷体_GB2312"/>
              </a:rPr>
              <a:t>掌握基本概念</a:t>
            </a:r>
            <a:endParaRPr lang="zh-CN" altLang="en-US" sz="1600" dirty="0">
              <a:solidFill>
                <a:srgbClr val="FFFFFF"/>
              </a:solidFill>
              <a:latin typeface="微软雅黑" panose="020B0503020204020204" pitchFamily="34" charset="-122"/>
              <a:ea typeface="微软雅黑" panose="020B0503020204020204" pitchFamily="34" charset="-122"/>
              <a:cs typeface="楷体_GB2312"/>
            </a:endParaRPr>
          </a:p>
          <a:p>
            <a:pPr algn="ctr">
              <a:spcBef>
                <a:spcPct val="0"/>
              </a:spcBef>
              <a:buClrTx/>
              <a:buFontTx/>
              <a:buNone/>
            </a:pPr>
            <a:r>
              <a:rPr lang="zh-CN" altLang="en-US" sz="1600" dirty="0">
                <a:solidFill>
                  <a:srgbClr val="FFFFFF"/>
                </a:solidFill>
                <a:latin typeface="微软雅黑" panose="020B0503020204020204" pitchFamily="34" charset="-122"/>
                <a:ea typeface="微软雅黑" panose="020B0503020204020204" pitchFamily="34" charset="-122"/>
                <a:cs typeface="楷体_GB2312"/>
              </a:rPr>
              <a:t>了解发展趋势</a:t>
            </a:r>
            <a:endParaRPr lang="zh-CN" altLang="en-US" sz="1600" dirty="0">
              <a:solidFill>
                <a:srgbClr val="FFFFFF"/>
              </a:solidFill>
              <a:latin typeface="微软雅黑" panose="020B0503020204020204" pitchFamily="34" charset="-122"/>
              <a:ea typeface="微软雅黑" panose="020B0503020204020204" pitchFamily="34" charset="-122"/>
              <a:cs typeface="楷体_GB2312"/>
            </a:endParaRPr>
          </a:p>
        </p:txBody>
      </p:sp>
      <p:sp>
        <p:nvSpPr>
          <p:cNvPr id="13" name="Text Box 6"/>
          <p:cNvSpPr txBox="1">
            <a:spLocks noChangeArrowheads="1"/>
          </p:cNvSpPr>
          <p:nvPr>
            <p:custDataLst>
              <p:tags r:id="rId6"/>
            </p:custDataLst>
          </p:nvPr>
        </p:nvSpPr>
        <p:spPr bwMode="auto">
          <a:xfrm>
            <a:off x="5813679" y="4450025"/>
            <a:ext cx="289216" cy="343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rmAutofit fontScale="97500" lnSpcReduction="10000"/>
          </a:bodyPr>
          <a:lstStyle>
            <a:lvl1pPr>
              <a:spcBef>
                <a:spcPct val="20000"/>
              </a:spcBef>
              <a:buClr>
                <a:schemeClr val="tx1"/>
              </a:buClr>
              <a:buFont typeface="Wingdings" panose="05000000000000000000" pitchFamily="2" charset="2"/>
              <a:buChar char="v"/>
              <a:defRPr sz="2800" b="1">
                <a:solidFill>
                  <a:schemeClr val="accent1"/>
                </a:solidFill>
                <a:latin typeface="隶书" panose="02010509060101010101" pitchFamily="49" charset="-122"/>
                <a:ea typeface="隶书" panose="02010509060101010101"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FontTx/>
              <a:buNone/>
            </a:pPr>
            <a:endParaRPr lang="en-US" altLang="zh-CN" sz="1800" b="0">
              <a:solidFill>
                <a:schemeClr val="tx1"/>
              </a:solidFill>
              <a:latin typeface="Times New Roman" panose="02020603050405020304" pitchFamily="18" charset="0"/>
              <a:ea typeface="微软雅黑" panose="020B0503020204020204" pitchFamily="34" charset="-122"/>
            </a:endParaRPr>
          </a:p>
        </p:txBody>
      </p:sp>
      <p:pic>
        <p:nvPicPr>
          <p:cNvPr id="3" name="图片 2"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spTree>
    <p:custDataLst>
      <p:tags r:id="rId9"/>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总线系统需要掌握的内容</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5" name="文本框 4"/>
          <p:cNvSpPr txBox="1"/>
          <p:nvPr/>
        </p:nvSpPr>
        <p:spPr>
          <a:xfrm>
            <a:off x="537583" y="1367879"/>
            <a:ext cx="10235903" cy="368300"/>
          </a:xfrm>
          <a:prstGeom prst="rect">
            <a:avLst/>
          </a:prstGeom>
          <a:noFill/>
        </p:spPr>
        <p:txBody>
          <a:bodyPr wrap="square">
            <a:spAutoFit/>
          </a:bodyPr>
          <a:lstStyle/>
          <a:p>
            <a:r>
              <a:rPr lang="zh-CN" altLang="en-US" dirty="0">
                <a:latin typeface="+mn-ea"/>
                <a:ea typeface="+mn-ea"/>
              </a:rPr>
              <a:t>总线控制机构为解决</a:t>
            </a:r>
            <a:r>
              <a:rPr lang="en-US" altLang="zh-CN" dirty="0">
                <a:latin typeface="+mn-ea"/>
                <a:ea typeface="+mn-ea"/>
              </a:rPr>
              <a:t>N</a:t>
            </a:r>
            <a:r>
              <a:rPr lang="zh-CN" altLang="en-US" dirty="0">
                <a:latin typeface="+mn-ea"/>
                <a:ea typeface="+mn-ea"/>
              </a:rPr>
              <a:t>个部件使用总线时代先次序的裁决</a:t>
            </a:r>
            <a:r>
              <a:rPr lang="en-US" altLang="zh-CN" dirty="0">
                <a:latin typeface="+mn-ea"/>
                <a:ea typeface="+mn-ea"/>
              </a:rPr>
              <a:t>,</a:t>
            </a:r>
            <a:r>
              <a:rPr lang="zh-CN" altLang="en-US" dirty="0">
                <a:latin typeface="+mn-ea"/>
                <a:ea typeface="+mn-ea"/>
              </a:rPr>
              <a:t>集中式定时查询</a:t>
            </a:r>
            <a:r>
              <a:rPr lang="en-US" altLang="zh-CN" dirty="0">
                <a:latin typeface="+mn-ea"/>
                <a:ea typeface="+mn-ea"/>
              </a:rPr>
              <a:t>,</a:t>
            </a:r>
            <a:r>
              <a:rPr lang="zh-CN" altLang="en-US" dirty="0">
                <a:latin typeface="+mn-ea"/>
                <a:ea typeface="+mn-ea"/>
              </a:rPr>
              <a:t>需另外增加控制线根数为</a:t>
            </a:r>
            <a:r>
              <a:rPr lang="en-US" altLang="zh-CN" dirty="0">
                <a:latin typeface="+mn-ea"/>
                <a:ea typeface="+mn-ea"/>
              </a:rPr>
              <a:t>( )</a:t>
            </a:r>
            <a:r>
              <a:rPr lang="zh-CN" altLang="en-US" dirty="0">
                <a:latin typeface="+mn-ea"/>
                <a:ea typeface="+mn-ea"/>
              </a:rPr>
              <a:t> </a:t>
            </a:r>
            <a:endParaRPr lang="en-US" altLang="zh-CN" dirty="0">
              <a:latin typeface="+mn-ea"/>
              <a:ea typeface="+mn-ea"/>
            </a:endParaRPr>
          </a:p>
        </p:txBody>
      </p:sp>
      <p:graphicFrame>
        <p:nvGraphicFramePr>
          <p:cNvPr id="6" name="表格 5"/>
          <p:cNvGraphicFramePr>
            <a:graphicFrameLocks noGrp="1"/>
          </p:cNvGraphicFramePr>
          <p:nvPr/>
        </p:nvGraphicFramePr>
        <p:xfrm>
          <a:off x="1395074" y="1697016"/>
          <a:ext cx="9505056" cy="370840"/>
        </p:xfrm>
        <a:graphic>
          <a:graphicData uri="http://schemas.openxmlformats.org/drawingml/2006/table">
            <a:tbl>
              <a:tblPr firstRow="1" bandRow="1">
                <a:tableStyleId>{5DA37D80-6434-44D0-A028-1B22A696006F}</a:tableStyleId>
              </a:tblPr>
              <a:tblGrid>
                <a:gridCol w="2376264"/>
                <a:gridCol w="2376264"/>
                <a:gridCol w="2376264"/>
                <a:gridCol w="2376264"/>
              </a:tblGrid>
              <a:tr h="370840">
                <a:tc>
                  <a:txBody>
                    <a:bodyPr/>
                    <a:lstStyle/>
                    <a:p>
                      <a:r>
                        <a:rPr lang="en-US" altLang="zh-CN" b="0" dirty="0">
                          <a:latin typeface="Times New Roman" panose="02020603050405020304" pitchFamily="18" charset="0"/>
                          <a:cs typeface="Times New Roman" panose="02020603050405020304" pitchFamily="18" charset="0"/>
                        </a:rPr>
                        <a:t>A</a:t>
                      </a:r>
                      <a:r>
                        <a:rPr lang="zh-CN" altLang="en-US" b="0" dirty="0">
                          <a:latin typeface="Times New Roman" panose="02020603050405020304" pitchFamily="18" charset="0"/>
                          <a:cs typeface="Times New Roman" panose="02020603050405020304" pitchFamily="18" charset="0"/>
                        </a:rPr>
                        <a:t>、</a:t>
                      </a:r>
                      <a:r>
                        <a:rPr lang="en-US" altLang="zh-CN" b="0" dirty="0">
                          <a:latin typeface="Times New Roman" panose="02020603050405020304" pitchFamily="18" charset="0"/>
                          <a:cs typeface="Times New Roman" panose="02020603050405020304" pitchFamily="18" charset="0"/>
                        </a:rPr>
                        <a:t>3 </a:t>
                      </a:r>
                      <a:endParaRPr lang="zh-CN" altLang="en-US" b="0" dirty="0">
                        <a:latin typeface="Times New Roman" panose="02020603050405020304" pitchFamily="18" charset="0"/>
                        <a:cs typeface="Times New Roman" panose="02020603050405020304" pitchFamily="18" charset="0"/>
                      </a:endParaRPr>
                    </a:p>
                  </a:txBody>
                  <a:tcPr/>
                </a:tc>
                <a:tc>
                  <a:txBody>
                    <a:bodyPr/>
                    <a:lstStyle/>
                    <a:p>
                      <a:r>
                        <a:rPr lang="en-US" altLang="zh-CN" b="0" dirty="0">
                          <a:latin typeface="Times New Roman" panose="02020603050405020304" pitchFamily="18" charset="0"/>
                          <a:cs typeface="Times New Roman" panose="02020603050405020304" pitchFamily="18" charset="0"/>
                        </a:rPr>
                        <a:t>B</a:t>
                      </a:r>
                      <a:r>
                        <a:rPr lang="zh-CN" altLang="en-US" b="0" dirty="0">
                          <a:latin typeface="Times New Roman" panose="02020603050405020304" pitchFamily="18" charset="0"/>
                          <a:cs typeface="Times New Roman" panose="02020603050405020304" pitchFamily="18" charset="0"/>
                        </a:rPr>
                        <a:t>、</a:t>
                      </a:r>
                      <a:r>
                        <a:rPr lang="en-US" altLang="zh-CN" b="0" dirty="0">
                          <a:latin typeface="Times New Roman" panose="02020603050405020304" pitchFamily="18" charset="0"/>
                          <a:cs typeface="Times New Roman" panose="02020603050405020304" pitchFamily="18" charset="0"/>
                        </a:rPr>
                        <a:t>2N+1 </a:t>
                      </a:r>
                      <a:endParaRPr lang="zh-CN" altLang="en-US"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863600" rtl="0" eaLnBrk="1" fontAlgn="auto" latinLnBrk="0" hangingPunct="1">
                        <a:lnSpc>
                          <a:spcPct val="100000"/>
                        </a:lnSpc>
                        <a:spcBef>
                          <a:spcPts val="0"/>
                        </a:spcBef>
                        <a:spcAft>
                          <a:spcPts val="0"/>
                        </a:spcAft>
                        <a:buClrTx/>
                        <a:buSzTx/>
                        <a:buFontTx/>
                        <a:buNone/>
                        <a:defRPr/>
                      </a:pPr>
                      <a:r>
                        <a:rPr lang="en-US" altLang="zh-CN" b="0" dirty="0">
                          <a:latin typeface="Times New Roman" panose="02020603050405020304" pitchFamily="18" charset="0"/>
                          <a:cs typeface="Times New Roman" panose="02020603050405020304" pitchFamily="18" charset="0"/>
                        </a:rPr>
                        <a:t>C</a:t>
                      </a:r>
                      <a:r>
                        <a:rPr lang="zh-CN" altLang="en-US" b="0" dirty="0">
                          <a:latin typeface="Times New Roman" panose="02020603050405020304" pitchFamily="18" charset="0"/>
                          <a:cs typeface="Times New Roman" panose="02020603050405020304" pitchFamily="18" charset="0"/>
                        </a:rPr>
                        <a:t>、</a:t>
                      </a:r>
                      <a:r>
                        <a:rPr lang="en-US" altLang="zh-CN" b="0" dirty="0">
                          <a:latin typeface="Times New Roman" panose="02020603050405020304" pitchFamily="18" charset="0"/>
                          <a:cs typeface="Times New Roman" panose="02020603050405020304" pitchFamily="18" charset="0"/>
                        </a:rPr>
                        <a:t>2+ </a:t>
                      </a:r>
                      <a:r>
                        <a:rPr lang="zh-CN" altLang="en-US" b="0" dirty="0">
                          <a:latin typeface="Times New Roman" panose="02020603050405020304" pitchFamily="18" charset="0"/>
                          <a:cs typeface="Times New Roman" panose="02020603050405020304" pitchFamily="18" charset="0"/>
                        </a:rPr>
                        <a:t>⌈</a:t>
                      </a:r>
                      <a:r>
                        <a:rPr lang="en-US" altLang="zh-CN" b="0" dirty="0">
                          <a:latin typeface="Times New Roman" panose="02020603050405020304" pitchFamily="18" charset="0"/>
                          <a:cs typeface="Times New Roman" panose="02020603050405020304" pitchFamily="18" charset="0"/>
                        </a:rPr>
                        <a:t>log2N</a:t>
                      </a:r>
                      <a:r>
                        <a:rPr lang="zh-CN" altLang="en-US"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tc>
                <a:tc>
                  <a:txBody>
                    <a:bodyPr/>
                    <a:lstStyle/>
                    <a:p>
                      <a:r>
                        <a:rPr lang="en-US" altLang="zh-CN" b="0" dirty="0">
                          <a:latin typeface="Times New Roman" panose="02020603050405020304" pitchFamily="18" charset="0"/>
                          <a:cs typeface="Times New Roman" panose="02020603050405020304" pitchFamily="18" charset="0"/>
                        </a:rPr>
                        <a:t> D</a:t>
                      </a:r>
                      <a:r>
                        <a:rPr lang="zh-CN" altLang="en-US" b="0" dirty="0">
                          <a:latin typeface="Times New Roman" panose="02020603050405020304" pitchFamily="18" charset="0"/>
                          <a:cs typeface="Times New Roman" panose="02020603050405020304" pitchFamily="18" charset="0"/>
                        </a:rPr>
                        <a:t>、</a:t>
                      </a:r>
                      <a:r>
                        <a:rPr lang="en-US" altLang="zh-CN" b="0" dirty="0">
                          <a:latin typeface="Times New Roman" panose="02020603050405020304" pitchFamily="18" charset="0"/>
                          <a:cs typeface="Times New Roman" panose="02020603050405020304" pitchFamily="18" charset="0"/>
                        </a:rPr>
                        <a:t>N+2</a:t>
                      </a:r>
                      <a:endParaRPr lang="zh-CN" altLang="en-US" b="0" dirty="0">
                        <a:latin typeface="Times New Roman" panose="02020603050405020304" pitchFamily="18" charset="0"/>
                        <a:cs typeface="Times New Roman" panose="02020603050405020304" pitchFamily="18" charset="0"/>
                      </a:endParaRPr>
                    </a:p>
                  </a:txBody>
                  <a:tcPr/>
                </a:tc>
              </a:tr>
            </a:tbl>
          </a:graphicData>
        </a:graphic>
      </p:graphicFrame>
      <p:sp>
        <p:nvSpPr>
          <p:cNvPr id="8" name="文本框 7"/>
          <p:cNvSpPr txBox="1"/>
          <p:nvPr/>
        </p:nvSpPr>
        <p:spPr>
          <a:xfrm>
            <a:off x="537583" y="2447999"/>
            <a:ext cx="10656242" cy="3727495"/>
          </a:xfrm>
          <a:prstGeom prst="rect">
            <a:avLst/>
          </a:prstGeom>
          <a:noFill/>
        </p:spPr>
        <p:txBody>
          <a:bodyPr wrap="square">
            <a:spAutoFit/>
          </a:bodyPr>
          <a:lstStyle/>
          <a:p>
            <a:pPr>
              <a:lnSpc>
                <a:spcPct val="110000"/>
              </a:lnSpc>
            </a:pPr>
            <a:r>
              <a:rPr lang="en-US" altLang="zh-CN" dirty="0">
                <a:latin typeface="Times New Roman" panose="02020603050405020304" pitchFamily="18" charset="0"/>
                <a:ea typeface="微软雅黑" panose="020B0503020204020204" pitchFamily="34" charset="-122"/>
              </a:rPr>
              <a:t>(1) </a:t>
            </a:r>
            <a:r>
              <a:rPr lang="zh-CN" altLang="en-US" dirty="0">
                <a:latin typeface="Times New Roman" panose="02020603050405020304" pitchFamily="18" charset="0"/>
                <a:ea typeface="微软雅黑" panose="020B0503020204020204" pitchFamily="34" charset="-122"/>
              </a:rPr>
              <a:t>多数</a:t>
            </a:r>
            <a:r>
              <a:rPr lang="en-US" altLang="zh-CN" dirty="0">
                <a:latin typeface="Times New Roman" panose="02020603050405020304" pitchFamily="18" charset="0"/>
                <a:ea typeface="微软雅黑" panose="020B0503020204020204" pitchFamily="34" charset="-122"/>
              </a:rPr>
              <a:t>I/0</a:t>
            </a:r>
            <a:r>
              <a:rPr lang="zh-CN" altLang="en-US" dirty="0">
                <a:latin typeface="Times New Roman" panose="02020603050405020304" pitchFamily="18" charset="0"/>
                <a:ea typeface="微软雅黑" panose="020B0503020204020204" pitchFamily="34" charset="-122"/>
              </a:rPr>
              <a:t>系统的结构应面向操作系统设计，考虑如何在操作系统与</a:t>
            </a:r>
            <a:r>
              <a:rPr lang="en-US" altLang="zh-CN" dirty="0">
                <a:latin typeface="Times New Roman" panose="02020603050405020304" pitchFamily="18" charset="0"/>
                <a:ea typeface="微软雅黑" panose="020B0503020204020204" pitchFamily="34" charset="-122"/>
              </a:rPr>
              <a:t>I/0</a:t>
            </a:r>
            <a:r>
              <a:rPr lang="zh-CN" altLang="en-US" dirty="0">
                <a:latin typeface="Times New Roman" panose="02020603050405020304" pitchFamily="18" charset="0"/>
                <a:ea typeface="微软雅黑" panose="020B0503020204020204" pitchFamily="34" charset="-122"/>
              </a:rPr>
              <a:t>系统之间进行合理的软、硬件功能分配。 </a:t>
            </a:r>
            <a:r>
              <a:rPr lang="en-US" altLang="zh-CN" dirty="0">
                <a:latin typeface="Times New Roman" panose="02020603050405020304" pitchFamily="18" charset="0"/>
                <a:ea typeface="微软雅黑" panose="020B0503020204020204" pitchFamily="34" charset="-122"/>
              </a:rPr>
              <a:t>( )</a:t>
            </a:r>
            <a:br>
              <a:rPr lang="en-US" altLang="zh-CN" dirty="0">
                <a:latin typeface="Times New Roman" panose="02020603050405020304" pitchFamily="18" charset="0"/>
                <a:ea typeface="微软雅黑" panose="020B0503020204020204" pitchFamily="34" charset="-122"/>
              </a:rPr>
            </a:br>
            <a:r>
              <a:rPr lang="en-US" altLang="zh-CN" dirty="0">
                <a:latin typeface="Times New Roman" panose="02020603050405020304" pitchFamily="18" charset="0"/>
                <a:ea typeface="微软雅黑" panose="020B0503020204020204" pitchFamily="34" charset="-122"/>
              </a:rPr>
              <a:t>(2) I/0</a:t>
            </a:r>
            <a:r>
              <a:rPr lang="zh-CN" altLang="en-US" dirty="0">
                <a:latin typeface="Times New Roman" panose="02020603050405020304" pitchFamily="18" charset="0"/>
                <a:ea typeface="微软雅黑" panose="020B0503020204020204" pitchFamily="34" charset="-122"/>
              </a:rPr>
              <a:t>系统所带外设种类、数量多，且速度差异大时，宜采用专用总线来作</a:t>
            </a:r>
            <a:r>
              <a:rPr lang="en-US" altLang="zh-CN" dirty="0">
                <a:latin typeface="Times New Roman" panose="02020603050405020304" pitchFamily="18" charset="0"/>
                <a:ea typeface="微软雅黑" panose="020B0503020204020204" pitchFamily="34" charset="-122"/>
              </a:rPr>
              <a:t>I/0</a:t>
            </a:r>
            <a:r>
              <a:rPr lang="zh-CN" altLang="en-US" dirty="0">
                <a:latin typeface="Times New Roman" panose="02020603050405020304" pitchFamily="18" charset="0"/>
                <a:ea typeface="微软雅黑" panose="020B0503020204020204" pitchFamily="34" charset="-122"/>
              </a:rPr>
              <a:t>总线。</a:t>
            </a:r>
            <a:r>
              <a:rPr lang="en-US" altLang="zh-CN" dirty="0">
                <a:latin typeface="Times New Roman" panose="02020603050405020304" pitchFamily="18" charset="0"/>
                <a:ea typeface="微软雅黑" panose="020B0503020204020204" pitchFamily="34" charset="-122"/>
              </a:rPr>
              <a:t>( )</a:t>
            </a:r>
            <a:br>
              <a:rPr lang="en-US" altLang="zh-CN" dirty="0">
                <a:latin typeface="Times New Roman" panose="02020603050405020304" pitchFamily="18" charset="0"/>
                <a:ea typeface="微软雅黑" panose="020B0503020204020204" pitchFamily="34" charset="-122"/>
              </a:rPr>
            </a:br>
            <a:r>
              <a:rPr lang="en-US" altLang="zh-CN" dirty="0">
                <a:latin typeface="Times New Roman" panose="02020603050405020304" pitchFamily="18" charset="0"/>
                <a:ea typeface="微软雅黑" panose="020B0503020204020204" pitchFamily="34" charset="-122"/>
              </a:rPr>
              <a:t>(3) </a:t>
            </a:r>
            <a:r>
              <a:rPr lang="zh-CN" altLang="en-US" dirty="0">
                <a:latin typeface="Times New Roman" panose="02020603050405020304" pitchFamily="18" charset="0"/>
                <a:ea typeface="微软雅黑" panose="020B0503020204020204" pitchFamily="34" charset="-122"/>
              </a:rPr>
              <a:t>数据通路宽度指的是二次分配总线期间所传送的数据总量。</a:t>
            </a:r>
            <a:r>
              <a:rPr lang="en-US" altLang="zh-CN" dirty="0">
                <a:latin typeface="Times New Roman" panose="02020603050405020304" pitchFamily="18" charset="0"/>
                <a:ea typeface="微软雅黑" panose="020B0503020204020204" pitchFamily="34" charset="-122"/>
              </a:rPr>
              <a:t>( )</a:t>
            </a:r>
            <a:br>
              <a:rPr lang="en-US" altLang="zh-CN" dirty="0">
                <a:latin typeface="Times New Roman" panose="02020603050405020304" pitchFamily="18" charset="0"/>
                <a:ea typeface="微软雅黑" panose="020B0503020204020204" pitchFamily="34" charset="-122"/>
              </a:rPr>
            </a:br>
            <a:r>
              <a:rPr lang="en-US" altLang="zh-CN" dirty="0">
                <a:latin typeface="Times New Roman" panose="02020603050405020304" pitchFamily="18" charset="0"/>
                <a:ea typeface="微软雅黑" panose="020B0503020204020204" pitchFamily="34" charset="-122"/>
              </a:rPr>
              <a:t>(4) </a:t>
            </a:r>
            <a:r>
              <a:rPr lang="zh-CN" altLang="en-US" dirty="0">
                <a:latin typeface="Times New Roman" panose="02020603050405020304" pitchFamily="18" charset="0"/>
                <a:ea typeface="微软雅黑" panose="020B0503020204020204" pitchFamily="34" charset="-122"/>
              </a:rPr>
              <a:t>在大型机中，为追求总线分配快，宜采用独立请求方式。</a:t>
            </a:r>
            <a:r>
              <a:rPr lang="en-US" altLang="zh-CN" dirty="0">
                <a:latin typeface="Times New Roman" panose="02020603050405020304" pitchFamily="18" charset="0"/>
                <a:ea typeface="微软雅黑" panose="020B0503020204020204" pitchFamily="34" charset="-122"/>
              </a:rPr>
              <a:t>( )</a:t>
            </a:r>
            <a:br>
              <a:rPr lang="en-US" altLang="zh-CN" dirty="0">
                <a:latin typeface="Times New Roman" panose="02020603050405020304" pitchFamily="18" charset="0"/>
                <a:ea typeface="微软雅黑" panose="020B0503020204020204" pitchFamily="34" charset="-122"/>
              </a:rPr>
            </a:br>
            <a:r>
              <a:rPr lang="en-US" altLang="zh-CN" dirty="0">
                <a:latin typeface="Times New Roman" panose="02020603050405020304" pitchFamily="18" charset="0"/>
                <a:ea typeface="微软雅黑" panose="020B0503020204020204" pitchFamily="34" charset="-122"/>
              </a:rPr>
              <a:t>(5) </a:t>
            </a:r>
            <a:r>
              <a:rPr lang="zh-CN" altLang="en-US" dirty="0">
                <a:latin typeface="Times New Roman" panose="02020603050405020304" pitchFamily="18" charset="0"/>
                <a:ea typeface="微软雅黑" panose="020B0503020204020204" pitchFamily="34" charset="-122"/>
              </a:rPr>
              <a:t>定时查询和独立请求均可用软件方法动态改变总线分配的优先级。</a:t>
            </a:r>
            <a:r>
              <a:rPr lang="en-US" altLang="zh-CN" dirty="0">
                <a:latin typeface="Times New Roman" panose="02020603050405020304" pitchFamily="18" charset="0"/>
                <a:ea typeface="微软雅黑" panose="020B0503020204020204" pitchFamily="34" charset="-122"/>
              </a:rPr>
              <a:t>( )</a:t>
            </a:r>
            <a:br>
              <a:rPr lang="en-US" altLang="zh-CN" dirty="0">
                <a:latin typeface="Times New Roman" panose="02020603050405020304" pitchFamily="18" charset="0"/>
                <a:ea typeface="微软雅黑" panose="020B0503020204020204" pitchFamily="34" charset="-122"/>
              </a:rPr>
            </a:br>
            <a:r>
              <a:rPr lang="en-US" altLang="zh-CN" dirty="0">
                <a:latin typeface="Times New Roman" panose="02020603050405020304" pitchFamily="18" charset="0"/>
                <a:ea typeface="微软雅黑" panose="020B0503020204020204" pitchFamily="34" charset="-122"/>
              </a:rPr>
              <a:t>(6) </a:t>
            </a:r>
            <a:r>
              <a:rPr lang="zh-CN" altLang="en-US" dirty="0">
                <a:latin typeface="Times New Roman" panose="02020603050405020304" pitchFamily="18" charset="0"/>
                <a:ea typeface="微软雅黑" panose="020B0503020204020204" pitchFamily="34" charset="-122"/>
              </a:rPr>
              <a:t>中断嵌套时，在处理某一级中断中的某个中断请求过程中是不能被同级的其他中断请求所中断的。</a:t>
            </a:r>
            <a:r>
              <a:rPr lang="en-US" altLang="zh-CN" dirty="0">
                <a:latin typeface="Times New Roman" panose="02020603050405020304" pitchFamily="18" charset="0"/>
                <a:ea typeface="微软雅黑" panose="020B0503020204020204" pitchFamily="34" charset="-122"/>
              </a:rPr>
              <a:t>( )</a:t>
            </a:r>
            <a:br>
              <a:rPr lang="en-US" altLang="zh-CN" dirty="0">
                <a:latin typeface="Times New Roman" panose="02020603050405020304" pitchFamily="18" charset="0"/>
                <a:ea typeface="微软雅黑" panose="020B0503020204020204" pitchFamily="34" charset="-122"/>
              </a:rPr>
            </a:br>
            <a:r>
              <a:rPr lang="en-US" altLang="zh-CN" dirty="0">
                <a:latin typeface="Times New Roman" panose="02020603050405020304" pitchFamily="18" charset="0"/>
                <a:ea typeface="微软雅黑" panose="020B0503020204020204" pitchFamily="34" charset="-122"/>
              </a:rPr>
              <a:t>(7) </a:t>
            </a:r>
            <a:r>
              <a:rPr lang="zh-CN" altLang="en-US" dirty="0">
                <a:latin typeface="Times New Roman" panose="02020603050405020304" pitchFamily="18" charset="0"/>
                <a:ea typeface="微软雅黑" panose="020B0503020204020204" pitchFamily="34" charset="-122"/>
              </a:rPr>
              <a:t>设置中断级屏蔽位是为了由操作系统来动态改变中断响应的优先级。</a:t>
            </a:r>
            <a:r>
              <a:rPr lang="en-US" altLang="zh-CN" dirty="0">
                <a:latin typeface="Times New Roman" panose="02020603050405020304" pitchFamily="18" charset="0"/>
                <a:ea typeface="微软雅黑" panose="020B0503020204020204" pitchFamily="34" charset="-122"/>
              </a:rPr>
              <a:t>( )</a:t>
            </a:r>
            <a:br>
              <a:rPr lang="en-US" altLang="zh-CN" dirty="0">
                <a:latin typeface="Times New Roman" panose="02020603050405020304" pitchFamily="18" charset="0"/>
                <a:ea typeface="微软雅黑" panose="020B0503020204020204" pitchFamily="34" charset="-122"/>
              </a:rPr>
            </a:br>
            <a:r>
              <a:rPr lang="en-US" altLang="zh-CN" dirty="0">
                <a:latin typeface="Times New Roman" panose="02020603050405020304" pitchFamily="18" charset="0"/>
                <a:ea typeface="微软雅黑" panose="020B0503020204020204" pitchFamily="34" charset="-122"/>
              </a:rPr>
              <a:t>(8) </a:t>
            </a:r>
            <a:r>
              <a:rPr lang="zh-CN" altLang="en-US" dirty="0">
                <a:latin typeface="Times New Roman" panose="02020603050405020304" pitchFamily="18" charset="0"/>
                <a:ea typeface="微软雅黑" panose="020B0503020204020204" pitchFamily="34" charset="-122"/>
              </a:rPr>
              <a:t>中断系统的软、硬件功能分配，实际上是中断响应软件和中断处理硬件之间的功能分配。</a:t>
            </a:r>
            <a:r>
              <a:rPr lang="en-US" altLang="zh-CN" dirty="0">
                <a:latin typeface="Times New Roman" panose="02020603050405020304" pitchFamily="18" charset="0"/>
                <a:ea typeface="微软雅黑" panose="020B0503020204020204" pitchFamily="34" charset="-122"/>
              </a:rPr>
              <a:t>( )</a:t>
            </a:r>
            <a:endParaRPr lang="en-US" altLang="zh-CN" dirty="0">
              <a:latin typeface="Times New Roman" panose="02020603050405020304" pitchFamily="18" charset="0"/>
              <a:ea typeface="微软雅黑" panose="020B0503020204020204" pitchFamily="34" charset="-122"/>
            </a:endParaRPr>
          </a:p>
          <a:p>
            <a:pPr>
              <a:lnSpc>
                <a:spcPct val="110000"/>
              </a:lnSpc>
            </a:pPr>
            <a:r>
              <a:rPr lang="en-US" altLang="zh-CN" dirty="0">
                <a:latin typeface="Times New Roman" panose="02020603050405020304" pitchFamily="18" charset="0"/>
                <a:ea typeface="微软雅黑" panose="020B0503020204020204" pitchFamily="34" charset="-122"/>
              </a:rPr>
              <a:t>(9) </a:t>
            </a:r>
            <a:r>
              <a:rPr lang="zh-CN" altLang="en-US" dirty="0">
                <a:latin typeface="Times New Roman" panose="02020603050405020304" pitchFamily="18" charset="0"/>
                <a:ea typeface="微软雅黑" panose="020B0503020204020204" pitchFamily="34" charset="-122"/>
              </a:rPr>
              <a:t>多用户系统，用户程序不能直接用</a:t>
            </a:r>
            <a:r>
              <a:rPr lang="en-US" altLang="zh-CN" dirty="0">
                <a:latin typeface="Times New Roman" panose="02020603050405020304" pitchFamily="18" charset="0"/>
                <a:ea typeface="微软雅黑" panose="020B0503020204020204" pitchFamily="34" charset="-122"/>
              </a:rPr>
              <a:t>I/0</a:t>
            </a:r>
            <a:r>
              <a:rPr lang="zh-CN" altLang="en-US" dirty="0">
                <a:latin typeface="Times New Roman" panose="02020603050405020304" pitchFamily="18" charset="0"/>
                <a:ea typeface="微软雅黑" panose="020B0503020204020204" pitchFamily="34" charset="-122"/>
              </a:rPr>
              <a:t>指令，而用“进管”指令，进管请求输入输出，“进管” 指令 属于管态指令。</a:t>
            </a:r>
            <a:r>
              <a:rPr lang="en-US" altLang="zh-CN" dirty="0">
                <a:latin typeface="Times New Roman" panose="02020603050405020304" pitchFamily="18" charset="0"/>
                <a:ea typeface="微软雅黑" panose="020B0503020204020204" pitchFamily="34" charset="-122"/>
              </a:rPr>
              <a:t>( )</a:t>
            </a:r>
            <a:br>
              <a:rPr lang="en-US" altLang="zh-CN" dirty="0">
                <a:latin typeface="Times New Roman" panose="02020603050405020304" pitchFamily="18" charset="0"/>
                <a:ea typeface="微软雅黑" panose="020B0503020204020204" pitchFamily="34" charset="-122"/>
              </a:rPr>
            </a:br>
            <a:r>
              <a:rPr lang="en-US" altLang="zh-CN" dirty="0">
                <a:latin typeface="Times New Roman" panose="02020603050405020304" pitchFamily="18" charset="0"/>
                <a:ea typeface="微软雅黑" panose="020B0503020204020204" pitchFamily="34" charset="-122"/>
              </a:rPr>
              <a:t>(10) </a:t>
            </a:r>
            <a:r>
              <a:rPr lang="zh-CN" altLang="en-US" dirty="0">
                <a:latin typeface="Times New Roman" panose="02020603050405020304" pitchFamily="18" charset="0"/>
                <a:ea typeface="微软雅黑" panose="020B0503020204020204" pitchFamily="34" charset="-122"/>
              </a:rPr>
              <a:t>低速打印机在总线上传送数据时，其“数据宽度”宜用可变长块。</a:t>
            </a:r>
            <a:r>
              <a:rPr lang="en-US" altLang="zh-CN" dirty="0">
                <a:latin typeface="Times New Roman" panose="02020603050405020304" pitchFamily="18" charset="0"/>
                <a:ea typeface="微软雅黑" panose="020B0503020204020204" pitchFamily="34" charset="-122"/>
              </a:rPr>
              <a:t>( )</a:t>
            </a:r>
            <a:endParaRPr lang="zh-CN" altLang="en-US" dirty="0">
              <a:latin typeface="Times New Roman" panose="02020603050405020304" pitchFamily="18" charset="0"/>
              <a:ea typeface="微软雅黑" panose="020B0503020204020204" pitchFamily="34" charset="-122"/>
            </a:endParaRPr>
          </a:p>
        </p:txBody>
      </p:sp>
      <p:sp>
        <p:nvSpPr>
          <p:cNvPr id="9" name="文本框 8"/>
          <p:cNvSpPr txBox="1"/>
          <p:nvPr/>
        </p:nvSpPr>
        <p:spPr>
          <a:xfrm>
            <a:off x="577999" y="2087959"/>
            <a:ext cx="1107996" cy="369332"/>
          </a:xfrm>
          <a:prstGeom prst="rect">
            <a:avLst/>
          </a:prstGeom>
          <a:noFill/>
        </p:spPr>
        <p:txBody>
          <a:bodyPr wrap="none" rtlCol="0">
            <a:spAutoFit/>
          </a:bodyPr>
          <a:lstStyle/>
          <a:p>
            <a:r>
              <a:rPr lang="zh-CN" altLang="en-US" b="1" dirty="0">
                <a:solidFill>
                  <a:srgbClr val="FF0000"/>
                </a:solidFill>
                <a:latin typeface="+mj-ea"/>
                <a:ea typeface="+mj-ea"/>
              </a:rPr>
              <a:t>判断题：</a:t>
            </a:r>
            <a:endParaRPr lang="zh-CN" altLang="en-US" b="1" dirty="0">
              <a:solidFill>
                <a:srgbClr val="FF0000"/>
              </a:solidFill>
              <a:latin typeface="+mj-ea"/>
              <a:ea typeface="+mj-ea"/>
            </a:endParaRPr>
          </a:p>
        </p:txBody>
      </p:sp>
      <p:sp>
        <p:nvSpPr>
          <p:cNvPr id="15" name="文本框 14"/>
          <p:cNvSpPr txBox="1"/>
          <p:nvPr/>
        </p:nvSpPr>
        <p:spPr>
          <a:xfrm>
            <a:off x="547792" y="1030508"/>
            <a:ext cx="1107996" cy="369332"/>
          </a:xfrm>
          <a:prstGeom prst="rect">
            <a:avLst/>
          </a:prstGeom>
          <a:noFill/>
        </p:spPr>
        <p:txBody>
          <a:bodyPr wrap="none" rtlCol="0">
            <a:spAutoFit/>
          </a:bodyPr>
          <a:lstStyle/>
          <a:p>
            <a:r>
              <a:rPr lang="zh-CN" altLang="en-US" b="1" dirty="0">
                <a:solidFill>
                  <a:srgbClr val="FF0000"/>
                </a:solidFill>
                <a:latin typeface="+mj-ea"/>
                <a:ea typeface="+mj-ea"/>
              </a:rPr>
              <a:t>选择题：</a:t>
            </a:r>
            <a:endParaRPr lang="zh-CN" altLang="en-US" b="1" dirty="0">
              <a:solidFill>
                <a:srgbClr val="FF0000"/>
              </a:solidFill>
              <a:latin typeface="+mj-ea"/>
              <a:ea typeface="+mj-ea"/>
            </a:endParaRPr>
          </a:p>
        </p:txBody>
      </p:sp>
    </p:spTree>
    <p:custDataLst>
      <p:tags r:id="rId5"/>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087959"/>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7"/>
            <a:ext cx="10562590" cy="1113958"/>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990656"/>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3.1  </a:t>
            </a:r>
            <a:r>
              <a:rPr lang="zh-CN" altLang="en-US" b="1" dirty="0">
                <a:solidFill>
                  <a:schemeClr val="accent2"/>
                </a:solidFill>
                <a:latin typeface="微软雅黑" panose="020B0503020204020204" pitchFamily="34" charset="-122"/>
                <a:ea typeface="微软雅黑" panose="020B0503020204020204" pitchFamily="34" charset="-122"/>
                <a:sym typeface="+mn-ea"/>
              </a:rPr>
              <a:t>存储系统的基本要求和并行主存系统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3.1.1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存储系统的基本要求</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并行主存系统</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087959"/>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3.2  </a:t>
            </a:r>
            <a:r>
              <a:rPr lang="zh-CN" altLang="en-US" b="1" dirty="0">
                <a:solidFill>
                  <a:srgbClr val="FFFFFF"/>
                </a:solidFill>
                <a:latin typeface="微软雅黑" panose="020B0503020204020204" pitchFamily="34" charset="-122"/>
                <a:ea typeface="微软雅黑" panose="020B0503020204020204" pitchFamily="34" charset="-122"/>
                <a:sym typeface="+mn-ea"/>
              </a:rPr>
              <a:t>中断系统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3.2.1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中断的分类和分级</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3.2.2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中断的响应次序与处理次序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3.2.3 </a:t>
            </a:r>
            <a:r>
              <a:rPr lang="zh-CN" altLang="en-US" sz="1600" b="1" dirty="0">
                <a:solidFill>
                  <a:srgbClr val="FFFFFF"/>
                </a:solidFill>
                <a:latin typeface="微软雅黑" panose="020B0503020204020204" pitchFamily="34" charset="-122"/>
                <a:ea typeface="微软雅黑" panose="020B0503020204020204" pitchFamily="34" charset="-122"/>
              </a:rPr>
              <a:t>中断系统的软、硬件功能分配</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384103"/>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384103"/>
            <a:ext cx="5765800" cy="1581587"/>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3.3 </a:t>
            </a:r>
            <a:r>
              <a:rPr lang="zh-CN" altLang="en-US" b="1" dirty="0">
                <a:solidFill>
                  <a:schemeClr val="accent2"/>
                </a:solidFill>
                <a:latin typeface="微软雅黑" panose="020B0503020204020204" pitchFamily="34" charset="-122"/>
                <a:ea typeface="微软雅黑" panose="020B0503020204020204" pitchFamily="34" charset="-122"/>
                <a:sym typeface="+mn-ea"/>
              </a:rPr>
              <a:t>总线系统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3.3.1</a:t>
            </a:r>
            <a:r>
              <a:rPr lang="zh-CN" altLang="en-US" sz="1600" b="1" dirty="0">
                <a:solidFill>
                  <a:schemeClr val="accent2"/>
                </a:solidFill>
                <a:latin typeface="微软雅黑" panose="020B0503020204020204" pitchFamily="34" charset="-122"/>
                <a:ea typeface="微软雅黑" panose="020B0503020204020204" pitchFamily="34" charset="-122"/>
                <a:sym typeface="+mn-ea"/>
              </a:rPr>
              <a:t> 总线的分类</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总线的控制方式</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3.3.3 </a:t>
            </a:r>
            <a:r>
              <a:rPr lang="zh-CN" altLang="en-US" sz="1600" b="1" dirty="0">
                <a:solidFill>
                  <a:schemeClr val="accent2"/>
                </a:solidFill>
                <a:latin typeface="微软雅黑" panose="020B0503020204020204" pitchFamily="34" charset="-122"/>
                <a:ea typeface="微软雅黑" panose="020B0503020204020204" pitchFamily="34" charset="-122"/>
              </a:rPr>
              <a:t>总线的通信技术</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3.3.4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数据宽度与总线线数</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8" name="矩形 7"/>
          <p:cNvSpPr/>
          <p:nvPr>
            <p:custDataLst>
              <p:tags r:id="rId8"/>
            </p:custDataLst>
          </p:nvPr>
        </p:nvSpPr>
        <p:spPr>
          <a:xfrm flipH="1">
            <a:off x="477044" y="5032631"/>
            <a:ext cx="10562590" cy="1286121"/>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文本框 8"/>
          <p:cNvSpPr txBox="1"/>
          <p:nvPr/>
        </p:nvSpPr>
        <p:spPr>
          <a:xfrm>
            <a:off x="980599" y="5032631"/>
            <a:ext cx="5765800" cy="1286121"/>
          </a:xfrm>
          <a:prstGeom prst="rect">
            <a:avLst/>
          </a:prstGeom>
          <a:noFill/>
        </p:spPr>
        <p:txBody>
          <a:bodyPr wrap="square" rtlCol="0" anchor="t">
            <a:spAutoFit/>
          </a:bodyPr>
          <a:lstStyle/>
          <a:p>
            <a:pPr>
              <a:lnSpc>
                <a:spcPct val="120000"/>
              </a:lnSpc>
            </a:pPr>
            <a:r>
              <a:rPr lang="en-US" altLang="zh-CN" b="1" dirty="0">
                <a:solidFill>
                  <a:srgbClr val="FFFF00"/>
                </a:solidFill>
                <a:latin typeface="微软雅黑" panose="020B0503020204020204" pitchFamily="34" charset="-122"/>
                <a:ea typeface="微软雅黑" panose="020B0503020204020204" pitchFamily="34" charset="-122"/>
                <a:sym typeface="+mn-ea"/>
              </a:rPr>
              <a:t>3.4 </a:t>
            </a:r>
            <a:r>
              <a:rPr lang="zh-CN" altLang="en-US" b="1" dirty="0">
                <a:solidFill>
                  <a:srgbClr val="FFFF00"/>
                </a:solidFill>
                <a:latin typeface="微软雅黑" panose="020B0503020204020204" pitchFamily="34" charset="-122"/>
                <a:ea typeface="微软雅黑" panose="020B0503020204020204" pitchFamily="34" charset="-122"/>
                <a:sym typeface="+mn-ea"/>
              </a:rPr>
              <a:t>输入</a:t>
            </a:r>
            <a:r>
              <a:rPr lang="en-US" altLang="zh-CN" b="1" dirty="0">
                <a:solidFill>
                  <a:srgbClr val="FFFF00"/>
                </a:solidFill>
                <a:latin typeface="微软雅黑" panose="020B0503020204020204" pitchFamily="34" charset="-122"/>
                <a:ea typeface="微软雅黑" panose="020B0503020204020204" pitchFamily="34" charset="-122"/>
                <a:sym typeface="+mn-ea"/>
              </a:rPr>
              <a:t>/</a:t>
            </a:r>
            <a:r>
              <a:rPr lang="zh-CN" altLang="en-US" b="1" dirty="0">
                <a:solidFill>
                  <a:srgbClr val="FFFF00"/>
                </a:solidFill>
                <a:latin typeface="微软雅黑" panose="020B0503020204020204" pitchFamily="34" charset="-122"/>
                <a:ea typeface="微软雅黑" panose="020B0503020204020204" pitchFamily="34" charset="-122"/>
                <a:sym typeface="+mn-ea"/>
              </a:rPr>
              <a:t>输出系统</a:t>
            </a:r>
            <a:endParaRPr lang="zh-CN" altLang="en-US"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00"/>
                </a:solidFill>
                <a:latin typeface="微软雅黑" panose="020B0503020204020204" pitchFamily="34" charset="-122"/>
                <a:ea typeface="微软雅黑" panose="020B0503020204020204" pitchFamily="34" charset="-122"/>
                <a:sym typeface="+mn-ea"/>
              </a:rPr>
              <a:t>3.4.1 </a:t>
            </a:r>
            <a:r>
              <a:rPr lang="zh-CN" altLang="en-US" sz="1600" b="1" dirty="0">
                <a:solidFill>
                  <a:srgbClr val="FFFF00"/>
                </a:solidFill>
                <a:latin typeface="微软雅黑" panose="020B0503020204020204" pitchFamily="34" charset="-122"/>
                <a:ea typeface="微软雅黑" panose="020B0503020204020204" pitchFamily="34" charset="-122"/>
                <a:sym typeface="+mn-ea"/>
              </a:rPr>
              <a:t>输入</a:t>
            </a:r>
            <a:r>
              <a:rPr lang="en-US" altLang="zh-CN" sz="1600" b="1" dirty="0">
                <a:solidFill>
                  <a:srgbClr val="FFFF00"/>
                </a:solidFill>
                <a:latin typeface="微软雅黑" panose="020B0503020204020204" pitchFamily="34" charset="-122"/>
                <a:ea typeface="微软雅黑" panose="020B0503020204020204" pitchFamily="34" charset="-122"/>
                <a:sym typeface="+mn-ea"/>
              </a:rPr>
              <a:t>/</a:t>
            </a:r>
            <a:r>
              <a:rPr lang="zh-CN" altLang="en-US" sz="1600" b="1" dirty="0">
                <a:solidFill>
                  <a:srgbClr val="FFFF00"/>
                </a:solidFill>
                <a:latin typeface="微软雅黑" panose="020B0503020204020204" pitchFamily="34" charset="-122"/>
                <a:ea typeface="微软雅黑" panose="020B0503020204020204" pitchFamily="34" charset="-122"/>
                <a:sym typeface="+mn-ea"/>
              </a:rPr>
              <a:t>输出系统概述</a:t>
            </a:r>
            <a:endParaRPr lang="en-US" altLang="zh-CN" sz="1600"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3.4.2 </a:t>
            </a:r>
            <a:r>
              <a:rPr lang="zh-CN" altLang="en-US" sz="1600" b="1" dirty="0">
                <a:solidFill>
                  <a:srgbClr val="FFFFFF"/>
                </a:solidFill>
                <a:latin typeface="微软雅黑" panose="020B0503020204020204" pitchFamily="34" charset="-122"/>
                <a:ea typeface="微软雅黑" panose="020B0503020204020204" pitchFamily="34" charset="-122"/>
                <a:sym typeface="+mn-ea"/>
              </a:rPr>
              <a:t>通道处理机的工作原理和流量设计</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3.4.3 </a:t>
            </a:r>
            <a:r>
              <a:rPr lang="zh-CN" altLang="en-US" sz="1600" b="1" dirty="0">
                <a:solidFill>
                  <a:schemeClr val="accent2"/>
                </a:solidFill>
                <a:latin typeface="微软雅黑" panose="020B0503020204020204" pitchFamily="34" charset="-122"/>
                <a:ea typeface="微软雅黑" panose="020B0503020204020204" pitchFamily="34" charset="-122"/>
              </a:rPr>
              <a:t>外围处理机</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9"/>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2"/>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sp>
        <p:nvSpPr>
          <p:cNvPr id="7" name="文本框 6"/>
          <p:cNvSpPr txBox="1"/>
          <p:nvPr/>
        </p:nvSpPr>
        <p:spPr>
          <a:xfrm>
            <a:off x="611653" y="1657955"/>
            <a:ext cx="10296227" cy="4216539"/>
          </a:xfrm>
          <a:prstGeom prst="rect">
            <a:avLst/>
          </a:prstGeom>
          <a:noFill/>
        </p:spPr>
        <p:txBody>
          <a:bodyPr wrap="square" rtlCol="0" anchor="t">
            <a:spAutoFit/>
          </a:bodyPr>
          <a:lstStyle/>
          <a:p>
            <a:pPr marL="774700" lvl="1" indent="-342900" algn="just" eaLnBrk="1" hangingPunct="1">
              <a:spcBef>
                <a:spcPts val="1200"/>
              </a:spcBef>
              <a:buFont typeface="Wingdings" panose="05000000000000000000" charset="0"/>
              <a:buChar char="ü"/>
            </a:pPr>
            <a:r>
              <a:rPr lang="en-US" altLang="zh-CN" sz="2000" b="1"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2000" b="1"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性能：</a:t>
            </a:r>
            <a:r>
              <a:rPr lang="zh-CN" altLang="en-US" sz="20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每年增长 </a:t>
            </a:r>
            <a:r>
              <a:rPr lang="en-US" altLang="zh-CN" sz="20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&gt; 60%</a:t>
            </a:r>
            <a:endParaRPr lang="en-US" altLang="zh-CN" sz="20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74700" lvl="1" indent="-342900" algn="just" eaLnBrk="1" hangingPunct="1">
              <a:spcBef>
                <a:spcPts val="1200"/>
              </a:spcBef>
              <a:buFont typeface="Wingdings" panose="05000000000000000000" charset="0"/>
              <a:buChar char="ü"/>
            </a:pP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I/O</a:t>
            </a: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系统的性能受到机械延迟的限制</a:t>
            </a:r>
            <a:r>
              <a:rPr lang="en-US" altLang="zh-CN"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磁盘</a:t>
            </a:r>
            <a:r>
              <a:rPr lang="en-US" altLang="zh-CN"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I/O)</a:t>
            </a: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，每年的性能的增长 </a:t>
            </a:r>
            <a:r>
              <a:rPr lang="en-US" altLang="zh-CN"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&lt; 10%</a:t>
            </a: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每秒的数据吞吐量，</a:t>
            </a:r>
            <a:r>
              <a:rPr lang="en-US" altLang="zh-CN"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MB/sec)</a:t>
            </a:r>
            <a:endParaRPr lang="en-US" altLang="zh-CN" sz="20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74700" lvl="1" indent="-342900" algn="just" eaLnBrk="1" hangingPunct="1">
              <a:spcBef>
                <a:spcPts val="1200"/>
              </a:spcBef>
              <a:buFont typeface="Wingdings" panose="05000000000000000000" charset="0"/>
              <a:buChar char="ü"/>
            </a:pPr>
            <a:r>
              <a:rPr lang="en-US" altLang="zh-CN" sz="2000" b="1"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Amdahl</a:t>
            </a:r>
            <a:r>
              <a:rPr lang="zh-CN" altLang="en-US" sz="2000" b="1"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定律：</a:t>
            </a:r>
            <a:r>
              <a:rPr lang="zh-CN" altLang="en-US" sz="20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系统加速比受制于最慢的部分！</a:t>
            </a:r>
            <a:endParaRPr lang="zh-CN" altLang="en-US" sz="20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74700" lvl="1" indent="-342900" algn="just" eaLnBrk="1" hangingPunct="1">
              <a:spcBef>
                <a:spcPts val="1200"/>
              </a:spcBef>
              <a:buFont typeface="Wingdings" panose="05000000000000000000" charset="0"/>
              <a:buChar char="ü"/>
            </a:pPr>
            <a:r>
              <a:rPr lang="en-US" altLang="zh-CN" sz="2000" b="1"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I/O</a:t>
            </a:r>
            <a:r>
              <a:rPr lang="zh-CN" altLang="en-US" sz="2000" b="1"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瓶颈：</a:t>
            </a:r>
            <a:endParaRPr lang="zh-CN" altLang="en-US" sz="2000" b="1"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00" lvl="2" indent="-215900" algn="just">
              <a:spcBef>
                <a:spcPts val="1200"/>
              </a:spcBef>
              <a:buSzPct val="70000"/>
              <a:buFont typeface="Wingdings" panose="05000000000000000000" pitchFamily="2" charset="2"/>
              <a:buChar char="l"/>
            </a:pPr>
            <a:r>
              <a:rPr lang="zh-CN" altLang="en-US"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削减了高速</a:t>
            </a:r>
            <a:r>
              <a:rPr lang="en-US" altLang="zh-CN"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的性能</a:t>
            </a:r>
            <a:endParaRPr lang="zh-CN" altLang="en-US"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00" lvl="2" indent="-215900" algn="just">
              <a:spcBef>
                <a:spcPts val="1200"/>
              </a:spcBef>
              <a:buSzPct val="70000"/>
              <a:buFont typeface="Wingdings" panose="05000000000000000000" pitchFamily="2" charset="2"/>
              <a:buChar char="l"/>
            </a:pPr>
            <a:r>
              <a:rPr lang="zh-CN" altLang="en-US"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缩短了</a:t>
            </a:r>
            <a:r>
              <a:rPr lang="en-US" altLang="zh-CN"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执行程序的有效时间</a:t>
            </a:r>
            <a:endParaRPr lang="zh-CN" altLang="en-US"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74700" lvl="1" indent="-342900" algn="just" eaLnBrk="1" hangingPunct="1">
              <a:spcBef>
                <a:spcPts val="1200"/>
              </a:spcBef>
              <a:buFont typeface="Wingdings" panose="05000000000000000000" charset="0"/>
              <a:buChar char="ü"/>
            </a:pPr>
            <a:r>
              <a:rPr lang="zh-CN" altLang="en-US" sz="2000" b="1"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衡量指标</a:t>
            </a:r>
            <a:endParaRPr lang="zh-CN" altLang="en-US" sz="2000" b="1"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00" lvl="2" indent="-215900" algn="just">
              <a:spcBef>
                <a:spcPts val="1200"/>
              </a:spcBef>
              <a:buSzPct val="70000"/>
              <a:buFont typeface="Wingdings" panose="05000000000000000000" pitchFamily="2" charset="2"/>
              <a:buChar char="l"/>
            </a:pPr>
            <a:r>
              <a:rPr lang="zh-CN" altLang="en-US" sz="16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响应时间（</a:t>
            </a:r>
            <a:r>
              <a:rPr lang="en-US" altLang="zh-CN" sz="16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Response Time</a:t>
            </a:r>
            <a:r>
              <a:rPr lang="zh-CN" altLang="en-US" sz="16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00" lvl="2" indent="-215900" algn="just">
              <a:spcBef>
                <a:spcPts val="1200"/>
              </a:spcBef>
              <a:buSzPct val="70000"/>
              <a:buFont typeface="Wingdings" panose="05000000000000000000" pitchFamily="2" charset="2"/>
              <a:buChar char="l"/>
            </a:pPr>
            <a:r>
              <a:rPr lang="zh-CN" altLang="en-US" sz="16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可靠性（</a:t>
            </a:r>
            <a:r>
              <a:rPr lang="en-US" altLang="zh-CN" sz="16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Reliability</a:t>
            </a:r>
            <a:r>
              <a:rPr lang="zh-CN" altLang="en-US" sz="16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文本框 26"/>
          <p:cNvSpPr txBox="1"/>
          <p:nvPr/>
        </p:nvSpPr>
        <p:spPr>
          <a:xfrm>
            <a:off x="769751" y="1045440"/>
            <a:ext cx="7407275" cy="572464"/>
          </a:xfrm>
          <a:prstGeom prst="rect">
            <a:avLst/>
          </a:prstGeom>
          <a:noFill/>
        </p:spPr>
        <p:txBody>
          <a:bodyPr wrap="square" rtlCol="0" anchor="t">
            <a:spAutoFit/>
          </a:bodyPr>
          <a:lstStyle/>
          <a:p>
            <a:pPr marL="342900" indent="-342900" defTabSz="913765" fontAlgn="ctr">
              <a:lnSpc>
                <a:spcPct val="130000"/>
              </a:lnSpc>
              <a:spcBef>
                <a:spcPts val="0"/>
              </a:spcBef>
              <a:spcAft>
                <a:spcPts val="0"/>
              </a:spcAft>
              <a:buSzPct val="100000"/>
              <a:buFont typeface="Wingdings" panose="05000000000000000000" charset="0"/>
              <a:buChar char="v"/>
            </a:pPr>
            <a:r>
              <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sym typeface="+mn-ea"/>
              </a:rPr>
              <a:t>为什么要关心</a:t>
            </a:r>
            <a:r>
              <a:rPr lang="en-US" altLang="zh-CN" sz="2400" b="1" spc="100" dirty="0">
                <a:ln w="3175">
                  <a:noFill/>
                  <a:prstDash val="dash"/>
                </a:ln>
                <a:solidFill>
                  <a:srgbClr val="FF0000"/>
                </a:solidFill>
                <a:latin typeface="微软雅黑" panose="020B0503020204020204" pitchFamily="34" charset="-122"/>
                <a:ea typeface="微软雅黑" panose="020B0503020204020204" pitchFamily="34" charset="-122"/>
                <a:sym typeface="+mn-ea"/>
              </a:rPr>
              <a:t>I/O</a:t>
            </a:r>
            <a:r>
              <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sym typeface="+mn-ea"/>
              </a:rPr>
              <a:t>系统？</a:t>
            </a:r>
            <a:endPar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sym typeface="+mn-ea"/>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Tree>
    <p:custDataLst>
      <p:tags r:id="rId5"/>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custDataLst>
              <p:tags r:id="rId1"/>
            </p:custDataLst>
          </p:nvPr>
        </p:nvSpPr>
        <p:spPr>
          <a:xfrm>
            <a:off x="4051512" y="1759244"/>
            <a:ext cx="5696348" cy="1252718"/>
          </a:xfrm>
          <a:prstGeom prst="rect">
            <a:avLst/>
          </a:prstGeom>
          <a:noFill/>
        </p:spPr>
        <p:txBody>
          <a:bodyPr wrap="square">
            <a:normAutofit/>
          </a:bodyPr>
          <a:lstStyle/>
          <a:p>
            <a:pPr fontAlgn="auto">
              <a:lnSpc>
                <a:spcPct val="130000"/>
              </a:lnSpc>
              <a:spcBef>
                <a:spcPts val="0"/>
              </a:spcBef>
              <a:spcAft>
                <a:spcPts val="0"/>
              </a:spcAft>
              <a:buSzPct val="100000"/>
            </a:pPr>
            <a:r>
              <a:rPr lang="zh-CN" altLang="en-US" sz="2400" b="1" dirty="0">
                <a:solidFill>
                  <a:schemeClr val="accent1"/>
                </a:solidFill>
                <a:latin typeface="+mn-ea"/>
                <a:ea typeface="+mn-ea"/>
                <a:cs typeface="Times New Roman" panose="02020603050405020304" pitchFamily="18" charset="0"/>
              </a:rPr>
              <a:t>适配器电路</a:t>
            </a:r>
            <a:endParaRPr lang="en-US" altLang="zh-CN" sz="2400" b="1" dirty="0">
              <a:solidFill>
                <a:schemeClr val="accent1"/>
              </a:solidFill>
              <a:latin typeface="+mn-ea"/>
              <a:ea typeface="+mn-ea"/>
              <a:cs typeface="Times New Roman" panose="02020603050405020304" pitchFamily="18" charset="0"/>
            </a:endParaRPr>
          </a:p>
          <a:p>
            <a:pPr marL="704850" lvl="2" indent="-273050">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solidFill>
                <a:latin typeface="+mn-ea"/>
                <a:ea typeface="+mn-ea"/>
                <a:cs typeface="Times New Roman" panose="02020603050405020304" pitchFamily="18" charset="0"/>
              </a:rPr>
              <a:t>适配器电路及其相应的程序称为</a:t>
            </a:r>
            <a:r>
              <a:rPr lang="zh-CN" altLang="en-US" sz="2000" b="1" dirty="0">
                <a:solidFill>
                  <a:srgbClr val="4472C4"/>
                </a:solidFill>
                <a:latin typeface="+mn-ea"/>
                <a:ea typeface="+mn-ea"/>
                <a:cs typeface="Times New Roman" panose="02020603050405020304" pitchFamily="18" charset="0"/>
              </a:rPr>
              <a:t>接口</a:t>
            </a:r>
            <a:endParaRPr lang="zh-CN" altLang="en-US" sz="2000" b="1" dirty="0">
              <a:solidFill>
                <a:srgbClr val="4472C4"/>
              </a:solidFill>
              <a:latin typeface="+mn-ea"/>
              <a:ea typeface="+mn-ea"/>
              <a:cs typeface="Times New Roman" panose="02020603050405020304" pitchFamily="18" charset="0"/>
            </a:endParaRPr>
          </a:p>
        </p:txBody>
      </p:sp>
      <p:sp>
        <p:nvSpPr>
          <p:cNvPr id="8" name="Rectangle 5"/>
          <p:cNvSpPr>
            <a:spLocks noChangeArrowheads="1"/>
          </p:cNvSpPr>
          <p:nvPr>
            <p:custDataLst>
              <p:tags r:id="rId2"/>
            </p:custDataLst>
          </p:nvPr>
        </p:nvSpPr>
        <p:spPr bwMode="auto">
          <a:xfrm>
            <a:off x="2794141" y="1803543"/>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0" name="Freeform 6"/>
          <p:cNvSpPr/>
          <p:nvPr>
            <p:custDataLst>
              <p:tags r:id="rId3"/>
            </p:custDataLst>
          </p:nvPr>
        </p:nvSpPr>
        <p:spPr bwMode="auto">
          <a:xfrm>
            <a:off x="2680109" y="1755925"/>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9" name="Freeform 7"/>
          <p:cNvSpPr/>
          <p:nvPr>
            <p:custDataLst>
              <p:tags r:id="rId4"/>
            </p:custDataLst>
          </p:nvPr>
        </p:nvSpPr>
        <p:spPr bwMode="auto">
          <a:xfrm>
            <a:off x="3515921" y="2210797"/>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5" name="Object 1107"/>
          <p:cNvSpPr txBox="1"/>
          <p:nvPr>
            <p:custDataLst>
              <p:tags r:id="rId5"/>
            </p:custDataLst>
          </p:nvPr>
        </p:nvSpPr>
        <p:spPr>
          <a:xfrm>
            <a:off x="2888827" y="1869932"/>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01</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595615" y="3189992"/>
            <a:ext cx="5696348" cy="1920550"/>
          </a:xfrm>
          <a:prstGeom prst="rect">
            <a:avLst/>
          </a:prstGeom>
          <a:noFill/>
        </p:spPr>
        <p:txBody>
          <a:bodyPr wrap="square">
            <a:noAutofit/>
          </a:bodyPr>
          <a:lstStyle/>
          <a:p>
            <a:pPr marL="431800" lvl="2">
              <a:spcBef>
                <a:spcPts val="200"/>
              </a:spcBef>
              <a:spcAft>
                <a:spcPts val="200"/>
              </a:spcAft>
              <a:buClr>
                <a:srgbClr val="01041D"/>
              </a:buClr>
              <a:buSzPct val="70000"/>
            </a:pPr>
            <a:r>
              <a:rPr lang="zh-CN" altLang="en-US" sz="2400" b="1" dirty="0">
                <a:solidFill>
                  <a:schemeClr val="accent1"/>
                </a:solidFill>
                <a:latin typeface="+mn-ea"/>
                <a:ea typeface="+mn-ea"/>
                <a:cs typeface="Times New Roman" panose="02020603050405020304" pitchFamily="18" charset="0"/>
              </a:rPr>
              <a:t>接口管理程序</a:t>
            </a:r>
            <a:endParaRPr lang="en-US" altLang="zh-CN" sz="2400" b="1" dirty="0">
              <a:solidFill>
                <a:schemeClr val="accent1"/>
              </a:solidFill>
              <a:latin typeface="+mn-ea"/>
              <a:ea typeface="+mn-ea"/>
              <a:cs typeface="Times New Roman" panose="02020603050405020304" pitchFamily="18" charset="0"/>
            </a:endParaRPr>
          </a:p>
          <a:p>
            <a:pPr marL="1136650" lvl="3" indent="-273050">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solidFill>
                <a:latin typeface="+mn-ea"/>
                <a:ea typeface="+mn-ea"/>
                <a:cs typeface="Times New Roman" panose="02020603050405020304" pitchFamily="18" charset="0"/>
              </a:rPr>
              <a:t>将用户编制的程序（或数据）输入主机内</a:t>
            </a:r>
            <a:endParaRPr lang="zh-CN" altLang="en-US" sz="2000" dirty="0">
              <a:solidFill>
                <a:schemeClr val="accent1"/>
              </a:solidFill>
              <a:latin typeface="+mn-ea"/>
              <a:ea typeface="+mn-ea"/>
              <a:cs typeface="Times New Roman" panose="02020603050405020304" pitchFamily="18" charset="0"/>
            </a:endParaRPr>
          </a:p>
          <a:p>
            <a:pPr marL="1136650" lvl="3" indent="-273050">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solidFill>
                <a:latin typeface="+mn-ea"/>
                <a:ea typeface="+mn-ea"/>
                <a:cs typeface="Times New Roman" panose="02020603050405020304" pitchFamily="18" charset="0"/>
              </a:rPr>
              <a:t>将运算结果返回给用户</a:t>
            </a:r>
            <a:endParaRPr lang="zh-CN" altLang="en-US" sz="2000" dirty="0">
              <a:solidFill>
                <a:schemeClr val="accent1"/>
              </a:solidFill>
              <a:latin typeface="+mn-ea"/>
              <a:ea typeface="+mn-ea"/>
              <a:cs typeface="Times New Roman" panose="02020603050405020304" pitchFamily="18" charset="0"/>
            </a:endParaRPr>
          </a:p>
          <a:p>
            <a:pPr marL="1136650" lvl="3" indent="-273050">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solidFill>
                <a:latin typeface="+mn-ea"/>
                <a:ea typeface="+mn-ea"/>
                <a:cs typeface="Times New Roman" panose="02020603050405020304" pitchFamily="18" charset="0"/>
              </a:rPr>
              <a:t>实现</a:t>
            </a:r>
            <a:r>
              <a:rPr lang="en-US" altLang="zh-CN" sz="2000" dirty="0">
                <a:solidFill>
                  <a:schemeClr val="accent1"/>
                </a:solidFill>
                <a:latin typeface="+mn-ea"/>
                <a:ea typeface="+mn-ea"/>
                <a:cs typeface="Times New Roman" panose="02020603050405020304" pitchFamily="18" charset="0"/>
              </a:rPr>
              <a:t>I/O</a:t>
            </a:r>
            <a:r>
              <a:rPr lang="zh-CN" altLang="en-US" sz="2000" dirty="0">
                <a:solidFill>
                  <a:schemeClr val="accent1"/>
                </a:solidFill>
                <a:latin typeface="+mn-ea"/>
                <a:ea typeface="+mn-ea"/>
                <a:cs typeface="Times New Roman" panose="02020603050405020304" pitchFamily="18" charset="0"/>
              </a:rPr>
              <a:t>系统与主机之间协调地工作</a:t>
            </a:r>
            <a:endParaRPr lang="zh-CN" altLang="en-US" sz="2000" dirty="0">
              <a:solidFill>
                <a:schemeClr val="accent1"/>
              </a:solidFill>
              <a:latin typeface="+mn-ea"/>
              <a:ea typeface="+mn-ea"/>
              <a:cs typeface="Times New Roman" panose="02020603050405020304" pitchFamily="18" charset="0"/>
            </a:endParaRPr>
          </a:p>
          <a:p>
            <a:pPr marL="704850" lvl="2" indent="-273050">
              <a:spcBef>
                <a:spcPts val="200"/>
              </a:spcBef>
              <a:spcAft>
                <a:spcPts val="200"/>
              </a:spcAft>
              <a:buClr>
                <a:srgbClr val="01041D"/>
              </a:buClr>
              <a:buSzPct val="70000"/>
              <a:buFont typeface="Wingdings" panose="05000000000000000000" pitchFamily="2" charset="2"/>
              <a:buChar char="l"/>
            </a:pPr>
            <a:endParaRPr lang="zh-CN" altLang="en-US" sz="2000" b="1" dirty="0">
              <a:solidFill>
                <a:schemeClr val="accent1"/>
              </a:solidFill>
              <a:latin typeface="+mn-ea"/>
              <a:ea typeface="+mn-ea"/>
              <a:cs typeface="Times New Roman" panose="02020603050405020304" pitchFamily="18" charset="0"/>
            </a:endParaRPr>
          </a:p>
        </p:txBody>
      </p:sp>
      <p:sp>
        <p:nvSpPr>
          <p:cNvPr id="13" name="Rectangle 5"/>
          <p:cNvSpPr>
            <a:spLocks noChangeArrowheads="1"/>
          </p:cNvSpPr>
          <p:nvPr>
            <p:custDataLst>
              <p:tags r:id="rId7"/>
            </p:custDataLst>
          </p:nvPr>
        </p:nvSpPr>
        <p:spPr bwMode="auto">
          <a:xfrm>
            <a:off x="2794141" y="3249577"/>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 name="Freeform 6"/>
          <p:cNvSpPr/>
          <p:nvPr>
            <p:custDataLst>
              <p:tags r:id="rId8"/>
            </p:custDataLst>
          </p:nvPr>
        </p:nvSpPr>
        <p:spPr bwMode="auto">
          <a:xfrm>
            <a:off x="2680109" y="3201960"/>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6" name="Freeform 7"/>
          <p:cNvSpPr/>
          <p:nvPr>
            <p:custDataLst>
              <p:tags r:id="rId9"/>
            </p:custDataLst>
          </p:nvPr>
        </p:nvSpPr>
        <p:spPr bwMode="auto">
          <a:xfrm>
            <a:off x="3515921" y="3656831"/>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7" name="Object 1107"/>
          <p:cNvSpPr txBox="1"/>
          <p:nvPr>
            <p:custDataLst>
              <p:tags r:id="rId10"/>
            </p:custDataLst>
          </p:nvPr>
        </p:nvSpPr>
        <p:spPr>
          <a:xfrm>
            <a:off x="2888827" y="3315965"/>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02</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sp>
        <p:nvSpPr>
          <p:cNvPr id="18" name="文本框 17"/>
          <p:cNvSpPr txBox="1"/>
          <p:nvPr>
            <p:custDataLst>
              <p:tags r:id="rId11"/>
            </p:custDataLst>
          </p:nvPr>
        </p:nvSpPr>
        <p:spPr>
          <a:xfrm>
            <a:off x="3674592" y="5310205"/>
            <a:ext cx="5696348" cy="1252718"/>
          </a:xfrm>
          <a:prstGeom prst="rect">
            <a:avLst/>
          </a:prstGeom>
          <a:noFill/>
        </p:spPr>
        <p:txBody>
          <a:bodyPr wrap="square">
            <a:noAutofit/>
          </a:bodyPr>
          <a:lstStyle/>
          <a:p>
            <a:pPr marL="431800" lvl="2">
              <a:spcBef>
                <a:spcPts val="200"/>
              </a:spcBef>
              <a:spcAft>
                <a:spcPts val="200"/>
              </a:spcAft>
              <a:buClr>
                <a:srgbClr val="01041D"/>
              </a:buClr>
              <a:buSzPct val="70000"/>
            </a:pPr>
            <a:r>
              <a:rPr lang="zh-CN" altLang="en-US" sz="2400" b="1" dirty="0">
                <a:solidFill>
                  <a:schemeClr val="accent1"/>
                </a:solidFill>
                <a:latin typeface="+mn-ea"/>
                <a:ea typeface="+mn-ea"/>
                <a:cs typeface="Times New Roman" panose="02020603050405020304" pitchFamily="18" charset="0"/>
              </a:rPr>
              <a:t>输入</a:t>
            </a:r>
            <a:r>
              <a:rPr lang="en-US" altLang="zh-CN" sz="2400" b="1" dirty="0">
                <a:solidFill>
                  <a:schemeClr val="accent1"/>
                </a:solidFill>
                <a:latin typeface="+mn-ea"/>
                <a:ea typeface="+mn-ea"/>
                <a:cs typeface="Times New Roman" panose="02020603050405020304" pitchFamily="18" charset="0"/>
              </a:rPr>
              <a:t>/</a:t>
            </a:r>
            <a:r>
              <a:rPr lang="zh-CN" altLang="en-US" sz="2400" b="1" dirty="0">
                <a:solidFill>
                  <a:schemeClr val="accent1"/>
                </a:solidFill>
                <a:latin typeface="+mn-ea"/>
                <a:ea typeface="+mn-ea"/>
                <a:cs typeface="Times New Roman" panose="02020603050405020304" pitchFamily="18" charset="0"/>
              </a:rPr>
              <a:t>输出设备</a:t>
            </a:r>
            <a:endParaRPr lang="zh-CN" altLang="en-US" sz="2400" b="1" dirty="0">
              <a:solidFill>
                <a:schemeClr val="accent1"/>
              </a:solidFill>
              <a:latin typeface="+mn-ea"/>
              <a:ea typeface="+mn-ea"/>
              <a:cs typeface="Times New Roman" panose="02020603050405020304" pitchFamily="18" charset="0"/>
            </a:endParaRPr>
          </a:p>
        </p:txBody>
      </p:sp>
      <p:sp>
        <p:nvSpPr>
          <p:cNvPr id="19" name="Rectangle 5"/>
          <p:cNvSpPr>
            <a:spLocks noChangeArrowheads="1"/>
          </p:cNvSpPr>
          <p:nvPr>
            <p:custDataLst>
              <p:tags r:id="rId12"/>
            </p:custDataLst>
          </p:nvPr>
        </p:nvSpPr>
        <p:spPr bwMode="auto">
          <a:xfrm>
            <a:off x="2840179" y="5158160"/>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0" name="Freeform 6"/>
          <p:cNvSpPr/>
          <p:nvPr>
            <p:custDataLst>
              <p:tags r:id="rId13"/>
            </p:custDataLst>
          </p:nvPr>
        </p:nvSpPr>
        <p:spPr bwMode="auto">
          <a:xfrm>
            <a:off x="2726147" y="5110542"/>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1" name="Freeform 7"/>
          <p:cNvSpPr/>
          <p:nvPr>
            <p:custDataLst>
              <p:tags r:id="rId14"/>
            </p:custDataLst>
          </p:nvPr>
        </p:nvSpPr>
        <p:spPr bwMode="auto">
          <a:xfrm>
            <a:off x="3561959" y="5565414"/>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2" name="Object 1107"/>
          <p:cNvSpPr txBox="1"/>
          <p:nvPr>
            <p:custDataLst>
              <p:tags r:id="rId15"/>
            </p:custDataLst>
          </p:nvPr>
        </p:nvSpPr>
        <p:spPr>
          <a:xfrm>
            <a:off x="2934865" y="5224550"/>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03</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cxnSp>
        <p:nvCxnSpPr>
          <p:cNvPr id="11" name="直接连接符 10"/>
          <p:cNvCxnSpPr/>
          <p:nvPr>
            <p:custDataLst>
              <p:tags r:id="rId16"/>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17"/>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sp>
        <p:nvSpPr>
          <p:cNvPr id="148" name="文本框 147"/>
          <p:cNvSpPr txBox="1"/>
          <p:nvPr>
            <p:custDataLst>
              <p:tags r:id="rId18"/>
            </p:custDataLst>
          </p:nvPr>
        </p:nvSpPr>
        <p:spPr>
          <a:xfrm>
            <a:off x="791692" y="1046735"/>
            <a:ext cx="5765800" cy="572464"/>
          </a:xfrm>
          <a:prstGeom prst="rect">
            <a:avLst/>
          </a:prstGeom>
          <a:noFill/>
        </p:spPr>
        <p:txBody>
          <a:bodyPr wrap="square" rtlCol="0" anchor="t">
            <a:spAutoFit/>
          </a:bodyPr>
          <a:lstStyle/>
          <a:p>
            <a:pPr marL="342900" indent="-342900" defTabSz="913765" eaLnBrk="1" fontAlgn="ctr" hangingPunct="1">
              <a:lnSpc>
                <a:spcPct val="130000"/>
              </a:lnSpc>
              <a:spcBef>
                <a:spcPts val="0"/>
              </a:spcBef>
              <a:spcAft>
                <a:spcPts val="0"/>
              </a:spcAft>
              <a:buSzPct val="100000"/>
              <a:buFont typeface="Wingdings" panose="05000000000000000000" charset="0"/>
              <a:buChar char="v"/>
              <a:defRPr/>
            </a:pPr>
            <a:r>
              <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sym typeface="+mn-ea"/>
              </a:rPr>
              <a:t>输入输出系统的基本组成</a:t>
            </a:r>
            <a:endPar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sym typeface="+mn-ea"/>
            </a:endParaRPr>
          </a:p>
        </p:txBody>
      </p:sp>
      <p:pic>
        <p:nvPicPr>
          <p:cNvPr id="3" name="图片 2" descr="微信截图_20240112211134"/>
          <p:cNvPicPr>
            <a:picLocks noChangeAspect="1"/>
          </p:cNvPicPr>
          <p:nvPr>
            <p:custDataLst>
              <p:tags r:id="rId19"/>
            </p:custDataLst>
          </p:nvPr>
        </p:nvPicPr>
        <p:blipFill>
          <a:blip r:embed="rId20"/>
          <a:stretch>
            <a:fillRect/>
          </a:stretch>
        </p:blipFill>
        <p:spPr>
          <a:xfrm>
            <a:off x="9216390" y="201295"/>
            <a:ext cx="1895475" cy="485775"/>
          </a:xfrm>
          <a:prstGeom prst="rect">
            <a:avLst/>
          </a:prstGeom>
        </p:spPr>
      </p:pic>
    </p:spTree>
    <p:custDataLst>
      <p:tags r:id="rId2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62940" y="1431290"/>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1151890" y="2952055"/>
            <a:ext cx="4190365" cy="250571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是计算机系统中最具多样性和复杂性的部分；</a:t>
            </a:r>
            <a:endPar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最典型地反映了软件与硬件的相互结合；</a:t>
            </a:r>
            <a:endPar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输入输出系统的复杂性都隐藏在操作系统中</a:t>
            </a:r>
            <a:endPar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p:txBody>
      </p:sp>
      <p:cxnSp>
        <p:nvCxnSpPr>
          <p:cNvPr id="12" name="直接连接符 11"/>
          <p:cNvCxnSpPr/>
          <p:nvPr>
            <p:custDataLst>
              <p:tags r:id="rId3"/>
            </p:custDataLst>
          </p:nvPr>
        </p:nvCxnSpPr>
        <p:spPr>
          <a:xfrm>
            <a:off x="5992495" y="1673517"/>
            <a:ext cx="0" cy="3959877"/>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5"/>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sp>
        <p:nvSpPr>
          <p:cNvPr id="2" name="文本框 1"/>
          <p:cNvSpPr txBox="1"/>
          <p:nvPr/>
        </p:nvSpPr>
        <p:spPr>
          <a:xfrm>
            <a:off x="1079500" y="1871345"/>
            <a:ext cx="4464685" cy="853054"/>
          </a:xfrm>
          <a:prstGeom prst="rect">
            <a:avLst/>
          </a:prstGeom>
          <a:noFill/>
        </p:spPr>
        <p:txBody>
          <a:bodyPr wrap="square" rtlCol="0" anchor="t">
            <a:spAutoFit/>
          </a:bodyPr>
          <a:lstStyle/>
          <a:p>
            <a:pPr marL="0" indent="0" eaLnBrk="1" latinLnBrk="0" hangingPunct="1">
              <a:lnSpc>
                <a:spcPct val="130000"/>
              </a:lnSpc>
            </a:pPr>
            <a:r>
              <a:rPr lang="zh-CN" altLang="en-US" sz="2000" b="1" spc="150" noProof="0" dirty="0">
                <a:ln>
                  <a:noFill/>
                </a:ln>
                <a:solidFill>
                  <a:schemeClr val="dk1">
                    <a:lumMod val="75000"/>
                  </a:schemeClr>
                </a:solidFill>
                <a:effectLst/>
                <a:uLnTx/>
                <a:uFillTx/>
                <a:ea typeface="微软雅黑" panose="020B0503020204020204" pitchFamily="34" charset="-122"/>
                <a:sym typeface="+mn-ea"/>
              </a:rPr>
              <a:t>输入输出子系统是连接主处理机和</a:t>
            </a:r>
            <a:r>
              <a:rPr lang="en-US" altLang="zh-CN" sz="2000" b="1" spc="150" noProof="0" dirty="0">
                <a:ln>
                  <a:noFill/>
                </a:ln>
                <a:solidFill>
                  <a:schemeClr val="dk1">
                    <a:lumMod val="75000"/>
                  </a:schemeClr>
                </a:solidFill>
                <a:effectLst/>
                <a:uLnTx/>
                <a:uFillTx/>
                <a:ea typeface="微软雅黑" panose="020B0503020204020204" pitchFamily="34" charset="-122"/>
                <a:sym typeface="+mn-ea"/>
              </a:rPr>
              <a:t>I/O</a:t>
            </a:r>
            <a:r>
              <a:rPr lang="zh-CN" altLang="en-US" sz="2000" b="1" spc="150" noProof="0" dirty="0">
                <a:ln>
                  <a:noFill/>
                </a:ln>
                <a:solidFill>
                  <a:schemeClr val="dk1">
                    <a:lumMod val="75000"/>
                  </a:schemeClr>
                </a:solidFill>
                <a:effectLst/>
                <a:uLnTx/>
                <a:uFillTx/>
                <a:ea typeface="微软雅黑" panose="020B0503020204020204" pitchFamily="34" charset="-122"/>
                <a:sym typeface="+mn-ea"/>
              </a:rPr>
              <a:t>设备子系统</a:t>
            </a:r>
            <a:endParaRPr lang="zh-CN" altLang="en-US" sz="2000" b="1" spc="150" noProof="0" dirty="0">
              <a:ln>
                <a:noFill/>
              </a:ln>
              <a:solidFill>
                <a:schemeClr val="dk1">
                  <a:lumMod val="75000"/>
                </a:schemeClr>
              </a:solidFill>
              <a:effectLst/>
              <a:uLnTx/>
              <a:uFillTx/>
              <a:ea typeface="微软雅黑" panose="020B0503020204020204" pitchFamily="34" charset="-122"/>
              <a:sym typeface="+mn-ea"/>
            </a:endParaRPr>
          </a:p>
        </p:txBody>
      </p:sp>
      <p:pic>
        <p:nvPicPr>
          <p:cNvPr id="5" name="图片 4" descr="微信截图_20240112211134"/>
          <p:cNvPicPr>
            <a:picLocks noChangeAspect="1"/>
          </p:cNvPicPr>
          <p:nvPr>
            <p:custDataLst>
              <p:tags r:id="rId6"/>
            </p:custDataLst>
          </p:nvPr>
        </p:nvPicPr>
        <p:blipFill>
          <a:blip r:embed="rId7"/>
          <a:stretch>
            <a:fillRect/>
          </a:stretch>
        </p:blipFill>
        <p:spPr>
          <a:xfrm>
            <a:off x="9216390" y="201295"/>
            <a:ext cx="1895475" cy="485775"/>
          </a:xfrm>
          <a:prstGeom prst="rect">
            <a:avLst/>
          </a:prstGeom>
        </p:spPr>
      </p:pic>
      <p:sp>
        <p:nvSpPr>
          <p:cNvPr id="9" name="矩形 8"/>
          <p:cNvSpPr/>
          <p:nvPr>
            <p:custDataLst>
              <p:tags r:id="rId8"/>
            </p:custDataLst>
          </p:nvPr>
        </p:nvSpPr>
        <p:spPr>
          <a:xfrm>
            <a:off x="6336690" y="2923608"/>
            <a:ext cx="4190365" cy="250571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特征</a:t>
            </a:r>
            <a:endPar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组织方法</a:t>
            </a:r>
            <a:endPar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工作方式</a:t>
            </a:r>
            <a:endParaRPr kumimoji="0" lang="en-US" altLang="zh-CN"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lang="en-US" altLang="zh-CN" sz="2000" b="1" spc="150" dirty="0">
              <a:solidFill>
                <a:schemeClr val="dk1">
                  <a:lumMod val="75000"/>
                </a:schemeClr>
              </a:solidFill>
              <a:latin typeface="Arial" panose="020B0604020202020204" pitchFamily="34" charset="0"/>
              <a:ea typeface="微软雅黑" panose="020B0503020204020204" pitchFamily="34" charset="-122"/>
            </a:endParaRPr>
          </a:p>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kumimoji="0" lang="en-US" altLang="zh-CN" sz="2000" b="1"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endParaRPr kumimoji="0" lang="zh-CN" altLang="en-US" sz="2000" b="1"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p:txBody>
      </p:sp>
      <p:sp>
        <p:nvSpPr>
          <p:cNvPr id="13" name="文本框 12"/>
          <p:cNvSpPr txBox="1"/>
          <p:nvPr/>
        </p:nvSpPr>
        <p:spPr>
          <a:xfrm>
            <a:off x="6336690" y="1984735"/>
            <a:ext cx="4464685" cy="452945"/>
          </a:xfrm>
          <a:prstGeom prst="rect">
            <a:avLst/>
          </a:prstGeom>
          <a:noFill/>
        </p:spPr>
        <p:txBody>
          <a:bodyPr wrap="square" rtlCol="0" anchor="t">
            <a:spAutoFit/>
          </a:bodyPr>
          <a:lstStyle/>
          <a:p>
            <a:pPr marL="0" indent="0" eaLnBrk="1" latinLnBrk="0" hangingPunct="1">
              <a:lnSpc>
                <a:spcPct val="130000"/>
              </a:lnSpc>
            </a:pPr>
            <a:r>
              <a:rPr lang="zh-CN" altLang="en-US" sz="2000" b="1" spc="150" noProof="0" dirty="0">
                <a:ln>
                  <a:noFill/>
                </a:ln>
                <a:solidFill>
                  <a:schemeClr val="dk1">
                    <a:lumMod val="75000"/>
                  </a:schemeClr>
                </a:solidFill>
                <a:effectLst/>
                <a:uLnTx/>
                <a:uFillTx/>
                <a:ea typeface="微软雅黑" panose="020B0503020204020204" pitchFamily="34" charset="-122"/>
                <a:sym typeface="+mn-ea"/>
              </a:rPr>
              <a:t>从以下三方面概述输入</a:t>
            </a:r>
            <a:r>
              <a:rPr lang="en-US" altLang="zh-CN" sz="2000" b="1" spc="150" noProof="0" dirty="0">
                <a:ln>
                  <a:noFill/>
                </a:ln>
                <a:solidFill>
                  <a:schemeClr val="dk1">
                    <a:lumMod val="75000"/>
                  </a:schemeClr>
                </a:solidFill>
                <a:effectLst/>
                <a:uLnTx/>
                <a:uFillTx/>
                <a:ea typeface="微软雅黑" panose="020B0503020204020204" pitchFamily="34" charset="-122"/>
                <a:sym typeface="+mn-ea"/>
              </a:rPr>
              <a:t>/</a:t>
            </a:r>
            <a:r>
              <a:rPr lang="zh-CN" altLang="en-US" sz="2000" b="1" spc="150" noProof="0" dirty="0">
                <a:ln>
                  <a:noFill/>
                </a:ln>
                <a:solidFill>
                  <a:schemeClr val="dk1">
                    <a:lumMod val="75000"/>
                  </a:schemeClr>
                </a:solidFill>
                <a:effectLst/>
                <a:uLnTx/>
                <a:uFillTx/>
                <a:ea typeface="微软雅黑" panose="020B0503020204020204" pitchFamily="34" charset="-122"/>
                <a:sym typeface="+mn-ea"/>
              </a:rPr>
              <a:t>输出系统</a:t>
            </a:r>
            <a:endParaRPr lang="zh-CN" altLang="en-US" sz="2000" b="1" spc="150" noProof="0" dirty="0">
              <a:ln>
                <a:noFill/>
              </a:ln>
              <a:solidFill>
                <a:schemeClr val="dk1">
                  <a:lumMod val="75000"/>
                </a:schemeClr>
              </a:solidFill>
              <a:effectLst/>
              <a:uLnTx/>
              <a:uFillTx/>
              <a:ea typeface="微软雅黑" panose="020B0503020204020204" pitchFamily="34" charset="-122"/>
              <a:sym typeface="+mn-ea"/>
            </a:endParaRPr>
          </a:p>
        </p:txBody>
      </p:sp>
    </p:spTree>
    <p:custDataLst>
      <p:tags r:id="rId9"/>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32" name="文本框 31"/>
          <p:cNvSpPr txBox="1"/>
          <p:nvPr/>
        </p:nvSpPr>
        <p:spPr>
          <a:xfrm>
            <a:off x="3697631" y="2159411"/>
            <a:ext cx="3770039" cy="39693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对于一般外部设备：可能</a:t>
            </a:r>
            <a:r>
              <a:rPr lang="zh-CN" altLang="en-US" sz="1400" b="1" dirty="0">
                <a:latin typeface="Calibri" panose="020F0502020204030204" pitchFamily="34" charset="0"/>
                <a:ea typeface="微软雅黑" panose="020B0503020204020204" pitchFamily="34" charset="-122"/>
              </a:rPr>
              <a:t>丢失数据</a:t>
            </a:r>
            <a:r>
              <a:rPr lang="zh-CN" altLang="en-US" sz="1400" dirty="0">
                <a:latin typeface="Calibri" panose="020F0502020204030204" pitchFamily="34" charset="0"/>
                <a:ea typeface="微软雅黑" panose="020B0503020204020204" pitchFamily="34" charset="-122"/>
              </a:rPr>
              <a:t>，或造成外围设备工作的错误。</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对于实时控制计算机系统：例如，工业过程控制，导弹、卫星的控制等，如果处理机提供的服务不</a:t>
            </a:r>
            <a:r>
              <a:rPr lang="zh-CN" altLang="en-US" sz="1400" b="1" dirty="0">
                <a:latin typeface="Calibri" panose="020F0502020204030204" pitchFamily="34" charset="0"/>
                <a:ea typeface="微软雅黑" panose="020B0503020204020204" pitchFamily="34" charset="-122"/>
              </a:rPr>
              <a:t>及时</a:t>
            </a:r>
            <a:r>
              <a:rPr lang="zh-CN" altLang="en-US" sz="1400" dirty="0">
                <a:latin typeface="Calibri" panose="020F0502020204030204" pitchFamily="34" charset="0"/>
                <a:ea typeface="微软雅黑" panose="020B0503020204020204" pitchFamily="34" charset="-122"/>
              </a:rPr>
              <a:t>，可能造成巨大的损失，甚至造成人身伤害。</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对于处理机本身的</a:t>
            </a:r>
            <a:r>
              <a:rPr lang="zh-CN" altLang="en-US" sz="1400" b="1" dirty="0">
                <a:latin typeface="Calibri" panose="020F0502020204030204" pitchFamily="34" charset="0"/>
                <a:ea typeface="微软雅黑" panose="020B0503020204020204" pitchFamily="34" charset="-122"/>
              </a:rPr>
              <a:t>硬件或软件的错误</a:t>
            </a:r>
            <a:r>
              <a:rPr lang="zh-CN" altLang="en-US" sz="1400" dirty="0">
                <a:latin typeface="Calibri" panose="020F0502020204030204" pitchFamily="34" charset="0"/>
                <a:ea typeface="微软雅黑" panose="020B0503020204020204" pitchFamily="34" charset="-122"/>
              </a:rPr>
              <a:t>：例如，电源故障、数据校验错、页面失效、非法指令、地址越界等，处理机也必须及时地给予处理。</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为不同类型的设备提供服务，必须具有与设备</a:t>
            </a:r>
            <a:r>
              <a:rPr lang="zh-CN" altLang="en-US" sz="1400" b="1" dirty="0">
                <a:latin typeface="Calibri" panose="020F0502020204030204" pitchFamily="34" charset="0"/>
                <a:ea typeface="微软雅黑" panose="020B0503020204020204" pitchFamily="34" charset="-122"/>
              </a:rPr>
              <a:t>相配合的多种工作方式</a:t>
            </a:r>
            <a:r>
              <a:rPr lang="zh-CN" altLang="en-US" sz="1400" dirty="0">
                <a:latin typeface="Calibri" panose="020F0502020204030204" pitchFamily="34" charset="0"/>
                <a:ea typeface="微软雅黑" panose="020B0503020204020204" pitchFamily="34" charset="-122"/>
              </a:rPr>
              <a:t>。</a:t>
            </a:r>
            <a:endParaRPr lang="zh-CN" altLang="en-US" sz="1400" dirty="0">
              <a:latin typeface="Calibri" panose="020F0502020204030204" pitchFamily="34" charset="0"/>
              <a:ea typeface="微软雅黑" panose="020B0503020204020204" pitchFamily="34" charset="-122"/>
            </a:endParaRPr>
          </a:p>
        </p:txBody>
      </p:sp>
      <p:sp>
        <p:nvSpPr>
          <p:cNvPr id="31" name="文本框 30"/>
          <p:cNvSpPr txBox="1"/>
          <p:nvPr/>
        </p:nvSpPr>
        <p:spPr>
          <a:xfrm>
            <a:off x="3793725" y="1667475"/>
            <a:ext cx="1966406" cy="395022"/>
          </a:xfrm>
          <a:prstGeom prst="rect">
            <a:avLst/>
          </a:prstGeom>
          <a:noFill/>
          <a:ln>
            <a:noFill/>
          </a:ln>
        </p:spPr>
        <p:txBody>
          <a:bodyPr wrap="square" lIns="86402" tIns="43201" rIns="86402" bIns="43201" anchor="ctr" anchorCtr="0">
            <a:spAutoFit/>
          </a:bodyPr>
          <a:lstStyle/>
          <a:p>
            <a:pPr>
              <a:buSzPct val="25000"/>
            </a:pPr>
            <a:r>
              <a:rPr lang="en-US" altLang="zh-CN" sz="2000" b="1" dirty="0">
                <a:latin typeface="Calibri" panose="020F0502020204030204" pitchFamily="34" charset="0"/>
                <a:ea typeface="微软雅黑" panose="020B0503020204020204" pitchFamily="34" charset="-122"/>
              </a:rPr>
              <a:t>2</a:t>
            </a:r>
            <a:r>
              <a:rPr lang="zh-CN" altLang="en-US" sz="2000" b="1" dirty="0">
                <a:latin typeface="Calibri" panose="020F0502020204030204" pitchFamily="34" charset="0"/>
                <a:ea typeface="微软雅黑" panose="020B0503020204020204" pitchFamily="34" charset="-122"/>
              </a:rPr>
              <a:t>、实时性</a:t>
            </a:r>
            <a:endParaRPr lang="en-US" altLang="zh-CN" sz="2000" b="1" dirty="0">
              <a:latin typeface="Calibri" panose="020F0502020204030204" pitchFamily="34" charset="0"/>
              <a:ea typeface="微软雅黑" panose="020B0503020204020204" pitchFamily="34" charset="-122"/>
            </a:endParaRPr>
          </a:p>
        </p:txBody>
      </p:sp>
      <p:grpSp>
        <p:nvGrpSpPr>
          <p:cNvPr id="17" name="组合 16"/>
          <p:cNvGrpSpPr/>
          <p:nvPr/>
        </p:nvGrpSpPr>
        <p:grpSpPr>
          <a:xfrm>
            <a:off x="7615222" y="1608388"/>
            <a:ext cx="3453120" cy="4197195"/>
            <a:chOff x="8801857" y="1413800"/>
            <a:chExt cx="3654453" cy="4441911"/>
          </a:xfrm>
        </p:grpSpPr>
        <p:sp>
          <p:nvSpPr>
            <p:cNvPr id="44" name="文本框 43"/>
            <p:cNvSpPr txBox="1"/>
            <p:nvPr/>
          </p:nvSpPr>
          <p:spPr>
            <a:xfrm>
              <a:off x="8801857" y="1996952"/>
              <a:ext cx="3654453" cy="38587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solidFill>
                    <a:srgbClr val="FF0000"/>
                  </a:solidFill>
                  <a:latin typeface="Calibri" panose="020F0502020204030204" pitchFamily="34" charset="0"/>
                  <a:ea typeface="微软雅黑" panose="020B0503020204020204" pitchFamily="34" charset="-122"/>
                </a:rPr>
                <a:t>独立于具体设备的标准接口</a:t>
              </a:r>
              <a:r>
                <a:rPr lang="zh-CN" altLang="en-US" sz="1400" dirty="0">
                  <a:latin typeface="Calibri" panose="020F0502020204030204" pitchFamily="34" charset="0"/>
                  <a:ea typeface="微软雅黑" panose="020B0503020204020204" pitchFamily="34" charset="-122"/>
                </a:rPr>
                <a:t>。例如，串行接口、并行接口、</a:t>
              </a:r>
              <a:r>
                <a:rPr lang="en-US" altLang="zh-CN" sz="1400" dirty="0">
                  <a:latin typeface="Calibri" panose="020F0502020204030204" pitchFamily="34" charset="0"/>
                  <a:ea typeface="微软雅黑" panose="020B0503020204020204" pitchFamily="34" charset="-122"/>
                </a:rPr>
                <a:t>SCSI</a:t>
              </a:r>
              <a:r>
                <a:rPr lang="zh-CN" altLang="en-US" sz="1400" dirty="0">
                  <a:latin typeface="Calibri" panose="020F0502020204030204" pitchFamily="34" charset="0"/>
                  <a:ea typeface="微软雅黑" panose="020B0503020204020204" pitchFamily="34" charset="-122"/>
                </a:rPr>
                <a:t>（</a:t>
              </a:r>
              <a:r>
                <a:rPr lang="en-US" altLang="zh-CN" sz="1400" dirty="0">
                  <a:latin typeface="Calibri" panose="020F0502020204030204" pitchFamily="34" charset="0"/>
                  <a:ea typeface="微软雅黑" panose="020B0503020204020204" pitchFamily="34" charset="-122"/>
                </a:rPr>
                <a:t>Small Computer System Interface</a:t>
              </a:r>
              <a:r>
                <a:rPr lang="zh-CN" altLang="en-US" sz="1400" dirty="0">
                  <a:latin typeface="Calibri" panose="020F0502020204030204" pitchFamily="34" charset="0"/>
                  <a:ea typeface="微软雅黑" panose="020B0503020204020204" pitchFamily="34" charset="-122"/>
                </a:rPr>
                <a:t>）接口等</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计算机系统的使用者，在需要更换外围设备时，各种不同型号，不同生产厂家的设备都可以直接通过</a:t>
              </a:r>
              <a:r>
                <a:rPr lang="zh-CN" altLang="en-US" sz="1400" b="1" dirty="0">
                  <a:solidFill>
                    <a:srgbClr val="FF0000"/>
                  </a:solidFill>
                  <a:latin typeface="Calibri" panose="020F0502020204030204" pitchFamily="34" charset="0"/>
                  <a:ea typeface="微软雅黑" panose="020B0503020204020204" pitchFamily="34" charset="-122"/>
                </a:rPr>
                <a:t>标准接口</a:t>
              </a:r>
              <a:r>
                <a:rPr lang="zh-CN" altLang="en-US" sz="1400" dirty="0">
                  <a:latin typeface="Calibri" panose="020F0502020204030204" pitchFamily="34" charset="0"/>
                  <a:ea typeface="微软雅黑" panose="020B0503020204020204" pitchFamily="34" charset="-122"/>
                </a:rPr>
                <a:t>与计算机系统连接。</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处理机采用统一的硬件和软件对品种繁多的设备进行管理。</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计算机系统中已经越来越多地采用了</a:t>
              </a:r>
              <a:r>
                <a:rPr lang="zh-CN" altLang="en-US" sz="1400" b="1" dirty="0">
                  <a:solidFill>
                    <a:srgbClr val="FF0000"/>
                  </a:solidFill>
                  <a:latin typeface="Calibri" panose="020F0502020204030204" pitchFamily="34" charset="0"/>
                  <a:ea typeface="微软雅黑" panose="020B0503020204020204" pitchFamily="34" charset="-122"/>
                </a:rPr>
                <a:t>即插即用</a:t>
              </a:r>
              <a:r>
                <a:rPr lang="zh-CN" altLang="en-US" sz="1400" dirty="0">
                  <a:latin typeface="Calibri" panose="020F0502020204030204" pitchFamily="34" charset="0"/>
                  <a:ea typeface="微软雅黑" panose="020B0503020204020204" pitchFamily="34" charset="-122"/>
                </a:rPr>
                <a:t>技术。</a:t>
              </a:r>
              <a:endParaRPr lang="zh-CN" altLang="en-US" sz="1400" dirty="0">
                <a:latin typeface="Calibri" panose="020F0502020204030204" pitchFamily="34" charset="0"/>
                <a:ea typeface="微软雅黑" panose="020B0503020204020204" pitchFamily="34" charset="-122"/>
              </a:endParaRPr>
            </a:p>
          </p:txBody>
        </p:sp>
        <p:sp>
          <p:nvSpPr>
            <p:cNvPr id="45" name="文本框 44"/>
            <p:cNvSpPr txBox="1"/>
            <p:nvPr/>
          </p:nvSpPr>
          <p:spPr>
            <a:xfrm>
              <a:off x="8972504" y="1413800"/>
              <a:ext cx="2724091" cy="418054"/>
            </a:xfrm>
            <a:prstGeom prst="rect">
              <a:avLst/>
            </a:prstGeom>
            <a:noFill/>
            <a:ln>
              <a:noFill/>
            </a:ln>
          </p:spPr>
          <p:txBody>
            <a:bodyPr wrap="square" lIns="86402" tIns="43201" rIns="86402" bIns="43201" anchor="ctr" anchorCtr="0">
              <a:spAutoFit/>
            </a:bodyPr>
            <a:lstStyle/>
            <a:p>
              <a:pPr>
                <a:buSzPct val="25000"/>
              </a:pPr>
              <a:r>
                <a:rPr lang="en-US" altLang="zh-CN" sz="2000" b="1" dirty="0">
                  <a:latin typeface="Calibri" panose="020F0502020204030204" pitchFamily="34" charset="0"/>
                  <a:ea typeface="微软雅黑" panose="020B0503020204020204" pitchFamily="34" charset="-122"/>
                </a:rPr>
                <a:t>3</a:t>
              </a:r>
              <a:r>
                <a:rPr lang="zh-CN" altLang="en-US" sz="2000" b="1" dirty="0">
                  <a:latin typeface="Calibri" panose="020F0502020204030204" pitchFamily="34" charset="0"/>
                  <a:ea typeface="微软雅黑" panose="020B0503020204020204" pitchFamily="34" charset="-122"/>
                </a:rPr>
                <a:t>、与设备无关性</a:t>
              </a:r>
              <a:endParaRPr lang="en-US" altLang="zh-CN" sz="2000" b="1" dirty="0">
                <a:latin typeface="Calibri" panose="020F0502020204030204" pitchFamily="34" charset="0"/>
                <a:ea typeface="微软雅黑" panose="020B0503020204020204" pitchFamily="34" charset="-122"/>
              </a:endParaRPr>
            </a:p>
          </p:txBody>
        </p:sp>
      </p:grpSp>
      <p:sp>
        <p:nvSpPr>
          <p:cNvPr id="22" name="矩形 21"/>
          <p:cNvSpPr/>
          <p:nvPr/>
        </p:nvSpPr>
        <p:spPr>
          <a:xfrm>
            <a:off x="3697686" y="2087784"/>
            <a:ext cx="3770039" cy="4107171"/>
          </a:xfrm>
          <a:prstGeom prst="rect">
            <a:avLst/>
          </a:prstGeom>
          <a:solidFill>
            <a:schemeClr val="tx1">
              <a:lumMod val="50000"/>
              <a:lumOff val="50000"/>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6402" tIns="43201" rIns="86402" bIns="43201" numCol="1" spcCol="0" rtlCol="0" fromWordArt="0" anchor="ctr" anchorCtr="0" forceAA="0" compatLnSpc="1">
            <a:noAutofit/>
          </a:bodyPr>
          <a:lstStyle/>
          <a:p>
            <a:pPr>
              <a:lnSpc>
                <a:spcPct val="120000"/>
              </a:lnSpc>
            </a:pPr>
            <a:endParaRPr lang="zh-CN" altLang="en-US" sz="850" dirty="0">
              <a:solidFill>
                <a:schemeClr val="tx1">
                  <a:alpha val="50000"/>
                </a:schemeClr>
              </a:solidFill>
            </a:endParaRPr>
          </a:p>
        </p:txBody>
      </p:sp>
      <p:grpSp>
        <p:nvGrpSpPr>
          <p:cNvPr id="24" name="组合 23"/>
          <p:cNvGrpSpPr/>
          <p:nvPr/>
        </p:nvGrpSpPr>
        <p:grpSpPr>
          <a:xfrm>
            <a:off x="459674" y="1706477"/>
            <a:ext cx="3312498" cy="2483029"/>
            <a:chOff x="8825771" y="1471451"/>
            <a:chExt cx="3505632" cy="2627802"/>
          </a:xfrm>
        </p:grpSpPr>
        <p:sp>
          <p:nvSpPr>
            <p:cNvPr id="34" name="文本框 33"/>
            <p:cNvSpPr txBox="1"/>
            <p:nvPr/>
          </p:nvSpPr>
          <p:spPr>
            <a:xfrm>
              <a:off x="8825771" y="1950794"/>
              <a:ext cx="3505632" cy="21484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输入输出设备</a:t>
              </a:r>
              <a:r>
                <a:rPr lang="zh-CN" altLang="en-US" sz="1400" b="1" dirty="0">
                  <a:latin typeface="Calibri" panose="020F0502020204030204" pitchFamily="34" charset="0"/>
                  <a:ea typeface="微软雅黑" panose="020B0503020204020204" pitchFamily="34" charset="-122"/>
                </a:rPr>
                <a:t>通常</a:t>
              </a:r>
              <a:r>
                <a:rPr lang="zh-CN" altLang="en-US" sz="1400" b="1" dirty="0">
                  <a:solidFill>
                    <a:srgbClr val="FF0000"/>
                  </a:solidFill>
                  <a:latin typeface="Calibri" panose="020F0502020204030204" pitchFamily="34" charset="0"/>
                  <a:ea typeface="微软雅黑" panose="020B0503020204020204" pitchFamily="34" charset="-122"/>
                </a:rPr>
                <a:t>不使用统一的中央时钟</a:t>
              </a:r>
              <a:r>
                <a:rPr lang="zh-CN" altLang="en-US" sz="1400" dirty="0">
                  <a:latin typeface="Calibri" panose="020F0502020204030204" pitchFamily="34" charset="0"/>
                  <a:ea typeface="微软雅黑" panose="020B0503020204020204" pitchFamily="34" charset="-122"/>
                </a:rPr>
                <a:t>，各个设备按照自己的时钟工作，但又要在某些时刻接受处理机的控制。</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处理机与外围设备之间，外围设备与外围设备之间能够</a:t>
              </a:r>
              <a:r>
                <a:rPr lang="zh-CN" altLang="en-US" sz="1400" b="1" dirty="0">
                  <a:latin typeface="Calibri" panose="020F0502020204030204" pitchFamily="34" charset="0"/>
                  <a:ea typeface="微软雅黑" panose="020B0503020204020204" pitchFamily="34" charset="-122"/>
                </a:rPr>
                <a:t>并行工作</a:t>
              </a:r>
              <a:r>
                <a:rPr lang="zh-CN" altLang="en-US" sz="1400" dirty="0">
                  <a:latin typeface="Calibri" panose="020F0502020204030204" pitchFamily="34" charset="0"/>
                  <a:ea typeface="微软雅黑" panose="020B0503020204020204" pitchFamily="34" charset="-122"/>
                </a:rPr>
                <a:t>。</a:t>
              </a:r>
              <a:endParaRPr lang="zh-CN" altLang="en-US" sz="1400" dirty="0">
                <a:latin typeface="Calibri" panose="020F0502020204030204" pitchFamily="34" charset="0"/>
                <a:ea typeface="微软雅黑" panose="020B0503020204020204" pitchFamily="34" charset="-122"/>
              </a:endParaRPr>
            </a:p>
          </p:txBody>
        </p:sp>
        <p:sp>
          <p:nvSpPr>
            <p:cNvPr id="36" name="文本框 35"/>
            <p:cNvSpPr txBox="1"/>
            <p:nvPr/>
          </p:nvSpPr>
          <p:spPr>
            <a:xfrm>
              <a:off x="8948528" y="1471451"/>
              <a:ext cx="2072850" cy="418054"/>
            </a:xfrm>
            <a:prstGeom prst="rect">
              <a:avLst/>
            </a:prstGeom>
            <a:noFill/>
            <a:ln>
              <a:noFill/>
            </a:ln>
          </p:spPr>
          <p:txBody>
            <a:bodyPr wrap="square" lIns="86402" tIns="43201" rIns="86402" bIns="43201" anchor="ctr" anchorCtr="0">
              <a:spAutoFit/>
            </a:bodyPr>
            <a:lstStyle/>
            <a:p>
              <a:pPr>
                <a:buSzPct val="25000"/>
              </a:pPr>
              <a:r>
                <a:rPr lang="en-US" altLang="zh-CN" sz="2000" b="1" dirty="0">
                  <a:latin typeface="Calibri" panose="020F0502020204030204" pitchFamily="34" charset="0"/>
                  <a:ea typeface="微软雅黑" panose="020B0503020204020204" pitchFamily="34" charset="-122"/>
                </a:rPr>
                <a:t>1</a:t>
              </a:r>
              <a:r>
                <a:rPr lang="zh-CN" altLang="en-US" sz="2000" b="1" dirty="0">
                  <a:latin typeface="Calibri" panose="020F0502020204030204" pitchFamily="34" charset="0"/>
                  <a:ea typeface="微软雅黑" panose="020B0503020204020204" pitchFamily="34" charset="-122"/>
                </a:rPr>
                <a:t>、异步性</a:t>
              </a:r>
              <a:endParaRPr lang="en-US" altLang="zh-CN" sz="2000" b="1" dirty="0">
                <a:latin typeface="Calibri" panose="020F0502020204030204" pitchFamily="34" charset="0"/>
                <a:ea typeface="微软雅黑" panose="020B0503020204020204" pitchFamily="34" charset="-122"/>
              </a:endParaRPr>
            </a:p>
          </p:txBody>
        </p:sp>
      </p:grpSp>
      <p:sp>
        <p:nvSpPr>
          <p:cNvPr id="26" name="矩形 25"/>
          <p:cNvSpPr/>
          <p:nvPr/>
        </p:nvSpPr>
        <p:spPr>
          <a:xfrm>
            <a:off x="600650" y="927028"/>
            <a:ext cx="3736920" cy="572464"/>
          </a:xfrm>
          <a:prstGeom prst="rect">
            <a:avLst/>
          </a:prstGeom>
        </p:spPr>
        <p:txBody>
          <a:bodyPr wrap="none">
            <a:spAutoFit/>
          </a:bodyPr>
          <a:lstStyle/>
          <a:p>
            <a:pPr marL="342900" indent="-342900" defTabSz="913765" fontAlgn="ctr">
              <a:lnSpc>
                <a:spcPct val="130000"/>
              </a:lnSpc>
              <a:spcBef>
                <a:spcPts val="0"/>
              </a:spcBef>
              <a:spcAft>
                <a:spcPts val="0"/>
              </a:spcAft>
              <a:buSzPct val="100000"/>
              <a:buFont typeface="Wingdings" panose="05000000000000000000" charset="0"/>
              <a:buChar char="v"/>
              <a:defRPr/>
            </a:pPr>
            <a:r>
              <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rPr>
              <a:t>输入输出子系统的特征</a:t>
            </a:r>
            <a:endPar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32" name="文本框 31"/>
          <p:cNvSpPr txBox="1"/>
          <p:nvPr/>
        </p:nvSpPr>
        <p:spPr>
          <a:xfrm>
            <a:off x="3697631" y="2181037"/>
            <a:ext cx="3770039" cy="20300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最靠近处理机的是</a:t>
            </a:r>
            <a:r>
              <a:rPr lang="zh-CN" altLang="en-US" sz="1400" b="1" dirty="0">
                <a:latin typeface="Calibri" panose="020F0502020204030204" pitchFamily="34" charset="0"/>
                <a:ea typeface="微软雅黑" panose="020B0503020204020204" pitchFamily="34" charset="-122"/>
              </a:rPr>
              <a:t>输入输出处理机、输入输出通道</a:t>
            </a:r>
            <a:r>
              <a:rPr lang="zh-CN" altLang="en-US" sz="1400" dirty="0">
                <a:latin typeface="Calibri" panose="020F0502020204030204" pitchFamily="34" charset="0"/>
                <a:ea typeface="微软雅黑" panose="020B0503020204020204" pitchFamily="34" charset="-122"/>
              </a:rPr>
              <a:t>等</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中间层是</a:t>
            </a:r>
            <a:r>
              <a:rPr lang="zh-CN" altLang="en-US" sz="1400" b="1" dirty="0">
                <a:latin typeface="Calibri" panose="020F0502020204030204" pitchFamily="34" charset="0"/>
                <a:ea typeface="微软雅黑" panose="020B0503020204020204" pitchFamily="34" charset="-122"/>
              </a:rPr>
              <a:t>标准接口</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标准接口通过</a:t>
            </a:r>
            <a:r>
              <a:rPr lang="zh-CN" altLang="en-US" sz="1400" b="1" dirty="0">
                <a:latin typeface="Calibri" panose="020F0502020204030204" pitchFamily="34" charset="0"/>
                <a:ea typeface="微软雅黑" panose="020B0503020204020204" pitchFamily="34" charset="-122"/>
              </a:rPr>
              <a:t>设备控制器</a:t>
            </a:r>
            <a:r>
              <a:rPr lang="zh-CN" altLang="en-US" sz="1400" dirty="0">
                <a:latin typeface="Calibri" panose="020F0502020204030204" pitchFamily="34" charset="0"/>
                <a:ea typeface="微软雅黑" panose="020B0503020204020204" pitchFamily="34" charset="-122"/>
              </a:rPr>
              <a:t>与输入输出相连接</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由设备控制器控制</a:t>
            </a:r>
            <a:r>
              <a:rPr lang="zh-CN" altLang="en-US" sz="1400" b="1" dirty="0">
                <a:latin typeface="Calibri" panose="020F0502020204030204" pitchFamily="34" charset="0"/>
                <a:ea typeface="微软雅黑" panose="020B0503020204020204" pitchFamily="34" charset="-122"/>
              </a:rPr>
              <a:t>外围设备</a:t>
            </a:r>
            <a:r>
              <a:rPr lang="zh-CN" altLang="en-US" sz="1400" dirty="0">
                <a:latin typeface="Calibri" panose="020F0502020204030204" pitchFamily="34" charset="0"/>
                <a:ea typeface="微软雅黑" panose="020B0503020204020204" pitchFamily="34" charset="-122"/>
              </a:rPr>
              <a:t>工作</a:t>
            </a:r>
            <a:endParaRPr lang="zh-CN" altLang="en-US" sz="1400" dirty="0">
              <a:latin typeface="Calibri" panose="020F0502020204030204" pitchFamily="34" charset="0"/>
              <a:ea typeface="微软雅黑" panose="020B0503020204020204" pitchFamily="34" charset="-122"/>
            </a:endParaRPr>
          </a:p>
        </p:txBody>
      </p:sp>
      <p:sp>
        <p:nvSpPr>
          <p:cNvPr id="31" name="文本框 30"/>
          <p:cNvSpPr txBox="1"/>
          <p:nvPr/>
        </p:nvSpPr>
        <p:spPr>
          <a:xfrm>
            <a:off x="3793725" y="1689101"/>
            <a:ext cx="1966406" cy="395022"/>
          </a:xfrm>
          <a:prstGeom prst="rect">
            <a:avLst/>
          </a:prstGeom>
          <a:noFill/>
          <a:ln>
            <a:noFill/>
          </a:ln>
        </p:spPr>
        <p:txBody>
          <a:bodyPr wrap="square" lIns="86402" tIns="43201" rIns="86402" bIns="43201" anchor="ctr" anchorCtr="0">
            <a:spAutoFit/>
          </a:bodyPr>
          <a:lstStyle/>
          <a:p>
            <a:pPr>
              <a:buSzPct val="25000"/>
            </a:pPr>
            <a:r>
              <a:rPr lang="en-US" altLang="zh-CN" sz="2000" b="1" dirty="0">
                <a:latin typeface="Calibri" panose="020F0502020204030204" pitchFamily="34" charset="0"/>
                <a:ea typeface="微软雅黑" panose="020B0503020204020204" pitchFamily="34" charset="-122"/>
              </a:rPr>
              <a:t>2</a:t>
            </a:r>
            <a:r>
              <a:rPr lang="zh-CN" altLang="en-US" sz="2000" b="1" dirty="0">
                <a:latin typeface="Calibri" panose="020F0502020204030204" pitchFamily="34" charset="0"/>
                <a:ea typeface="微软雅黑" panose="020B0503020204020204" pitchFamily="34" charset="-122"/>
              </a:rPr>
              <a:t>、层次结构</a:t>
            </a:r>
            <a:endParaRPr lang="en-US" altLang="zh-CN" sz="2000" b="1" dirty="0">
              <a:latin typeface="Calibri" panose="020F0502020204030204" pitchFamily="34" charset="0"/>
              <a:ea typeface="微软雅黑" panose="020B0503020204020204" pitchFamily="34" charset="-122"/>
            </a:endParaRPr>
          </a:p>
        </p:txBody>
      </p:sp>
      <p:grpSp>
        <p:nvGrpSpPr>
          <p:cNvPr id="17" name="组合 16"/>
          <p:cNvGrpSpPr/>
          <p:nvPr/>
        </p:nvGrpSpPr>
        <p:grpSpPr>
          <a:xfrm>
            <a:off x="7615222" y="1630014"/>
            <a:ext cx="3453120" cy="3194249"/>
            <a:chOff x="8801857" y="1413800"/>
            <a:chExt cx="3654453" cy="3380489"/>
          </a:xfrm>
        </p:grpSpPr>
        <p:sp>
          <p:nvSpPr>
            <p:cNvPr id="44" name="文本框 43"/>
            <p:cNvSpPr txBox="1"/>
            <p:nvPr/>
          </p:nvSpPr>
          <p:spPr>
            <a:xfrm>
              <a:off x="8801857" y="1996952"/>
              <a:ext cx="3654453" cy="27973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solidFill>
                    <a:srgbClr val="FF0000"/>
                  </a:solidFill>
                  <a:latin typeface="Calibri" panose="020F0502020204030204" pitchFamily="34" charset="0"/>
                  <a:ea typeface="微软雅黑" panose="020B0503020204020204" pitchFamily="34" charset="-122"/>
                </a:rPr>
                <a:t>面向字符的设备</a:t>
              </a:r>
              <a:r>
                <a:rPr lang="zh-CN" altLang="en-US" sz="1400" dirty="0">
                  <a:latin typeface="Calibri" panose="020F0502020204030204" pitchFamily="34" charset="0"/>
                  <a:ea typeface="微软雅黑" panose="020B0503020204020204" pitchFamily="34" charset="-122"/>
                </a:rPr>
                <a:t>（</a:t>
              </a:r>
              <a:r>
                <a:rPr lang="en-US" altLang="zh-CN" sz="1400" dirty="0">
                  <a:latin typeface="Calibri" panose="020F0502020204030204" pitchFamily="34" charset="0"/>
                  <a:ea typeface="微软雅黑" panose="020B0503020204020204" pitchFamily="34" charset="-122"/>
                </a:rPr>
                <a:t>Character-oriented device</a:t>
              </a:r>
              <a:r>
                <a:rPr lang="zh-CN" altLang="en-US" sz="1400" dirty="0">
                  <a:latin typeface="Calibri" panose="020F0502020204030204" pitchFamily="34" charset="0"/>
                  <a:ea typeface="微软雅黑" panose="020B0503020204020204" pitchFamily="34" charset="-122"/>
                </a:rPr>
                <a:t>）。主要是指工作速度比较低的机电类设备。例如，字符终端、打字机等。</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solidFill>
                    <a:srgbClr val="FF0000"/>
                  </a:solidFill>
                  <a:latin typeface="Calibri" panose="020F0502020204030204" pitchFamily="34" charset="0"/>
                  <a:ea typeface="微软雅黑" panose="020B0503020204020204" pitchFamily="34" charset="-122"/>
                </a:rPr>
                <a:t>面向数据块的设备</a:t>
              </a:r>
              <a:r>
                <a:rPr lang="zh-CN" altLang="en-US" sz="1400" dirty="0">
                  <a:latin typeface="Calibri" panose="020F0502020204030204" pitchFamily="34" charset="0"/>
                  <a:ea typeface="微软雅黑" panose="020B0503020204020204" pitchFamily="34" charset="-122"/>
                </a:rPr>
                <a:t>。主要指工作速度比较高的外围设备。例如，磁盘、磁带、光盘的辅助存储器，行式打印机等。</a:t>
              </a:r>
              <a:endParaRPr lang="zh-CN" altLang="en-US" sz="1400" dirty="0">
                <a:latin typeface="Calibri" panose="020F0502020204030204" pitchFamily="34" charset="0"/>
                <a:ea typeface="微软雅黑" panose="020B0503020204020204" pitchFamily="34" charset="-122"/>
              </a:endParaRPr>
            </a:p>
          </p:txBody>
        </p:sp>
        <p:sp>
          <p:nvSpPr>
            <p:cNvPr id="45" name="文本框 44"/>
            <p:cNvSpPr txBox="1"/>
            <p:nvPr/>
          </p:nvSpPr>
          <p:spPr>
            <a:xfrm>
              <a:off x="8972504" y="1413800"/>
              <a:ext cx="2724091" cy="418054"/>
            </a:xfrm>
            <a:prstGeom prst="rect">
              <a:avLst/>
            </a:prstGeom>
            <a:noFill/>
            <a:ln>
              <a:noFill/>
            </a:ln>
          </p:spPr>
          <p:txBody>
            <a:bodyPr wrap="square" lIns="86402" tIns="43201" rIns="86402" bIns="43201" anchor="ctr" anchorCtr="0">
              <a:spAutoFit/>
            </a:bodyPr>
            <a:lstStyle/>
            <a:p>
              <a:pPr>
                <a:buSzPct val="25000"/>
              </a:pPr>
              <a:r>
                <a:rPr lang="en-US" altLang="zh-CN" sz="2000" b="1" dirty="0">
                  <a:latin typeface="Calibri" panose="020F0502020204030204" pitchFamily="34" charset="0"/>
                  <a:ea typeface="微软雅黑" panose="020B0503020204020204" pitchFamily="34" charset="-122"/>
                </a:rPr>
                <a:t>3</a:t>
              </a:r>
              <a:r>
                <a:rPr lang="zh-CN" altLang="en-US" sz="2000" b="1" dirty="0">
                  <a:latin typeface="Calibri" panose="020F0502020204030204" pitchFamily="34" charset="0"/>
                  <a:ea typeface="微软雅黑" panose="020B0503020204020204" pitchFamily="34" charset="-122"/>
                </a:rPr>
                <a:t>、分类组织</a:t>
              </a:r>
              <a:endParaRPr lang="en-US" altLang="zh-CN" sz="2000" b="1" dirty="0">
                <a:latin typeface="Calibri" panose="020F0502020204030204" pitchFamily="34" charset="0"/>
                <a:ea typeface="微软雅黑" panose="020B0503020204020204" pitchFamily="34" charset="-122"/>
              </a:endParaRPr>
            </a:p>
          </p:txBody>
        </p:sp>
      </p:grpSp>
      <p:sp>
        <p:nvSpPr>
          <p:cNvPr id="22" name="矩形 21"/>
          <p:cNvSpPr/>
          <p:nvPr/>
        </p:nvSpPr>
        <p:spPr>
          <a:xfrm>
            <a:off x="3672230" y="2232015"/>
            <a:ext cx="3770039" cy="2288694"/>
          </a:xfrm>
          <a:prstGeom prst="rect">
            <a:avLst/>
          </a:prstGeom>
          <a:solidFill>
            <a:schemeClr val="tx1">
              <a:lumMod val="50000"/>
              <a:lumOff val="50000"/>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6402" tIns="43201" rIns="86402" bIns="43201" numCol="1" spcCol="0" rtlCol="0" fromWordArt="0" anchor="ctr" anchorCtr="0" forceAA="0" compatLnSpc="1">
            <a:noAutofit/>
          </a:bodyPr>
          <a:lstStyle/>
          <a:p>
            <a:pPr>
              <a:lnSpc>
                <a:spcPct val="120000"/>
              </a:lnSpc>
            </a:pPr>
            <a:endParaRPr lang="zh-CN" altLang="en-US" sz="850" dirty="0">
              <a:solidFill>
                <a:schemeClr val="tx1">
                  <a:alpha val="50000"/>
                </a:schemeClr>
              </a:solidFill>
            </a:endParaRPr>
          </a:p>
        </p:txBody>
      </p:sp>
      <p:grpSp>
        <p:nvGrpSpPr>
          <p:cNvPr id="24" name="组合 23"/>
          <p:cNvGrpSpPr/>
          <p:nvPr/>
        </p:nvGrpSpPr>
        <p:grpSpPr>
          <a:xfrm>
            <a:off x="459674" y="1728103"/>
            <a:ext cx="3312498" cy="1803497"/>
            <a:chOff x="8825771" y="1471451"/>
            <a:chExt cx="3505632" cy="1908650"/>
          </a:xfrm>
        </p:grpSpPr>
        <p:sp>
          <p:nvSpPr>
            <p:cNvPr id="34" name="文本框 33"/>
            <p:cNvSpPr txBox="1"/>
            <p:nvPr/>
          </p:nvSpPr>
          <p:spPr>
            <a:xfrm>
              <a:off x="8825771" y="1950794"/>
              <a:ext cx="3505632" cy="142930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输入输出系统是一个独立于处理机之外的自治系统</a:t>
              </a:r>
              <a:endParaRPr lang="zh-CN" altLang="en-US" sz="1400"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Calibri" panose="020F0502020204030204" pitchFamily="34" charset="0"/>
                  <a:ea typeface="微软雅黑" panose="020B0503020204020204" pitchFamily="34" charset="-122"/>
                </a:rPr>
                <a:t>处理机与外围设备之间要有恰当的分工</a:t>
              </a:r>
              <a:endParaRPr lang="zh-CN" altLang="en-US" sz="1400" dirty="0">
                <a:latin typeface="Calibri" panose="020F0502020204030204" pitchFamily="34" charset="0"/>
                <a:ea typeface="微软雅黑" panose="020B0503020204020204" pitchFamily="34" charset="-122"/>
              </a:endParaRPr>
            </a:p>
          </p:txBody>
        </p:sp>
        <p:sp>
          <p:nvSpPr>
            <p:cNvPr id="36" name="文本框 35"/>
            <p:cNvSpPr txBox="1"/>
            <p:nvPr/>
          </p:nvSpPr>
          <p:spPr>
            <a:xfrm>
              <a:off x="8948528" y="1471451"/>
              <a:ext cx="2072850" cy="418054"/>
            </a:xfrm>
            <a:prstGeom prst="rect">
              <a:avLst/>
            </a:prstGeom>
            <a:noFill/>
            <a:ln>
              <a:noFill/>
            </a:ln>
          </p:spPr>
          <p:txBody>
            <a:bodyPr wrap="square" lIns="86402" tIns="43201" rIns="86402" bIns="43201" anchor="ctr" anchorCtr="0">
              <a:spAutoFit/>
            </a:bodyPr>
            <a:lstStyle/>
            <a:p>
              <a:pPr>
                <a:buSzPct val="25000"/>
              </a:pPr>
              <a:r>
                <a:rPr lang="en-US" altLang="zh-CN" sz="2000" b="1" dirty="0">
                  <a:latin typeface="Calibri" panose="020F0502020204030204" pitchFamily="34" charset="0"/>
                  <a:ea typeface="微软雅黑" panose="020B0503020204020204" pitchFamily="34" charset="-122"/>
                </a:rPr>
                <a:t>1</a:t>
              </a:r>
              <a:r>
                <a:rPr lang="zh-CN" altLang="en-US" sz="2000" b="1" dirty="0">
                  <a:latin typeface="Calibri" panose="020F0502020204030204" pitchFamily="34" charset="0"/>
                  <a:ea typeface="微软雅黑" panose="020B0503020204020204" pitchFamily="34" charset="-122"/>
                </a:rPr>
                <a:t>、自治控制</a:t>
              </a:r>
              <a:endParaRPr lang="zh-CN" altLang="en-US" sz="2000" b="1" dirty="0">
                <a:latin typeface="Calibri" panose="020F0502020204030204" pitchFamily="34" charset="0"/>
                <a:ea typeface="微软雅黑" panose="020B0503020204020204" pitchFamily="34" charset="-122"/>
              </a:endParaRPr>
            </a:p>
          </p:txBody>
        </p:sp>
      </p:grpSp>
      <p:sp>
        <p:nvSpPr>
          <p:cNvPr id="26" name="矩形 25"/>
          <p:cNvSpPr/>
          <p:nvPr/>
        </p:nvSpPr>
        <p:spPr>
          <a:xfrm>
            <a:off x="544398" y="927028"/>
            <a:ext cx="4482317" cy="572464"/>
          </a:xfrm>
          <a:prstGeom prst="rect">
            <a:avLst/>
          </a:prstGeom>
        </p:spPr>
        <p:txBody>
          <a:bodyPr wrap="none">
            <a:spAutoFit/>
          </a:bodyPr>
          <a:lstStyle/>
          <a:p>
            <a:pPr marL="342900" indent="-342900" defTabSz="913765" fontAlgn="ctr">
              <a:lnSpc>
                <a:spcPct val="130000"/>
              </a:lnSpc>
              <a:spcBef>
                <a:spcPts val="0"/>
              </a:spcBef>
              <a:spcAft>
                <a:spcPts val="0"/>
              </a:spcAft>
              <a:buSzPct val="100000"/>
              <a:buFont typeface="Wingdings" panose="05000000000000000000" charset="0"/>
              <a:buChar char="v"/>
              <a:defRPr/>
            </a:pPr>
            <a:r>
              <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rPr>
              <a:t>输入输出子系统的组织方式 </a:t>
            </a:r>
            <a:endPar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76655" y="1151890"/>
            <a:ext cx="8409940" cy="3821430"/>
          </a:xfrm>
          <a:prstGeom prst="rect">
            <a:avLst/>
          </a:prstGeom>
          <a:noFill/>
        </p:spPr>
        <p:txBody>
          <a:bodyPr wrap="square" rtlCol="0">
            <a:spAutoFit/>
          </a:bodyPr>
          <a:lstStyle/>
          <a:p>
            <a:pPr indent="0" eaLnBrk="1" latinLnBrk="0" hangingPunct="1">
              <a:lnSpc>
                <a:spcPct val="130000"/>
              </a:lnSpc>
              <a:buFont typeface="Wingdings" panose="05000000000000000000" pitchFamily="2" charset="2"/>
              <a:buNone/>
            </a:pPr>
            <a:r>
              <a:rPr lang="zh-CN" altLang="en-US" sz="2800" b="1" dirty="0">
                <a:solidFill>
                  <a:schemeClr val="accent1">
                    <a:lumMod val="50000"/>
                  </a:schemeClr>
                </a:solidFill>
                <a:highlight>
                  <a:srgbClr val="00FFFF"/>
                </a:highlight>
                <a:latin typeface="微软雅黑" panose="020B0503020204020204" pitchFamily="34" charset="-122"/>
                <a:ea typeface="微软雅黑" panose="020B0503020204020204" pitchFamily="34" charset="-122"/>
                <a:cs typeface="微软雅黑" panose="020B0503020204020204" pitchFamily="34" charset="-122"/>
              </a:rPr>
              <a:t>总线的结构</a:t>
            </a:r>
            <a:endParaRPr lang="en-US" altLang="zh-CN" sz="2800" b="1" dirty="0">
              <a:solidFill>
                <a:schemeClr val="accent1">
                  <a:lumMod val="50000"/>
                </a:schemeClr>
              </a:solidFill>
              <a:highlight>
                <a:srgbClr val="00FFFF"/>
              </a:highlight>
              <a:latin typeface="微软雅黑" panose="020B0503020204020204" pitchFamily="34" charset="-122"/>
              <a:ea typeface="微软雅黑" panose="020B0503020204020204" pitchFamily="34" charset="-122"/>
              <a:cs typeface="微软雅黑" panose="020B0503020204020204" pitchFamily="34" charset="-122"/>
            </a:endParaRPr>
          </a:p>
          <a:p>
            <a:pPr indent="0" eaLnBrk="1" latinLnBrk="0" hangingPunct="1">
              <a:lnSpc>
                <a:spcPct val="130000"/>
              </a:lnSpc>
              <a:buFont typeface="Wingdings" panose="05000000000000000000" pitchFamily="2" charset="2"/>
              <a:buNone/>
            </a:pPr>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eaLnBrk="1" latinLnBrk="0" hangingPunct="1">
              <a:lnSpc>
                <a:spcPct val="150000"/>
              </a:lnSpc>
              <a:spcBef>
                <a:spcPts val="0"/>
              </a:spcBef>
              <a:buFont typeface="Wingdings" panose="05000000000000000000" pitchFamily="2" charset="2"/>
              <a:buNone/>
            </a:pPr>
            <a:r>
              <a:rPr lang="zh-CN" altLang="en-US" sz="2000" b="1"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总线通常包括几十至上百条分立的导线，每条导线被赋予一个特定含义或功能。虽然总线的设计有多种，但任何总线都可以分成如下三个功能组</a:t>
            </a:r>
            <a:r>
              <a:rPr lang="zh-CN" altLang="en-US" sz="2000" b="1"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eaLnBrk="1" latinLnBrk="0" hangingPunct="1">
              <a:lnSpc>
                <a:spcPct val="150000"/>
              </a:lnSpc>
              <a:spcBef>
                <a:spcPts val="0"/>
              </a:spcBef>
            </a:pPr>
            <a:r>
              <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数据总线</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数据线根数决定同时传送的数据位数，</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即</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数据通路宽度；</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eaLnBrk="1" latinLnBrk="0" hangingPunct="1">
              <a:lnSpc>
                <a:spcPct val="150000"/>
              </a:lnSpc>
              <a:spcBef>
                <a:spcPts val="0"/>
              </a:spcBef>
            </a:pPr>
            <a:r>
              <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地址总线</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：决定</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直接寻址的范围</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indent="0" eaLnBrk="1" latinLnBrk="0" hangingPunct="1">
              <a:lnSpc>
                <a:spcPct val="150000"/>
              </a:lnSpc>
              <a:spcBef>
                <a:spcPts val="0"/>
              </a:spcBef>
            </a:pPr>
            <a:r>
              <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控制总线</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：决定总线的功能和使用能力。</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indent="0" eaLnBrk="1" latinLnBrk="0" hangingPunct="1">
              <a:lnSpc>
                <a:spcPct val="150000"/>
              </a:lnSpc>
              <a:spcBef>
                <a:spcPts val="0"/>
              </a:spcBef>
              <a:buFont typeface="Wingdings" panose="05000000000000000000" pitchFamily="2" charset="2"/>
              <a:buNone/>
            </a:pP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此外还有为连接设备供电的</a:t>
            </a:r>
            <a:r>
              <a:rPr lang="zh-CN" altLang="en-US" sz="2000" u="sng" dirty="0">
                <a:solidFill>
                  <a:srgbClr val="1616CD"/>
                </a:solidFill>
                <a:latin typeface="微软雅黑" panose="020B0503020204020204" pitchFamily="34" charset="-122"/>
                <a:ea typeface="微软雅黑" panose="020B0503020204020204" pitchFamily="34" charset="-122"/>
                <a:cs typeface="微软雅黑" panose="020B0503020204020204" pitchFamily="34" charset="-122"/>
              </a:rPr>
              <a:t>电源及地线</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 总线系统</a:t>
            </a:r>
            <a:endParaRPr lang="zh-CN" altLang="en-US" sz="3400" dirty="0">
              <a:solidFill>
                <a:schemeClr val="dk1">
                  <a:lumMod val="75000"/>
                </a:schemeClr>
              </a:solidFill>
              <a:latin typeface="Arial" panose="020B0604020202020204" pitchFamily="34" charset="0"/>
              <a:sym typeface="+mn-ea"/>
            </a:endParaRPr>
          </a:p>
        </p:txBody>
      </p:sp>
      <p:pic>
        <p:nvPicPr>
          <p:cNvPr id="3" name="图片 2" descr="工作汇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9005" y="3483610"/>
            <a:ext cx="1362075" cy="1362075"/>
          </a:xfrm>
          <a:prstGeom prst="rect">
            <a:avLst/>
          </a:prstGeom>
        </p:spPr>
      </p:pic>
      <p:sp>
        <p:nvSpPr>
          <p:cNvPr id="6" name="圆角矩形 5"/>
          <p:cNvSpPr/>
          <p:nvPr/>
        </p:nvSpPr>
        <p:spPr>
          <a:xfrm>
            <a:off x="1079500" y="5040630"/>
            <a:ext cx="9020175" cy="1059815"/>
          </a:xfrm>
          <a:prstGeom prst="roundRect">
            <a:avLst/>
          </a:prstGeom>
          <a:solidFill>
            <a:schemeClr val="bg2">
              <a:lumMod val="40000"/>
              <a:lumOff val="60000"/>
            </a:schemeClr>
          </a:solidFill>
          <a:ln>
            <a:noFill/>
          </a:ln>
        </p:spPr>
        <p:txBody>
          <a:bodyPr vert="horz" wrap="square" lIns="91440" tIns="45720" rIns="91440" bIns="45720" numCol="1" anchor="ctr" anchorCtr="0" compatLnSpc="1"/>
          <a:lstStyle/>
          <a:p>
            <a:pPr algn="ctr"/>
            <a:r>
              <a:rPr lang="zh-CN" altLang="en-US" sz="2000" dirty="0">
                <a:solidFill>
                  <a:schemeClr val="tx1">
                    <a:lumMod val="50000"/>
                  </a:schemeClr>
                </a:solidFill>
                <a:latin typeface="微软雅黑" panose="020B0503020204020204" pitchFamily="34" charset="-122"/>
                <a:ea typeface="微软雅黑" panose="020B0503020204020204" pitchFamily="34" charset="-122"/>
                <a:sym typeface="+mn-ea"/>
              </a:rPr>
              <a:t>一旦确定总线的</a:t>
            </a:r>
            <a:r>
              <a:rPr lang="zh-CN" altLang="en-US" sz="2000" b="1" dirty="0">
                <a:solidFill>
                  <a:srgbClr val="1616CD"/>
                </a:solidFill>
                <a:latin typeface="微软雅黑" panose="020B0503020204020204" pitchFamily="34" charset="-122"/>
                <a:ea typeface="微软雅黑" panose="020B0503020204020204" pitchFamily="34" charset="-122"/>
                <a:sym typeface="+mn-ea"/>
              </a:rPr>
              <a:t>信息传输方式、总线的类型、控制方式、通信技术、数据宽度和总线线数</a:t>
            </a:r>
            <a:r>
              <a:rPr lang="zh-CN" altLang="en-US" sz="2000" dirty="0">
                <a:solidFill>
                  <a:schemeClr val="tx1">
                    <a:lumMod val="50000"/>
                  </a:schemeClr>
                </a:solidFill>
                <a:latin typeface="微软雅黑" panose="020B0503020204020204" pitchFamily="34" charset="-122"/>
                <a:ea typeface="微软雅黑" panose="020B0503020204020204" pitchFamily="34" charset="-122"/>
                <a:sym typeface="+mn-ea"/>
              </a:rPr>
              <a:t>等，那么总线的申请、使用方式及相应的规范也就随之确定了。</a:t>
            </a:r>
            <a:endParaRPr lang="zh-CN" altLang="en-US" sz="20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772795" y="1958340"/>
            <a:ext cx="10075545" cy="3659505"/>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cxnSp>
        <p:nvCxnSpPr>
          <p:cNvPr id="20" name="直接连接符 19"/>
          <p:cNvCxnSpPr/>
          <p:nvPr>
            <p:custDataLst>
              <p:tags r:id="rId2"/>
            </p:custDataLst>
          </p:nvPr>
        </p:nvCxnSpPr>
        <p:spPr>
          <a:xfrm>
            <a:off x="5863255" y="2176746"/>
            <a:ext cx="0" cy="3234055"/>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3"/>
            </p:custDataLst>
          </p:nvPr>
        </p:nvSpPr>
        <p:spPr>
          <a:xfrm>
            <a:off x="1027430" y="2159635"/>
            <a:ext cx="4587240" cy="3216275"/>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0"/>
              </a:spcBef>
              <a:spcAft>
                <a:spcPts val="1000"/>
              </a:spcAft>
              <a:buClr>
                <a:srgbClr val="000000">
                  <a:lumMod val="75000"/>
                  <a:lumOff val="25000"/>
                </a:srgbClr>
              </a:buClr>
              <a:buSzPct val="90000"/>
              <a:buFont typeface="Wingdings" panose="05000000000000000000" pitchFamily="2" charset="2"/>
              <a:buNone/>
            </a:pPr>
            <a:r>
              <a:rPr kumimoji="0" lang="zh-CN" altLang="en-US"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基本输入输出方式</a:t>
            </a:r>
            <a:r>
              <a:rPr kumimoji="0" lang="en-US" altLang="zh-CN"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a:t>
            </a:r>
            <a:r>
              <a:rPr kumimoji="0" lang="zh-CN" altLang="en-US"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程序控制</a:t>
            </a:r>
            <a:r>
              <a:rPr kumimoji="0" lang="en-US" altLang="zh-CN"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I/O)</a:t>
            </a:r>
            <a:endParaRPr kumimoji="0" lang="zh-CN" altLang="en-US"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endParaRPr>
          </a:p>
          <a:p>
            <a:pPr marL="1085850" lvl="2" indent="-342900" fontAlgn="ctr">
              <a:lnSpc>
                <a:spcPct val="130000"/>
              </a:lnSpc>
              <a:spcBef>
                <a:spcPts val="0"/>
              </a:spcBef>
              <a:spcAft>
                <a:spcPts val="0"/>
              </a:spcAft>
              <a:buSzPct val="100000"/>
              <a:buFont typeface="Wingdings" panose="05000000000000000000" pitchFamily="2" charset="2"/>
              <a:buChar char="ü"/>
            </a:pPr>
            <a:r>
              <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查询输入输出方式</a:t>
            </a:r>
            <a:endPar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1543050" lvl="3" indent="-342900" fontAlgn="ctr">
              <a:lnSpc>
                <a:spcPct val="130000"/>
              </a:lnSpc>
              <a:spcBef>
                <a:spcPts val="0"/>
              </a:spcBef>
              <a:spcAft>
                <a:spcPts val="0"/>
              </a:spcAft>
              <a:buSzPct val="100000"/>
              <a:buFont typeface="Arial" panose="020B0604020202020204" pitchFamily="34" charset="0"/>
              <a:buChar char="•"/>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无条件传送方式</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1543050" lvl="3" indent="-342900" fontAlgn="ctr">
              <a:lnSpc>
                <a:spcPct val="130000"/>
              </a:lnSpc>
              <a:spcBef>
                <a:spcPts val="0"/>
              </a:spcBef>
              <a:spcAft>
                <a:spcPts val="0"/>
              </a:spcAft>
              <a:buSzPct val="100000"/>
              <a:buFont typeface="Arial" panose="020B0604020202020204" pitchFamily="34" charset="0"/>
              <a:buChar char="•"/>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有条件传送方式 </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1085850" lvl="2" indent="-342900" fontAlgn="ctr">
              <a:lnSpc>
                <a:spcPct val="130000"/>
              </a:lnSpc>
              <a:spcBef>
                <a:spcPts val="0"/>
              </a:spcBef>
              <a:spcAft>
                <a:spcPts val="0"/>
              </a:spcAft>
              <a:buSzPct val="100000"/>
              <a:buFont typeface="Wingdings" panose="05000000000000000000" pitchFamily="2" charset="2"/>
              <a:buChar char="ü"/>
            </a:pPr>
            <a:r>
              <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中断输入输出方式</a:t>
            </a:r>
            <a:endParaRPr kumimoji="0" lang="en-US" altLang="zh-CN"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1085850" lvl="2" indent="-342900" fontAlgn="ctr">
              <a:lnSpc>
                <a:spcPct val="130000"/>
              </a:lnSpc>
              <a:spcBef>
                <a:spcPts val="0"/>
              </a:spcBef>
              <a:spcAft>
                <a:spcPts val="0"/>
              </a:spcAft>
              <a:buSzPct val="100000"/>
              <a:buFont typeface="Wingdings" panose="05000000000000000000" pitchFamily="2" charset="2"/>
              <a:buChar char="ü"/>
            </a:pPr>
            <a:endPar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p:txBody>
      </p:sp>
      <p:sp>
        <p:nvSpPr>
          <p:cNvPr id="16" name="矩形 15"/>
          <p:cNvSpPr/>
          <p:nvPr>
            <p:custDataLst>
              <p:tags r:id="rId4"/>
            </p:custDataLst>
          </p:nvPr>
        </p:nvSpPr>
        <p:spPr>
          <a:xfrm>
            <a:off x="6219825" y="2176780"/>
            <a:ext cx="4121150" cy="2988945"/>
          </a:xfrm>
          <a:prstGeom prst="rect">
            <a:avLst/>
          </a:prstGeom>
          <a:ln>
            <a:noFill/>
          </a:ln>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0"/>
              </a:spcBef>
              <a:spcAft>
                <a:spcPts val="1000"/>
              </a:spcAft>
              <a:buClr>
                <a:srgbClr val="000000">
                  <a:lumMod val="75000"/>
                  <a:lumOff val="25000"/>
                </a:srgbClr>
              </a:buClr>
              <a:buSzPct val="90000"/>
              <a:buFont typeface="Wingdings" panose="05000000000000000000" pitchFamily="2" charset="2"/>
              <a:buNone/>
            </a:pPr>
            <a:r>
              <a:rPr kumimoji="0" lang="zh-CN" altLang="en-US"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提高</a:t>
            </a:r>
            <a:r>
              <a:rPr kumimoji="0" lang="en-US" altLang="zh-CN"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I/O</a:t>
            </a:r>
            <a:r>
              <a:rPr kumimoji="0" lang="zh-CN" altLang="en-US"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性能的措施</a:t>
            </a:r>
            <a:endParaRPr kumimoji="0" lang="zh-CN" altLang="en-US" sz="20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endParaRPr>
          </a:p>
          <a:p>
            <a:pPr marL="628650" marR="0" lvl="1" indent="-342900" algn="l" defTabSz="914400" rtl="0" eaLnBrk="1" fontAlgn="ctr" latinLnBrk="0" hangingPunct="1">
              <a:lnSpc>
                <a:spcPct val="130000"/>
              </a:lnSpc>
              <a:spcBef>
                <a:spcPts val="0"/>
              </a:spcBef>
              <a:spcAft>
                <a:spcPts val="0"/>
              </a:spcAft>
              <a:buSzPct val="100000"/>
              <a:buFont typeface="Wingdings" panose="05000000000000000000" charset="0"/>
              <a:buChar char="ü"/>
            </a:pPr>
            <a:r>
              <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直接存储访问（</a:t>
            </a:r>
            <a:r>
              <a:rPr kumimoji="0" lang="en-US" altLang="zh-CN"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DMA</a:t>
            </a:r>
            <a:r>
              <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a:t>
            </a:r>
            <a:endPar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628650" marR="0" lvl="1" indent="-342900" algn="l" defTabSz="914400" rtl="0" eaLnBrk="1" fontAlgn="ctr" latinLnBrk="0" hangingPunct="1">
              <a:lnSpc>
                <a:spcPct val="130000"/>
              </a:lnSpc>
              <a:spcBef>
                <a:spcPts val="0"/>
              </a:spcBef>
              <a:spcAft>
                <a:spcPts val="0"/>
              </a:spcAft>
              <a:buSzPct val="100000"/>
              <a:buFont typeface="Wingdings" panose="05000000000000000000" charset="0"/>
              <a:buChar char="ü"/>
            </a:pPr>
            <a:r>
              <a:rPr kumimoji="0" lang="en-US" altLang="zh-CN"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I/O</a:t>
            </a:r>
            <a:r>
              <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处理机方式</a:t>
            </a:r>
            <a:endParaRPr kumimoji="0" lang="zh-CN" altLang="en-US" sz="2000"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1085850" lvl="2" indent="-342900" fontAlgn="ctr">
              <a:lnSpc>
                <a:spcPct val="130000"/>
              </a:lnSpc>
              <a:spcBef>
                <a:spcPts val="0"/>
              </a:spcBef>
              <a:spcAft>
                <a:spcPts val="0"/>
              </a:spcAft>
              <a:buSzPct val="100000"/>
              <a:buFont typeface="Arial" panose="020B0604020202020204" pitchFamily="34" charset="0"/>
              <a:buChar char="•"/>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通道（</a:t>
            </a:r>
            <a:r>
              <a:rPr kumimoji="0" lang="en-US" altLang="zh-CN"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Channel</a:t>
            </a: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a:t>
            </a:r>
            <a:endPar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1085850" lvl="2" indent="-342900" fontAlgn="ctr">
              <a:lnSpc>
                <a:spcPct val="130000"/>
              </a:lnSpc>
              <a:spcBef>
                <a:spcPts val="0"/>
              </a:spcBef>
              <a:spcAft>
                <a:spcPts val="0"/>
              </a:spcAft>
              <a:buSzPct val="100000"/>
              <a:buFont typeface="Arial" panose="020B0604020202020204" pitchFamily="34" charset="0"/>
              <a:buChar char="•"/>
            </a:pPr>
            <a:r>
              <a:rPr kumimoji="0" lang="zh-CN" altLang="en-US"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外围处理机方式</a:t>
            </a:r>
            <a:r>
              <a:rPr kumimoji="0" lang="en-US" altLang="zh-CN"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(PPU)</a:t>
            </a:r>
            <a:endParaRPr kumimoji="0" lang="en-US" altLang="zh-CN" b="0"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p:txBody>
      </p:sp>
      <p:cxnSp>
        <p:nvCxnSpPr>
          <p:cNvPr id="5" name="直接连接符 4"/>
          <p:cNvCxnSpPr/>
          <p:nvPr>
            <p:custDataLst>
              <p:tags r:id="rId5"/>
            </p:custDataLst>
          </p:nvPr>
        </p:nvCxnSpPr>
        <p:spPr>
          <a:xfrm>
            <a:off x="431964" y="860255"/>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6"/>
            </p:custDataLst>
          </p:nvPr>
        </p:nvSpPr>
        <p:spPr>
          <a:xfrm>
            <a:off x="431800" y="80645"/>
            <a:ext cx="10655935" cy="71945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sp>
        <p:nvSpPr>
          <p:cNvPr id="23" name="文本框 22"/>
          <p:cNvSpPr txBox="1"/>
          <p:nvPr>
            <p:custDataLst>
              <p:tags r:id="rId7"/>
            </p:custDataLst>
          </p:nvPr>
        </p:nvSpPr>
        <p:spPr>
          <a:xfrm>
            <a:off x="575310" y="1185545"/>
            <a:ext cx="5765800" cy="460375"/>
          </a:xfrm>
          <a:prstGeom prst="rect">
            <a:avLst/>
          </a:prstGeom>
          <a:noFill/>
        </p:spPr>
        <p:txBody>
          <a:bodyPr wrap="square" rtlCol="0" anchor="t">
            <a:spAutoFit/>
          </a:bodyPr>
          <a:lstStyle/>
          <a:p>
            <a:pPr>
              <a:buFontTx/>
            </a:pPr>
            <a:r>
              <a:rPr lang="zh-CN" altLang="en-US" sz="24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降低</a:t>
            </a:r>
            <a:r>
              <a:rPr lang="en-US" altLang="zh-CN" sz="24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24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的工作负担为发展脉络</a:t>
            </a:r>
            <a:endParaRPr lang="zh-CN" altLang="en-US" sz="24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微信截图_20240112211134"/>
          <p:cNvPicPr>
            <a:picLocks noChangeAspect="1"/>
          </p:cNvPicPr>
          <p:nvPr>
            <p:custDataLst>
              <p:tags r:id="rId8"/>
            </p:custDataLst>
          </p:nvPr>
        </p:nvPicPr>
        <p:blipFill>
          <a:blip r:embed="rId9"/>
          <a:stretch>
            <a:fillRect/>
          </a:stretch>
        </p:blipFill>
        <p:spPr>
          <a:xfrm>
            <a:off x="9216390" y="201295"/>
            <a:ext cx="1895475" cy="485775"/>
          </a:xfrm>
          <a:prstGeom prst="rect">
            <a:avLst/>
          </a:prstGeom>
        </p:spPr>
      </p:pic>
    </p:spTree>
    <p:custDataLst>
      <p:tags r:id="rId10"/>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791845" y="1079500"/>
            <a:ext cx="9644380" cy="376999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、查询输入输出方式（</a:t>
            </a: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Polling</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又称为</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状态驱动</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输入输出方式、</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应答</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输入输出方式、</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程序控制</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输入输出方式、</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条件驱动</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输入输出方式等。（轮询）</a:t>
            </a: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查询输入输出方式的特点：</a:t>
            </a: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ü"/>
            </a:pPr>
            <a:r>
              <a:rPr lang="zh-CN" altLang="en-US" sz="2000" spc="100" dirty="0">
                <a:ln w="3175">
                  <a:noFill/>
                  <a:prstDash val="dash"/>
                </a:ln>
                <a:solidFill>
                  <a:srgbClr val="4472C4"/>
                </a:solidFill>
                <a:latin typeface="微软雅黑" panose="020B0503020204020204" pitchFamily="34" charset="-122"/>
                <a:ea typeface="微软雅黑" panose="020B0503020204020204" pitchFamily="34" charset="-122"/>
              </a:rPr>
              <a:t>何时对何设备进行输入或输出操作</a:t>
            </a:r>
            <a:r>
              <a:rPr lang="zh-CN" altLang="en-US" sz="2000" b="1" spc="100" dirty="0">
                <a:ln w="3175">
                  <a:noFill/>
                  <a:prstDash val="dash"/>
                </a:ln>
                <a:solidFill>
                  <a:srgbClr val="C00000"/>
                </a:solidFill>
                <a:latin typeface="微软雅黑" panose="020B0503020204020204" pitchFamily="34" charset="-122"/>
                <a:ea typeface="微软雅黑" panose="020B0503020204020204" pitchFamily="34" charset="-122"/>
              </a:rPr>
              <a:t>完全受</a:t>
            </a:r>
            <a:r>
              <a:rPr lang="en-US" altLang="zh-CN" sz="2000" b="1" spc="100" dirty="0">
                <a:ln w="3175">
                  <a:noFill/>
                  <a:prstDash val="dash"/>
                </a:ln>
                <a:solidFill>
                  <a:srgbClr val="C00000"/>
                </a:solidFill>
                <a:latin typeface="微软雅黑" panose="020B0503020204020204" pitchFamily="34" charset="-122"/>
                <a:ea typeface="微软雅黑" panose="020B0503020204020204" pitchFamily="34" charset="-122"/>
              </a:rPr>
              <a:t>CPU</a:t>
            </a:r>
            <a:r>
              <a:rPr lang="zh-CN" altLang="en-US" sz="2000" b="1" spc="100" dirty="0">
                <a:ln w="3175">
                  <a:noFill/>
                  <a:prstDash val="dash"/>
                </a:ln>
                <a:solidFill>
                  <a:srgbClr val="C00000"/>
                </a:solidFill>
                <a:latin typeface="微软雅黑" panose="020B0503020204020204" pitchFamily="34" charset="-122"/>
                <a:ea typeface="微软雅黑" panose="020B0503020204020204" pitchFamily="34" charset="-122"/>
              </a:rPr>
              <a:t>控制</a:t>
            </a:r>
            <a:r>
              <a:rPr lang="zh-CN" altLang="en-US" sz="2000" spc="100" dirty="0">
                <a:ln w="3175">
                  <a:noFill/>
                  <a:prstDash val="dash"/>
                </a:ln>
                <a:solidFill>
                  <a:srgbClr val="4472C4"/>
                </a:solidFill>
                <a:latin typeface="微软雅黑" panose="020B0503020204020204" pitchFamily="34" charset="-122"/>
                <a:ea typeface="微软雅黑" panose="020B0503020204020204" pitchFamily="34" charset="-122"/>
              </a:rPr>
              <a:t>；</a:t>
            </a:r>
            <a:endParaRPr lang="zh-CN" altLang="en-US" sz="2000" spc="100" dirty="0">
              <a:ln w="3175">
                <a:noFill/>
                <a:prstDash val="dash"/>
              </a:ln>
              <a:solidFill>
                <a:srgbClr val="4472C4"/>
              </a:solidFill>
              <a:latin typeface="微软雅黑" panose="020B0503020204020204" pitchFamily="34" charset="-122"/>
              <a:ea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ü"/>
            </a:pPr>
            <a:r>
              <a:rPr lang="en-US" altLang="zh-CN" sz="20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CPU</a:t>
            </a:r>
            <a:r>
              <a:rPr lang="zh-CN" altLang="en-US" sz="20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要通过指令对设备进行测试</a:t>
            </a: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才能知道设备的工作状态</a:t>
            </a:r>
            <a:r>
              <a:rPr lang="en-US" altLang="zh-CN"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a:t>
            </a: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包括设备空闲、准备就绪、正在忙碌等；</a:t>
            </a:r>
            <a:endPar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ü"/>
            </a:pP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数据的输入和输出</a:t>
            </a:r>
            <a:r>
              <a:rPr lang="zh-CN" altLang="en-US" sz="20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都要经过</a:t>
            </a:r>
            <a:r>
              <a:rPr lang="en-US" altLang="zh-CN" sz="20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CPU</a:t>
            </a: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a:t>
            </a:r>
            <a:endParaRPr lang="zh-CN" altLang="en-US" sz="1055"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68"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sp>
        <p:nvSpPr>
          <p:cNvPr id="37" name="Rectangle 3"/>
          <p:cNvSpPr txBox="1">
            <a:spLocks noChangeArrowheads="1"/>
          </p:cNvSpPr>
          <p:nvPr>
            <p:custDataLst>
              <p:tags r:id="rId3"/>
            </p:custDataLst>
          </p:nvPr>
        </p:nvSpPr>
        <p:spPr bwMode="auto">
          <a:xfrm>
            <a:off x="791692" y="1096113"/>
            <a:ext cx="5256584" cy="177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85000" lnSpcReduction="20000"/>
          </a:bodyPr>
          <a:lstStyle>
            <a:lvl1pPr marL="323850" indent="-323850" algn="l" rtl="0" fontAlgn="base">
              <a:spcBef>
                <a:spcPct val="20000"/>
              </a:spcBef>
              <a:spcAft>
                <a:spcPct val="0"/>
              </a:spcAft>
              <a:buChar char="•"/>
              <a:defRPr sz="1890">
                <a:solidFill>
                  <a:schemeClr val="accent1"/>
                </a:solidFill>
                <a:latin typeface="+mn-lt"/>
                <a:ea typeface="+mn-ea"/>
                <a:cs typeface="+mn-cs"/>
              </a:defRPr>
            </a:lvl1pPr>
            <a:lvl2pPr marL="701675" indent="-269875" algn="l" rtl="0" eaLnBrk="0" fontAlgn="base" hangingPunct="0">
              <a:spcBef>
                <a:spcPct val="20000"/>
              </a:spcBef>
              <a:spcAft>
                <a:spcPct val="0"/>
              </a:spcAft>
              <a:buChar char="–"/>
              <a:defRPr sz="1890">
                <a:solidFill>
                  <a:schemeClr val="accent1"/>
                </a:solidFill>
                <a:latin typeface="+mn-lt"/>
                <a:ea typeface="仿宋_GB2312" pitchFamily="49" charset="-122"/>
              </a:defRPr>
            </a:lvl2pPr>
            <a:lvl3pPr marL="1079500" indent="-215900" algn="l" rtl="0" eaLnBrk="0" fontAlgn="base" hangingPunct="0">
              <a:spcBef>
                <a:spcPct val="20000"/>
              </a:spcBef>
              <a:spcAft>
                <a:spcPct val="0"/>
              </a:spcAft>
              <a:buChar char="•"/>
              <a:defRPr sz="2265">
                <a:solidFill>
                  <a:schemeClr val="accent1"/>
                </a:solidFill>
                <a:latin typeface="+mn-lt"/>
                <a:ea typeface="宋体" panose="02010600030101010101" pitchFamily="2" charset="-122"/>
              </a:defRPr>
            </a:lvl3pPr>
            <a:lvl4pPr marL="1511300" indent="-215900" algn="l" rtl="0" eaLnBrk="0" fontAlgn="base" hangingPunct="0">
              <a:spcBef>
                <a:spcPct val="20000"/>
              </a:spcBef>
              <a:spcAft>
                <a:spcPct val="0"/>
              </a:spcAft>
              <a:buChar char="–"/>
              <a:defRPr sz="1890">
                <a:solidFill>
                  <a:schemeClr val="accent1"/>
                </a:solidFill>
                <a:latin typeface="+mn-lt"/>
                <a:ea typeface="宋体" panose="02010600030101010101" pitchFamily="2" charset="-122"/>
              </a:defRPr>
            </a:lvl4pPr>
            <a:lvl5pPr marL="1943735" indent="-215900" algn="l" rtl="0" eaLnBrk="0" fontAlgn="base" hangingPunct="0">
              <a:spcBef>
                <a:spcPct val="20000"/>
              </a:spcBef>
              <a:spcAft>
                <a:spcPct val="0"/>
              </a:spcAft>
              <a:buChar char="»"/>
              <a:defRPr sz="1890">
                <a:solidFill>
                  <a:schemeClr val="accent1"/>
                </a:solidFill>
                <a:latin typeface="+mn-lt"/>
                <a:ea typeface="宋体" panose="02010600030101010101" pitchFamily="2" charset="-122"/>
              </a:defRPr>
            </a:lvl5pPr>
            <a:lvl6pPr marL="23755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6pPr>
            <a:lvl7pPr marL="28073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7pPr>
            <a:lvl8pPr marL="32391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8pPr>
            <a:lvl9pPr marL="3670935" indent="-215900" algn="l" rtl="0" eaLnBrk="0" fontAlgn="base" hangingPunct="0">
              <a:spcBef>
                <a:spcPct val="20000"/>
              </a:spcBef>
              <a:spcAft>
                <a:spcPct val="0"/>
              </a:spcAft>
              <a:buChar char="»"/>
              <a:defRPr sz="1890">
                <a:solidFill>
                  <a:schemeClr val="tx1"/>
                </a:solidFill>
                <a:latin typeface="+mn-lt"/>
                <a:ea typeface="宋体" panose="02010600030101010101" pitchFamily="2" charset="-122"/>
              </a:defRPr>
            </a:lvl9pPr>
          </a:lstStyle>
          <a:p>
            <a:pPr marL="0" lvl="0" indent="0" algn="l" fontAlgn="ctr">
              <a:lnSpc>
                <a:spcPct val="130000"/>
              </a:lnSpc>
              <a:spcBef>
                <a:spcPts val="0"/>
              </a:spcBef>
              <a:spcAft>
                <a:spcPts val="1200"/>
              </a:spcAft>
              <a:buSzPct val="100000"/>
              <a:buNone/>
            </a:pPr>
            <a:r>
              <a:rPr lang="en-US" altLang="zh-CN" sz="28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、查询输入输出方式（</a:t>
            </a:r>
            <a:r>
              <a:rPr lang="en-US" altLang="zh-CN" sz="28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Polling</a:t>
            </a:r>
            <a:r>
              <a:rPr lang="zh-CN" altLang="en-US" sz="28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1" eaLnBrk="1" latinLnBrk="0" hangingPunct="1">
              <a:lnSpc>
                <a:spcPct val="130000"/>
              </a:lnSpc>
              <a:spcBef>
                <a:spcPts val="0"/>
              </a:spcBef>
            </a:pPr>
            <a:r>
              <a:rPr lang="zh-CN" altLang="en-US" sz="1900" dirty="0">
                <a:solidFill>
                  <a:schemeClr val="dk1">
                    <a:lumMod val="75000"/>
                  </a:schemeClr>
                </a:solidFill>
                <a:latin typeface="微软雅黑" panose="020B0503020204020204" pitchFamily="34" charset="-122"/>
                <a:ea typeface="微软雅黑" panose="020B0503020204020204" pitchFamily="34" charset="-122"/>
              </a:rPr>
              <a:t>若忙就循环等待，不能很有效地利用，除非设备非常快！</a:t>
            </a:r>
            <a:endParaRPr lang="zh-CN" altLang="en-US" sz="1900" dirty="0">
              <a:solidFill>
                <a:schemeClr val="dk1">
                  <a:lumMod val="75000"/>
                </a:schemeClr>
              </a:solidFill>
              <a:latin typeface="微软雅黑" panose="020B0503020204020204" pitchFamily="34" charset="-122"/>
              <a:ea typeface="微软雅黑" panose="020B0503020204020204" pitchFamily="34" charset="-122"/>
            </a:endParaRPr>
          </a:p>
          <a:p>
            <a:pPr lvl="1" eaLnBrk="1" latinLnBrk="0" hangingPunct="1">
              <a:lnSpc>
                <a:spcPct val="130000"/>
              </a:lnSpc>
              <a:spcBef>
                <a:spcPts val="0"/>
              </a:spcBef>
            </a:pPr>
            <a:r>
              <a:rPr lang="zh-CN" altLang="en-US" sz="1900" dirty="0">
                <a:solidFill>
                  <a:schemeClr val="dk1">
                    <a:lumMod val="75000"/>
                  </a:schemeClr>
                </a:solidFill>
                <a:latin typeface="微软雅黑" panose="020B0503020204020204" pitchFamily="34" charset="-122"/>
                <a:ea typeface="微软雅黑" panose="020B0503020204020204" pitchFamily="34" charset="-122"/>
              </a:rPr>
              <a:t>但需要不断检测</a:t>
            </a:r>
            <a:r>
              <a:rPr lang="en-US" altLang="zh-CN" sz="1900" dirty="0">
                <a:solidFill>
                  <a:schemeClr val="dk1">
                    <a:lumMod val="75000"/>
                  </a:schemeClr>
                </a:solidFill>
                <a:latin typeface="微软雅黑" panose="020B0503020204020204" pitchFamily="34" charset="-122"/>
                <a:ea typeface="微软雅黑" panose="020B0503020204020204" pitchFamily="34" charset="-122"/>
              </a:rPr>
              <a:t>I/O</a:t>
            </a:r>
            <a:endParaRPr lang="en-US" altLang="zh-CN" sz="1900" dirty="0">
              <a:solidFill>
                <a:schemeClr val="dk1">
                  <a:lumMod val="75000"/>
                </a:schemeClr>
              </a:solidFill>
              <a:latin typeface="微软雅黑" panose="020B0503020204020204" pitchFamily="34" charset="-122"/>
              <a:ea typeface="微软雅黑" panose="020B0503020204020204" pitchFamily="34" charset="-122"/>
            </a:endParaRPr>
          </a:p>
          <a:p>
            <a:pPr lvl="1" eaLnBrk="1" latinLnBrk="0" hangingPunct="1">
              <a:lnSpc>
                <a:spcPct val="130000"/>
              </a:lnSpc>
              <a:spcBef>
                <a:spcPts val="0"/>
              </a:spcBef>
            </a:pPr>
            <a:r>
              <a:rPr lang="en-US" altLang="zh-CN" sz="1900" dirty="0">
                <a:solidFill>
                  <a:schemeClr val="dk1">
                    <a:lumMod val="75000"/>
                  </a:schemeClr>
                </a:solidFill>
                <a:latin typeface="微软雅黑" panose="020B0503020204020204" pitchFamily="34" charset="-122"/>
                <a:ea typeface="微软雅黑" panose="020B0503020204020204" pitchFamily="34" charset="-122"/>
              </a:rPr>
              <a:t>I/O</a:t>
            </a:r>
            <a:r>
              <a:rPr lang="zh-CN" altLang="en-US" sz="1900" dirty="0">
                <a:solidFill>
                  <a:schemeClr val="dk1">
                    <a:lumMod val="75000"/>
                  </a:schemeClr>
                </a:solidFill>
                <a:latin typeface="微软雅黑" panose="020B0503020204020204" pitchFamily="34" charset="-122"/>
                <a:ea typeface="微软雅黑" panose="020B0503020204020204" pitchFamily="34" charset="-122"/>
              </a:rPr>
              <a:t>工作可以分散到计算代码之中</a:t>
            </a:r>
            <a:endParaRPr lang="zh-CN" altLang="en-US" sz="1900" dirty="0">
              <a:solidFill>
                <a:schemeClr val="dk1">
                  <a:lumMod val="75000"/>
                </a:schemeClr>
              </a:solidFill>
              <a:latin typeface="微软雅黑" panose="020B0503020204020204" pitchFamily="34" charset="-122"/>
              <a:ea typeface="微软雅黑" panose="020B0503020204020204" pitchFamily="34" charset="-122"/>
            </a:endParaRPr>
          </a:p>
          <a:p>
            <a:pPr lvl="1" eaLnBrk="1" latinLnBrk="0" hangingPunct="1">
              <a:lnSpc>
                <a:spcPct val="130000"/>
              </a:lnSpc>
              <a:spcBef>
                <a:spcPts val="0"/>
              </a:spcBef>
            </a:pPr>
            <a:endParaRPr lang="en-US" altLang="zh-CN" sz="2000" b="1" dirty="0">
              <a:solidFill>
                <a:schemeClr val="dk1">
                  <a:lumMod val="75000"/>
                </a:schemeClr>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2" name="图片 1"/>
          <p:cNvPicPr>
            <a:picLocks noChangeAspect="1"/>
          </p:cNvPicPr>
          <p:nvPr/>
        </p:nvPicPr>
        <p:blipFill>
          <a:blip r:embed="rId6"/>
          <a:stretch>
            <a:fillRect/>
          </a:stretch>
        </p:blipFill>
        <p:spPr>
          <a:xfrm>
            <a:off x="1073435" y="3191222"/>
            <a:ext cx="4536504" cy="2989772"/>
          </a:xfrm>
          <a:prstGeom prst="rect">
            <a:avLst/>
          </a:prstGeom>
        </p:spPr>
      </p:pic>
      <p:sp>
        <p:nvSpPr>
          <p:cNvPr id="3" name="文本框 2"/>
          <p:cNvSpPr txBox="1"/>
          <p:nvPr/>
        </p:nvSpPr>
        <p:spPr>
          <a:xfrm>
            <a:off x="6840364" y="1548070"/>
            <a:ext cx="2478904"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latin typeface="Calibri" panose="020F0502020204030204" pitchFamily="34" charset="0"/>
                <a:ea typeface="微软雅黑" panose="020B0503020204020204" pitchFamily="34" charset="-122"/>
              </a:rPr>
              <a:t>Polling</a:t>
            </a:r>
            <a:r>
              <a:rPr lang="zh-CN" altLang="en-US" dirty="0">
                <a:solidFill>
                  <a:schemeClr val="tx1"/>
                </a:solidFill>
                <a:effectLst/>
                <a:latin typeface="Calibri" panose="020F0502020204030204" pitchFamily="34" charset="0"/>
                <a:ea typeface="微软雅黑" panose="020B0503020204020204" pitchFamily="34" charset="-122"/>
              </a:rPr>
              <a:t>方式的优点</a:t>
            </a:r>
            <a:endParaRPr lang="en-US" altLang="zh-CN" dirty="0">
              <a:solidFill>
                <a:schemeClr val="tx1"/>
              </a:solidFill>
              <a:effectLst/>
              <a:latin typeface="Calibri" panose="020F0502020204030204" pitchFamily="34" charset="0"/>
              <a:ea typeface="微软雅黑" panose="020B0503020204020204" pitchFamily="34" charset="-122"/>
            </a:endParaRPr>
          </a:p>
        </p:txBody>
      </p:sp>
      <p:sp>
        <p:nvSpPr>
          <p:cNvPr id="4" name="文本框 3"/>
          <p:cNvSpPr txBox="1"/>
          <p:nvPr/>
        </p:nvSpPr>
        <p:spPr>
          <a:xfrm>
            <a:off x="6840363" y="2122361"/>
            <a:ext cx="3128374" cy="860343"/>
          </a:xfrm>
          <a:prstGeom prst="rect">
            <a:avLst/>
          </a:prstGeom>
          <a:noFill/>
          <a:ln>
            <a:noFill/>
          </a:ln>
        </p:spPr>
        <p:txBody>
          <a:bodyPr wrap="square" lIns="86402" tIns="43201" rIns="86402" bIns="43201" anchor="t" anchorCtr="0">
            <a:spAutoFit/>
          </a:bodyPr>
          <a:lstStyle/>
          <a:p>
            <a:pPr defTabSz="863600">
              <a:lnSpc>
                <a:spcPct val="150000"/>
              </a:lnSpc>
              <a:buSzPct val="25000"/>
              <a:defRPr/>
            </a:pPr>
            <a:r>
              <a:rPr kumimoji="1" lang="zh-CN" altLang="en-US" dirty="0">
                <a:solidFill>
                  <a:srgbClr val="FF0000"/>
                </a:solidFill>
                <a:latin typeface="Times New Roman" panose="02020603050405020304" pitchFamily="18" charset="0"/>
                <a:cs typeface="Times New Roman" panose="02020603050405020304" pitchFamily="18" charset="0"/>
              </a:rPr>
              <a:t>灵活性很好，可以很容易地改变各台外围设备的优先级。</a:t>
            </a:r>
            <a:endParaRPr lang="en-US" altLang="zh-CN" sz="1600" dirty="0">
              <a:latin typeface="Calibri" panose="020F0502020204030204" pitchFamily="34" charset="0"/>
              <a:ea typeface="微软雅黑" panose="020B0503020204020204" pitchFamily="34" charset="-122"/>
            </a:endParaRPr>
          </a:p>
        </p:txBody>
      </p:sp>
      <p:cxnSp>
        <p:nvCxnSpPr>
          <p:cNvPr id="5" name="直接连接符 4"/>
          <p:cNvCxnSpPr/>
          <p:nvPr/>
        </p:nvCxnSpPr>
        <p:spPr>
          <a:xfrm>
            <a:off x="6928510" y="2052292"/>
            <a:ext cx="29103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840364" y="3759206"/>
            <a:ext cx="2478904"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latin typeface="Calibri" panose="020F0502020204030204" pitchFamily="34" charset="0"/>
                <a:ea typeface="微软雅黑" panose="020B0503020204020204" pitchFamily="34" charset="-122"/>
              </a:rPr>
              <a:t>Polling</a:t>
            </a:r>
            <a:r>
              <a:rPr lang="zh-CN" altLang="en-US" dirty="0">
                <a:solidFill>
                  <a:schemeClr val="tx1"/>
                </a:solidFill>
                <a:effectLst/>
                <a:latin typeface="Calibri" panose="020F0502020204030204" pitchFamily="34" charset="0"/>
                <a:ea typeface="微软雅黑" panose="020B0503020204020204" pitchFamily="34" charset="-122"/>
              </a:rPr>
              <a:t>方式的缺点</a:t>
            </a:r>
            <a:endParaRPr lang="en-US" altLang="zh-CN" dirty="0">
              <a:solidFill>
                <a:schemeClr val="tx1"/>
              </a:solidFill>
              <a:effectLst/>
              <a:latin typeface="Calibri" panose="020F0502020204030204" pitchFamily="34" charset="0"/>
              <a:ea typeface="微软雅黑" panose="020B0503020204020204" pitchFamily="34" charset="-122"/>
            </a:endParaRPr>
          </a:p>
        </p:txBody>
      </p:sp>
      <p:sp>
        <p:nvSpPr>
          <p:cNvPr id="10" name="文本框 9"/>
          <p:cNvSpPr txBox="1"/>
          <p:nvPr/>
        </p:nvSpPr>
        <p:spPr>
          <a:xfrm>
            <a:off x="6840364" y="4367541"/>
            <a:ext cx="3128374" cy="865664"/>
          </a:xfrm>
          <a:prstGeom prst="rect">
            <a:avLst/>
          </a:prstGeom>
          <a:noFill/>
          <a:ln>
            <a:noFill/>
          </a:ln>
        </p:spPr>
        <p:txBody>
          <a:bodyPr wrap="square" lIns="86402" tIns="43201" rIns="86402" bIns="43201" anchor="t" anchorCtr="0">
            <a:spAutoFit/>
          </a:bodyPr>
          <a:lstStyle/>
          <a:p>
            <a:pPr defTabSz="863600">
              <a:lnSpc>
                <a:spcPct val="150000"/>
              </a:lnSpc>
              <a:buSzPct val="25000"/>
              <a:defRPr/>
            </a:pPr>
            <a:r>
              <a:rPr kumimoji="1" lang="zh-CN" altLang="en-US" dirty="0">
                <a:solidFill>
                  <a:srgbClr val="FF0000"/>
                </a:solidFill>
                <a:latin typeface="Times New Roman" panose="02020603050405020304" pitchFamily="18" charset="0"/>
                <a:cs typeface="Times New Roman" panose="02020603050405020304" pitchFamily="18" charset="0"/>
              </a:rPr>
              <a:t>实现处理机与外围设备并行工作困难。</a:t>
            </a:r>
            <a:endParaRPr kumimoji="1" lang="en-US" altLang="zh-CN" dirty="0">
              <a:solidFill>
                <a:srgbClr val="FF0000"/>
              </a:solidFill>
              <a:latin typeface="Times New Roman" panose="02020603050405020304" pitchFamily="18" charset="0"/>
              <a:cs typeface="Times New Roman" panose="02020603050405020304" pitchFamily="18" charset="0"/>
            </a:endParaRPr>
          </a:p>
        </p:txBody>
      </p:sp>
      <p:cxnSp>
        <p:nvCxnSpPr>
          <p:cNvPr id="12" name="直接连接符 11"/>
          <p:cNvCxnSpPr/>
          <p:nvPr/>
        </p:nvCxnSpPr>
        <p:spPr>
          <a:xfrm>
            <a:off x="6928510" y="4263428"/>
            <a:ext cx="29103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7"/>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795907" y="659889"/>
            <a:ext cx="9644380" cy="376999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、中断输入输出方式 </a:t>
            </a: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(Interrupts)</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18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中断</a:t>
            </a:r>
            <a:r>
              <a:rPr lang="zh-CN" altLang="en-US" sz="1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输入输出方式的特点：</a:t>
            </a:r>
            <a:endParaRPr lang="zh-CN" altLang="en-US" sz="18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1149350" lvl="2" indent="-285750" fontAlgn="ctr">
              <a:lnSpc>
                <a:spcPct val="130000"/>
              </a:lnSpc>
              <a:spcBef>
                <a:spcPts val="0"/>
              </a:spcBef>
              <a:spcAft>
                <a:spcPts val="0"/>
              </a:spcAft>
              <a:buSzPct val="100000"/>
              <a:buFont typeface="Wingdings" panose="05000000000000000000" charset="0"/>
              <a:buChar char="ü"/>
            </a:pP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能够处理例外事件。例如，电源掉电、非法指令、地址越界、数据溢出、数据校验错、页面失效等；</a:t>
            </a:r>
            <a:endParaRPr lang="zh-CN" altLang="en-US" spc="100" dirty="0">
              <a:ln w="3175">
                <a:noFill/>
                <a:prstDash val="dash"/>
              </a:ln>
              <a:solidFill>
                <a:srgbClr val="4472C4"/>
              </a:solidFill>
              <a:latin typeface="微软雅黑" panose="020B0503020204020204" pitchFamily="34" charset="-122"/>
              <a:ea typeface="微软雅黑" panose="020B0503020204020204" pitchFamily="34" charset="-122"/>
            </a:endParaRPr>
          </a:p>
          <a:p>
            <a:pPr marL="1149350" lvl="2" indent="-285750" fontAlgn="ctr">
              <a:lnSpc>
                <a:spcPct val="130000"/>
              </a:lnSpc>
              <a:spcBef>
                <a:spcPts val="0"/>
              </a:spcBef>
              <a:spcAft>
                <a:spcPts val="0"/>
              </a:spcAft>
              <a:buSzPct val="100000"/>
              <a:buFont typeface="Wingdings" panose="05000000000000000000" charset="0"/>
              <a:buChar char="ü"/>
            </a:pP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数据的输入和输出都要经过</a:t>
            </a:r>
            <a:r>
              <a:rPr lang="en-US" altLang="zh-CN" spc="100" dirty="0">
                <a:ln w="3175">
                  <a:noFill/>
                  <a:prstDash val="dash"/>
                </a:ln>
                <a:solidFill>
                  <a:srgbClr val="4472C4"/>
                </a:solidFill>
                <a:latin typeface="微软雅黑" panose="020B0503020204020204" pitchFamily="34" charset="-122"/>
                <a:ea typeface="微软雅黑" panose="020B0503020204020204" pitchFamily="34" charset="-122"/>
              </a:rPr>
              <a:t>CPU</a:t>
            </a: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a:t>
            </a:r>
            <a:endParaRPr lang="zh-CN" altLang="en-US" spc="100" dirty="0">
              <a:ln w="3175">
                <a:noFill/>
                <a:prstDash val="dash"/>
              </a:ln>
              <a:solidFill>
                <a:srgbClr val="4472C4"/>
              </a:solidFill>
              <a:latin typeface="微软雅黑" panose="020B0503020204020204" pitchFamily="34" charset="-122"/>
              <a:ea typeface="微软雅黑" panose="020B0503020204020204" pitchFamily="34" charset="-122"/>
            </a:endParaRPr>
          </a:p>
          <a:p>
            <a:pPr marL="1149350" lvl="2" indent="-285750" fontAlgn="ctr">
              <a:lnSpc>
                <a:spcPct val="130000"/>
              </a:lnSpc>
              <a:spcBef>
                <a:spcPts val="0"/>
              </a:spcBef>
              <a:spcAft>
                <a:spcPts val="0"/>
              </a:spcAft>
              <a:buSzPct val="100000"/>
              <a:buFont typeface="Wingdings" panose="05000000000000000000" charset="0"/>
              <a:buChar char="ü"/>
            </a:pP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灵活性好；</a:t>
            </a:r>
            <a:endParaRPr lang="zh-CN" altLang="en-US" spc="100" dirty="0">
              <a:ln w="3175">
                <a:noFill/>
                <a:prstDash val="dash"/>
              </a:ln>
              <a:solidFill>
                <a:srgbClr val="4472C4"/>
              </a:solidFill>
              <a:latin typeface="微软雅黑" panose="020B0503020204020204" pitchFamily="34" charset="-122"/>
              <a:ea typeface="微软雅黑" panose="020B0503020204020204" pitchFamily="34" charset="-122"/>
            </a:endParaRPr>
          </a:p>
          <a:p>
            <a:pPr marL="1149350" lvl="2" indent="-285750" fontAlgn="ctr">
              <a:lnSpc>
                <a:spcPct val="130000"/>
              </a:lnSpc>
              <a:spcBef>
                <a:spcPts val="0"/>
              </a:spcBef>
              <a:spcAft>
                <a:spcPts val="0"/>
              </a:spcAft>
              <a:buSzPct val="100000"/>
              <a:buFont typeface="Wingdings" panose="05000000000000000000" charset="0"/>
              <a:buChar char="ü"/>
            </a:pP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最早用于连接低速外围设备。</a:t>
            </a:r>
            <a:endParaRPr lang="zh-CN" altLang="en-US" spc="100" dirty="0">
              <a:ln w="3175">
                <a:noFill/>
                <a:prstDash val="dash"/>
              </a:ln>
              <a:solidFill>
                <a:srgbClr val="4472C4"/>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pSp>
        <p:nvGrpSpPr>
          <p:cNvPr id="4" name="组合 3"/>
          <p:cNvGrpSpPr/>
          <p:nvPr/>
        </p:nvGrpSpPr>
        <p:grpSpPr>
          <a:xfrm>
            <a:off x="2303860" y="4330076"/>
            <a:ext cx="7606644" cy="1794705"/>
            <a:chOff x="2330064" y="4380579"/>
            <a:chExt cx="7606644" cy="1794705"/>
          </a:xfrm>
        </p:grpSpPr>
        <p:sp>
          <p:nvSpPr>
            <p:cNvPr id="12" name="文本框 11"/>
            <p:cNvSpPr txBox="1"/>
            <p:nvPr/>
          </p:nvSpPr>
          <p:spPr>
            <a:xfrm flipH="1">
              <a:off x="4286182" y="5127762"/>
              <a:ext cx="5401732" cy="830997"/>
            </a:xfrm>
            <a:prstGeom prst="rect">
              <a:avLst/>
            </a:prstGeom>
            <a:noFill/>
          </p:spPr>
          <p:txBody>
            <a:bodyPr wrap="square" rtlCol="0" anchor="b">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dirty="0">
                  <a:solidFill>
                    <a:schemeClr val="accent1"/>
                  </a:solidFill>
                  <a:latin typeface="Calibri" panose="020F0502020204030204" pitchFamily="34" charset="0"/>
                  <a:ea typeface="微软雅黑" panose="020B0503020204020204" pitchFamily="34" charset="-122"/>
                </a:rPr>
                <a:t>在现代计算机系统中，</a:t>
              </a:r>
              <a:r>
                <a:rPr lang="zh-CN" altLang="en-US" sz="1600" b="1" dirty="0">
                  <a:solidFill>
                    <a:srgbClr val="FF0000"/>
                  </a:solidFill>
                  <a:latin typeface="Calibri" panose="020F0502020204030204" pitchFamily="34" charset="0"/>
                  <a:ea typeface="微软雅黑" panose="020B0503020204020204" pitchFamily="34" charset="-122"/>
                </a:rPr>
                <a:t>中断输入输出方式</a:t>
              </a:r>
              <a:r>
                <a:rPr lang="zh-CN" altLang="en-US" sz="1600" b="1" dirty="0">
                  <a:solidFill>
                    <a:schemeClr val="accent1"/>
                  </a:solidFill>
                  <a:latin typeface="Calibri" panose="020F0502020204030204" pitchFamily="34" charset="0"/>
                  <a:ea typeface="微软雅黑" panose="020B0503020204020204" pitchFamily="34" charset="-122"/>
                </a:rPr>
                <a:t>的作用已经远远超出了为外围设备服务的范畴，成为现代计算机系统中非常重要的一个组成部分。</a:t>
              </a:r>
              <a:endParaRPr lang="zh-CN" altLang="en-US" sz="1600" b="1" dirty="0">
                <a:solidFill>
                  <a:schemeClr val="accent1"/>
                </a:solidFill>
                <a:latin typeface="Calibri" panose="020F0502020204030204" pitchFamily="34" charset="0"/>
                <a:ea typeface="微软雅黑" panose="020B0503020204020204" pitchFamily="34" charset="-122"/>
              </a:endParaRPr>
            </a:p>
          </p:txBody>
        </p:sp>
        <p:sp>
          <p:nvSpPr>
            <p:cNvPr id="5" name="矩形: 圆角 4"/>
            <p:cNvSpPr/>
            <p:nvPr/>
          </p:nvSpPr>
          <p:spPr>
            <a:xfrm>
              <a:off x="3671170" y="4959299"/>
              <a:ext cx="6265538" cy="1215985"/>
            </a:xfrm>
            <a:prstGeom prst="roundRect">
              <a:avLst>
                <a:gd name="adj" fmla="val 9115"/>
              </a:avLst>
            </a:prstGeom>
            <a:solidFill>
              <a:srgbClr val="6E8192">
                <a:alpha val="15000"/>
              </a:srgbClr>
            </a:solidFill>
            <a:ln w="26900" cap="flat">
              <a:noFill/>
              <a:prstDash val="solid"/>
              <a:miter/>
            </a:ln>
          </p:spPr>
          <p:txBody>
            <a:bodyPr rtlCol="0" anchor="ctr"/>
            <a:lstStyle/>
            <a:p>
              <a:endParaRPr lang="zh-CN" altLang="en-US"/>
            </a:p>
          </p:txBody>
        </p:sp>
        <p:sp>
          <p:nvSpPr>
            <p:cNvPr id="3" name="任意多边形: 形状 2"/>
            <p:cNvSpPr/>
            <p:nvPr/>
          </p:nvSpPr>
          <p:spPr>
            <a:xfrm flipH="1">
              <a:off x="2330064" y="4380579"/>
              <a:ext cx="1707324" cy="983696"/>
            </a:xfrm>
            <a:custGeom>
              <a:avLst/>
              <a:gdLst>
                <a:gd name="connsiteX0" fmla="*/ 2796083 w 2951589"/>
                <a:gd name="connsiteY0" fmla="*/ 0 h 1881886"/>
                <a:gd name="connsiteX1" fmla="*/ 155506 w 2951589"/>
                <a:gd name="connsiteY1" fmla="*/ 0 h 1881886"/>
                <a:gd name="connsiteX2" fmla="*/ 0 w 2951589"/>
                <a:gd name="connsiteY2" fmla="*/ 155506 h 1881886"/>
                <a:gd name="connsiteX3" fmla="*/ 0 w 2951589"/>
                <a:gd name="connsiteY3" fmla="*/ 1414886 h 1881886"/>
                <a:gd name="connsiteX4" fmla="*/ 0 w 2951589"/>
                <a:gd name="connsiteY4" fmla="*/ 1449721 h 1881886"/>
                <a:gd name="connsiteX5" fmla="*/ 0 w 2951589"/>
                <a:gd name="connsiteY5" fmla="*/ 1851471 h 1881886"/>
                <a:gd name="connsiteX6" fmla="*/ 51314 w 2951589"/>
                <a:gd name="connsiteY6" fmla="*/ 1873477 h 1881886"/>
                <a:gd name="connsiteX7" fmla="*/ 310803 w 2951589"/>
                <a:gd name="connsiteY7" fmla="*/ 1626712 h 1881886"/>
                <a:gd name="connsiteX8" fmla="*/ 440548 w 2951589"/>
                <a:gd name="connsiteY8" fmla="*/ 1574877 h 1881886"/>
                <a:gd name="connsiteX9" fmla="*/ 2796083 w 2951589"/>
                <a:gd name="connsiteY9" fmla="*/ 1574877 h 1881886"/>
                <a:gd name="connsiteX10" fmla="*/ 2951589 w 2951589"/>
                <a:gd name="connsiteY10" fmla="*/ 1419371 h 1881886"/>
                <a:gd name="connsiteX11" fmla="*/ 2951589 w 2951589"/>
                <a:gd name="connsiteY11" fmla="*/ 155506 h 1881886"/>
                <a:gd name="connsiteX12" fmla="*/ 2796083 w 2951589"/>
                <a:gd name="connsiteY12" fmla="*/ 0 h 188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1589" h="1881886">
                  <a:moveTo>
                    <a:pt x="2796083" y="0"/>
                  </a:moveTo>
                  <a:lnTo>
                    <a:pt x="155506" y="0"/>
                  </a:lnTo>
                  <a:cubicBezTo>
                    <a:pt x="69983" y="0"/>
                    <a:pt x="0" y="69983"/>
                    <a:pt x="0" y="155506"/>
                  </a:cubicBezTo>
                  <a:lnTo>
                    <a:pt x="0" y="1414886"/>
                  </a:lnTo>
                  <a:lnTo>
                    <a:pt x="0" y="1449721"/>
                  </a:lnTo>
                  <a:lnTo>
                    <a:pt x="0" y="1851471"/>
                  </a:lnTo>
                  <a:cubicBezTo>
                    <a:pt x="0" y="1878171"/>
                    <a:pt x="31915" y="1891834"/>
                    <a:pt x="51314" y="1873477"/>
                  </a:cubicBezTo>
                  <a:lnTo>
                    <a:pt x="310803" y="1626712"/>
                  </a:lnTo>
                  <a:cubicBezTo>
                    <a:pt x="345847" y="1593441"/>
                    <a:pt x="392259" y="1574877"/>
                    <a:pt x="440548" y="1574877"/>
                  </a:cubicBezTo>
                  <a:lnTo>
                    <a:pt x="2796083" y="1574877"/>
                  </a:lnTo>
                  <a:cubicBezTo>
                    <a:pt x="2881607" y="1574877"/>
                    <a:pt x="2951589" y="1504894"/>
                    <a:pt x="2951589" y="1419371"/>
                  </a:cubicBezTo>
                  <a:lnTo>
                    <a:pt x="2951589" y="155506"/>
                  </a:lnTo>
                  <a:cubicBezTo>
                    <a:pt x="2951589" y="69983"/>
                    <a:pt x="2881607" y="0"/>
                    <a:pt x="2796083" y="0"/>
                  </a:cubicBezTo>
                  <a:close/>
                </a:path>
              </a:pathLst>
            </a:custGeom>
            <a:solidFill>
              <a:schemeClr val="accent1"/>
            </a:solidFill>
            <a:ln w="45541" cap="flat">
              <a:noFill/>
              <a:prstDash val="solid"/>
              <a:miter/>
            </a:ln>
          </p:spPr>
          <p:txBody>
            <a:bodyPr rtlCol="0" anchor="ctr"/>
            <a:lstStyle/>
            <a:p>
              <a:endParaRPr lang="zh-CN" altLang="en-US" dirty="0"/>
            </a:p>
          </p:txBody>
        </p:sp>
        <p:sp>
          <p:nvSpPr>
            <p:cNvPr id="14" name="矩形 13"/>
            <p:cNvSpPr/>
            <p:nvPr/>
          </p:nvSpPr>
          <p:spPr>
            <a:xfrm>
              <a:off x="3260401" y="5179600"/>
              <a:ext cx="2248153" cy="918882"/>
            </a:xfrm>
            <a:prstGeom prst="rect">
              <a:avLst/>
            </a:prstGeom>
          </p:spPr>
          <p:txBody>
            <a:bodyPr anchor="b" anchorCtr="0">
              <a:noAutofit/>
            </a:bodyPr>
            <a:lstStyle/>
            <a:p>
              <a:pPr>
                <a:buSzPct val="25000"/>
              </a:pPr>
              <a:endParaRPr lang="en-US" altLang="zh-CN" sz="3025" b="1" dirty="0">
                <a:solidFill>
                  <a:schemeClr val="bg1"/>
                </a:solidFill>
                <a:latin typeface="Calibri Light" panose="020F0302020204030204" pitchFamily="34" charset="0"/>
                <a:ea typeface="微软雅黑" panose="020B0503020204020204" pitchFamily="34" charset="-122"/>
              </a:endParaRPr>
            </a:p>
          </p:txBody>
        </p:sp>
        <p:grpSp>
          <p:nvGrpSpPr>
            <p:cNvPr id="7" name="组合 6"/>
            <p:cNvGrpSpPr/>
            <p:nvPr/>
          </p:nvGrpSpPr>
          <p:grpSpPr>
            <a:xfrm>
              <a:off x="2750897" y="4709046"/>
              <a:ext cx="805711" cy="163381"/>
              <a:chOff x="3394652" y="2600012"/>
              <a:chExt cx="852688" cy="172907"/>
            </a:xfrm>
            <a:solidFill>
              <a:schemeClr val="bg1"/>
            </a:solidFill>
          </p:grpSpPr>
          <p:sp>
            <p:nvSpPr>
              <p:cNvPr id="18" name="任意多边形: 形状 17"/>
              <p:cNvSpPr/>
              <p:nvPr/>
            </p:nvSpPr>
            <p:spPr>
              <a:xfrm>
                <a:off x="4074433" y="2600012"/>
                <a:ext cx="172907" cy="172907"/>
              </a:xfrm>
              <a:custGeom>
                <a:avLst/>
                <a:gdLst>
                  <a:gd name="connsiteX0" fmla="*/ 172908 w 172907"/>
                  <a:gd name="connsiteY0" fmla="*/ 86454 h 172907"/>
                  <a:gd name="connsiteX1" fmla="*/ 86454 w 172907"/>
                  <a:gd name="connsiteY1" fmla="*/ 172908 h 172907"/>
                  <a:gd name="connsiteX2" fmla="*/ 0 w 172907"/>
                  <a:gd name="connsiteY2" fmla="*/ 86454 h 172907"/>
                  <a:gd name="connsiteX3" fmla="*/ 86454 w 172907"/>
                  <a:gd name="connsiteY3" fmla="*/ 0 h 172907"/>
                  <a:gd name="connsiteX4" fmla="*/ 172908 w 172907"/>
                  <a:gd name="connsiteY4" fmla="*/ 86454 h 17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07" h="172907">
                    <a:moveTo>
                      <a:pt x="172908" y="86454"/>
                    </a:moveTo>
                    <a:cubicBezTo>
                      <a:pt x="172908" y="134125"/>
                      <a:pt x="134125" y="172908"/>
                      <a:pt x="86454" y="172908"/>
                    </a:cubicBezTo>
                    <a:cubicBezTo>
                      <a:pt x="38783" y="172908"/>
                      <a:pt x="0" y="134125"/>
                      <a:pt x="0" y="86454"/>
                    </a:cubicBezTo>
                    <a:cubicBezTo>
                      <a:pt x="0" y="38783"/>
                      <a:pt x="38783" y="0"/>
                      <a:pt x="86454" y="0"/>
                    </a:cubicBezTo>
                    <a:cubicBezTo>
                      <a:pt x="134125" y="0"/>
                      <a:pt x="172908" y="38783"/>
                      <a:pt x="172908" y="86454"/>
                    </a:cubicBezTo>
                    <a:close/>
                  </a:path>
                </a:pathLst>
              </a:custGeom>
              <a:grpFill/>
              <a:ln w="26900" cap="flat">
                <a:noFill/>
                <a:prstDash val="solid"/>
                <a:miter/>
              </a:ln>
            </p:spPr>
            <p:txBody>
              <a:bodyPr rtlCol="0" anchor="ctr"/>
              <a:lstStyle/>
              <a:p>
                <a:endParaRPr lang="zh-CN" altLang="en-US"/>
              </a:p>
            </p:txBody>
          </p:sp>
          <p:sp>
            <p:nvSpPr>
              <p:cNvPr id="19" name="任意多边形: 形状 18"/>
              <p:cNvSpPr/>
              <p:nvPr/>
            </p:nvSpPr>
            <p:spPr>
              <a:xfrm>
                <a:off x="3734543" y="2600012"/>
                <a:ext cx="172907" cy="172907"/>
              </a:xfrm>
              <a:custGeom>
                <a:avLst/>
                <a:gdLst>
                  <a:gd name="connsiteX0" fmla="*/ 172908 w 172907"/>
                  <a:gd name="connsiteY0" fmla="*/ 86454 h 172907"/>
                  <a:gd name="connsiteX1" fmla="*/ 86454 w 172907"/>
                  <a:gd name="connsiteY1" fmla="*/ 172908 h 172907"/>
                  <a:gd name="connsiteX2" fmla="*/ 0 w 172907"/>
                  <a:gd name="connsiteY2" fmla="*/ 86454 h 172907"/>
                  <a:gd name="connsiteX3" fmla="*/ 86454 w 172907"/>
                  <a:gd name="connsiteY3" fmla="*/ 0 h 172907"/>
                  <a:gd name="connsiteX4" fmla="*/ 172908 w 172907"/>
                  <a:gd name="connsiteY4" fmla="*/ 86454 h 17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07" h="172907">
                    <a:moveTo>
                      <a:pt x="172908" y="86454"/>
                    </a:moveTo>
                    <a:cubicBezTo>
                      <a:pt x="172908" y="134125"/>
                      <a:pt x="134125" y="172908"/>
                      <a:pt x="86454" y="172908"/>
                    </a:cubicBezTo>
                    <a:cubicBezTo>
                      <a:pt x="38783" y="172908"/>
                      <a:pt x="0" y="134125"/>
                      <a:pt x="0" y="86454"/>
                    </a:cubicBezTo>
                    <a:cubicBezTo>
                      <a:pt x="0" y="38783"/>
                      <a:pt x="38783" y="0"/>
                      <a:pt x="86454" y="0"/>
                    </a:cubicBezTo>
                    <a:cubicBezTo>
                      <a:pt x="134125" y="0"/>
                      <a:pt x="172908" y="38783"/>
                      <a:pt x="172908" y="86454"/>
                    </a:cubicBezTo>
                    <a:close/>
                  </a:path>
                </a:pathLst>
              </a:custGeom>
              <a:grpFill/>
              <a:ln w="26900" cap="flat">
                <a:noFill/>
                <a:prstDash val="solid"/>
                <a:miter/>
              </a:ln>
            </p:spPr>
            <p:txBody>
              <a:bodyPr rtlCol="0" anchor="ctr"/>
              <a:lstStyle/>
              <a:p>
                <a:endParaRPr lang="zh-CN" altLang="en-US"/>
              </a:p>
            </p:txBody>
          </p:sp>
          <p:sp>
            <p:nvSpPr>
              <p:cNvPr id="20" name="任意多边形: 形状 19"/>
              <p:cNvSpPr/>
              <p:nvPr/>
            </p:nvSpPr>
            <p:spPr>
              <a:xfrm>
                <a:off x="3394652" y="2600012"/>
                <a:ext cx="172907" cy="172907"/>
              </a:xfrm>
              <a:custGeom>
                <a:avLst/>
                <a:gdLst>
                  <a:gd name="connsiteX0" fmla="*/ 172908 w 172907"/>
                  <a:gd name="connsiteY0" fmla="*/ 86454 h 172907"/>
                  <a:gd name="connsiteX1" fmla="*/ 86454 w 172907"/>
                  <a:gd name="connsiteY1" fmla="*/ 172908 h 172907"/>
                  <a:gd name="connsiteX2" fmla="*/ 0 w 172907"/>
                  <a:gd name="connsiteY2" fmla="*/ 86454 h 172907"/>
                  <a:gd name="connsiteX3" fmla="*/ 86454 w 172907"/>
                  <a:gd name="connsiteY3" fmla="*/ 0 h 172907"/>
                  <a:gd name="connsiteX4" fmla="*/ 172908 w 172907"/>
                  <a:gd name="connsiteY4" fmla="*/ 86454 h 17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07" h="172907">
                    <a:moveTo>
                      <a:pt x="172908" y="86454"/>
                    </a:moveTo>
                    <a:cubicBezTo>
                      <a:pt x="172908" y="134125"/>
                      <a:pt x="134394" y="172908"/>
                      <a:pt x="86454" y="172908"/>
                    </a:cubicBezTo>
                    <a:cubicBezTo>
                      <a:pt x="38783" y="172908"/>
                      <a:pt x="0" y="134125"/>
                      <a:pt x="0" y="86454"/>
                    </a:cubicBezTo>
                    <a:cubicBezTo>
                      <a:pt x="0" y="38783"/>
                      <a:pt x="38783" y="0"/>
                      <a:pt x="86454" y="0"/>
                    </a:cubicBezTo>
                    <a:cubicBezTo>
                      <a:pt x="134394" y="0"/>
                      <a:pt x="172908" y="38783"/>
                      <a:pt x="172908" y="86454"/>
                    </a:cubicBezTo>
                    <a:close/>
                  </a:path>
                </a:pathLst>
              </a:custGeom>
              <a:grpFill/>
              <a:ln w="26900" cap="flat">
                <a:noFill/>
                <a:prstDash val="solid"/>
                <a:miter/>
              </a:ln>
            </p:spPr>
            <p:txBody>
              <a:bodyPr rtlCol="0" anchor="ctr"/>
              <a:lstStyle/>
              <a:p>
                <a:endParaRPr lang="zh-CN" altLang="en-US"/>
              </a:p>
            </p:txBody>
          </p:sp>
        </p:grpSp>
      </p:grpSp>
    </p:spTree>
    <p:custDataLst>
      <p:tags r:id="rId6"/>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711515" y="777308"/>
            <a:ext cx="9644380" cy="140392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、中断输入输出方式 </a:t>
            </a: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(Interrupts)</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spc="100" dirty="0">
              <a:ln w="3175">
                <a:noFill/>
                <a:prstDash val="dash"/>
              </a:ln>
              <a:solidFill>
                <a:srgbClr val="4472C4"/>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21" name="Picture 2"/>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rcRect/>
          <a:stretch>
            <a:fillRect/>
          </a:stretch>
        </p:blipFill>
        <p:spPr>
          <a:xfrm>
            <a:off x="1079724" y="2279984"/>
            <a:ext cx="3435117" cy="2867591"/>
          </a:xfrm>
          <a:noFill/>
        </p:spPr>
      </p:pic>
      <p:pic>
        <p:nvPicPr>
          <p:cNvPr id="2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110158" y="1655911"/>
            <a:ext cx="5688632" cy="4482125"/>
          </a:xfrm>
          <a:prstGeom prst="rect">
            <a:avLst/>
          </a:prstGeom>
          <a:noFill/>
        </p:spPr>
      </p:pic>
    </p:spTree>
    <p:custDataLst>
      <p:tags r:id="rId8"/>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3.4.1 </a:t>
            </a:r>
            <a:r>
              <a:rPr lang="zh-CN" altLang="en-US" sz="3400" dirty="0">
                <a:solidFill>
                  <a:schemeClr val="dk1">
                    <a:lumMod val="75000"/>
                  </a:schemeClr>
                </a:solidFill>
                <a:latin typeface="Arial" panose="020B0604020202020204" pitchFamily="34" charset="0"/>
              </a:rPr>
              <a:t>输入输出系统概述</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801814" y="1799927"/>
            <a:ext cx="10143006"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、直接存储器访问方式（</a:t>
            </a: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DMA</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3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直接存储器服务方式又称为</a:t>
            </a:r>
            <a:r>
              <a:rPr lang="en-US" altLang="zh-CN" sz="2000" spc="100" dirty="0">
                <a:ln w="3175">
                  <a:noFill/>
                  <a:prstDash val="dash"/>
                </a:ln>
                <a:solidFill>
                  <a:srgbClr val="FF0000"/>
                </a:solidFill>
                <a:latin typeface="微软雅黑" panose="020B0503020204020204" pitchFamily="34" charset="-122"/>
                <a:ea typeface="微软雅黑" panose="020B0503020204020204" pitchFamily="34" charset="-122"/>
              </a:rPr>
              <a:t>DMA</a:t>
            </a:r>
            <a:r>
              <a:rPr lang="zh-CN" altLang="en-US" sz="2000" spc="100" dirty="0">
                <a:ln w="3175">
                  <a:noFill/>
                  <a:prstDash val="dash"/>
                </a:ln>
                <a:solidFill>
                  <a:srgbClr val="FF0000"/>
                </a:solidFill>
                <a:latin typeface="微软雅黑" panose="020B0503020204020204" pitchFamily="34" charset="-122"/>
                <a:ea typeface="微软雅黑" panose="020B0503020204020204" pitchFamily="34" charset="-122"/>
              </a:rPr>
              <a:t>（</a:t>
            </a:r>
            <a:r>
              <a:rPr lang="en-US" altLang="zh-CN" sz="2000" spc="100" dirty="0">
                <a:ln w="3175">
                  <a:noFill/>
                  <a:prstDash val="dash"/>
                </a:ln>
                <a:solidFill>
                  <a:srgbClr val="FF0000"/>
                </a:solidFill>
                <a:latin typeface="微软雅黑" panose="020B0503020204020204" pitchFamily="34" charset="-122"/>
                <a:ea typeface="微软雅黑" panose="020B0503020204020204" pitchFamily="34" charset="-122"/>
              </a:rPr>
              <a:t>Direct Memory Access</a:t>
            </a:r>
            <a:r>
              <a:rPr lang="zh-CN" altLang="en-US" sz="2000" spc="100" dirty="0">
                <a:ln w="3175">
                  <a:noFill/>
                  <a:prstDash val="dash"/>
                </a:ln>
                <a:solidFill>
                  <a:srgbClr val="FF0000"/>
                </a:solidFill>
                <a:latin typeface="微软雅黑" panose="020B0503020204020204" pitchFamily="34" charset="-122"/>
                <a:ea typeface="微软雅黑" panose="020B0503020204020204" pitchFamily="34" charset="-122"/>
              </a:rPr>
              <a:t>）</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方式，这种输入输出方式主要用来连接</a:t>
            </a:r>
            <a:r>
              <a:rPr lang="zh-CN" altLang="en-US" sz="2000" b="1" spc="100" dirty="0">
                <a:ln w="3175">
                  <a:noFill/>
                  <a:prstDash val="dash"/>
                </a:ln>
                <a:solidFill>
                  <a:srgbClr val="0621E6"/>
                </a:solidFill>
                <a:latin typeface="微软雅黑" panose="020B0503020204020204" pitchFamily="34" charset="-122"/>
                <a:ea typeface="微软雅黑" panose="020B0503020204020204" pitchFamily="34" charset="-122"/>
              </a:rPr>
              <a:t>高速外围设备</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30000"/>
              </a:lnSpc>
              <a:spcBef>
                <a:spcPts val="0"/>
              </a:spcBef>
              <a:spcAft>
                <a:spcPts val="180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例如，磁盘存储器，磁带存储器等</a:t>
            </a:r>
            <a:endPar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DMA</a:t>
            </a: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方式的特点：</a:t>
            </a:r>
            <a:endPar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ü"/>
            </a:pPr>
            <a:r>
              <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外围设备访问请求</a:t>
            </a:r>
            <a:r>
              <a:rPr lang="zh-CN" altLang="en-US" spc="100" dirty="0">
                <a:ln w="3175">
                  <a:noFill/>
                  <a:prstDash val="dash"/>
                </a:ln>
                <a:solidFill>
                  <a:srgbClr val="FF0000"/>
                </a:solidFill>
                <a:latin typeface="微软雅黑" panose="020B0503020204020204" pitchFamily="34" charset="-122"/>
                <a:ea typeface="微软雅黑" panose="020B0503020204020204" pitchFamily="34" charset="-122"/>
              </a:rPr>
              <a:t>直接发往主存储器</a:t>
            </a:r>
            <a:r>
              <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a:t>
            </a:r>
            <a:endPar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ü"/>
            </a:pPr>
            <a:r>
              <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不需要</a:t>
            </a:r>
            <a:r>
              <a:rPr lang="en-US" altLang="zh-CN"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CPU</a:t>
            </a:r>
            <a:r>
              <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做保存现场和恢复现场等工作；</a:t>
            </a:r>
            <a:endPar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ü"/>
            </a:pPr>
            <a:r>
              <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在</a:t>
            </a:r>
            <a:r>
              <a:rPr lang="en-US" altLang="zh-CN"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DMA</a:t>
            </a:r>
            <a:r>
              <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控制器中，需要设置数据寄存器、设备状态或控制寄存器、主存地址寄存器、设备地址寄存器和数据交换个数计数器；</a:t>
            </a:r>
            <a:endPar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ü"/>
            </a:pPr>
            <a:r>
              <a:rPr lang="zh-CN" altLang="en-US" spc="100" dirty="0">
                <a:ln w="3175">
                  <a:noFill/>
                  <a:prstDash val="dash"/>
                </a:ln>
                <a:solidFill>
                  <a:srgbClr val="FF0000"/>
                </a:solidFill>
                <a:latin typeface="微软雅黑" panose="020B0503020204020204" pitchFamily="34" charset="-122"/>
                <a:ea typeface="微软雅黑" panose="020B0503020204020204" pitchFamily="34" charset="-122"/>
              </a:rPr>
              <a:t>在</a:t>
            </a:r>
            <a:r>
              <a:rPr lang="en-US" altLang="zh-CN" spc="100" dirty="0">
                <a:ln w="3175">
                  <a:noFill/>
                  <a:prstDash val="dash"/>
                </a:ln>
                <a:solidFill>
                  <a:srgbClr val="FF0000"/>
                </a:solidFill>
                <a:latin typeface="微软雅黑" panose="020B0503020204020204" pitchFamily="34" charset="-122"/>
                <a:ea typeface="微软雅黑" panose="020B0503020204020204" pitchFamily="34" charset="-122"/>
              </a:rPr>
              <a:t>DMA</a:t>
            </a:r>
            <a:r>
              <a:rPr lang="zh-CN" altLang="en-US" spc="100" dirty="0">
                <a:ln w="3175">
                  <a:noFill/>
                  <a:prstDash val="dash"/>
                </a:ln>
                <a:solidFill>
                  <a:srgbClr val="FF0000"/>
                </a:solidFill>
                <a:latin typeface="微软雅黑" panose="020B0503020204020204" pitchFamily="34" charset="-122"/>
                <a:ea typeface="微软雅黑" panose="020B0503020204020204" pitchFamily="34" charset="-122"/>
              </a:rPr>
              <a:t>方式开始和结束时，需要处理机进行管理（</a:t>
            </a:r>
            <a:r>
              <a:rPr lang="en-US" altLang="zh-CN" spc="100" dirty="0">
                <a:ln w="3175">
                  <a:noFill/>
                  <a:prstDash val="dash"/>
                </a:ln>
                <a:solidFill>
                  <a:srgbClr val="FF0000"/>
                </a:solidFill>
                <a:latin typeface="微软雅黑" panose="020B0503020204020204" pitchFamily="34" charset="-122"/>
                <a:ea typeface="微软雅黑" panose="020B0503020204020204" pitchFamily="34" charset="-122"/>
              </a:rPr>
              <a:t>CPU</a:t>
            </a:r>
            <a:r>
              <a:rPr lang="zh-CN" altLang="en-US" spc="100" dirty="0">
                <a:ln w="3175">
                  <a:noFill/>
                  <a:prstDash val="dash"/>
                </a:ln>
                <a:solidFill>
                  <a:srgbClr val="FF0000"/>
                </a:solidFill>
                <a:latin typeface="微软雅黑" panose="020B0503020204020204" pitchFamily="34" charset="-122"/>
                <a:ea typeface="微软雅黑" panose="020B0503020204020204" pitchFamily="34" charset="-122"/>
              </a:rPr>
              <a:t>需要工作）</a:t>
            </a:r>
            <a:r>
              <a:rPr lang="en-US" altLang="zh-CN" spc="100" dirty="0">
                <a:ln w="3175">
                  <a:noFill/>
                  <a:prstDash val="dash"/>
                </a:ln>
                <a:solidFill>
                  <a:srgbClr val="FF0000"/>
                </a:solidFill>
                <a:latin typeface="微软雅黑" panose="020B0503020204020204" pitchFamily="34" charset="-122"/>
                <a:ea typeface="微软雅黑" panose="020B0503020204020204" pitchFamily="34" charset="-122"/>
              </a:rPr>
              <a:t>;</a:t>
            </a:r>
            <a:endParaRPr lang="zh-CN" altLang="en-US"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1149350" lvl="2" indent="-285750" fontAlgn="ctr">
              <a:lnSpc>
                <a:spcPct val="130000"/>
              </a:lnSpc>
              <a:spcBef>
                <a:spcPts val="0"/>
              </a:spcBef>
              <a:spcAft>
                <a:spcPts val="0"/>
              </a:spcAft>
              <a:buSzPct val="70000"/>
              <a:buFont typeface="Wingdings" panose="05000000000000000000" pitchFamily="2" charset="2"/>
              <a:buChar char="l"/>
            </a:pP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在</a:t>
            </a:r>
            <a:r>
              <a:rPr lang="en-US" altLang="zh-CN"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DMA</a:t>
            </a: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方式开始之前对</a:t>
            </a:r>
            <a:r>
              <a:rPr lang="en-US" altLang="zh-CN"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DMA</a:t>
            </a: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控制器进行初始化，传送主存缓冲区首地址、设备地址、数据块的长度等，并启动设备开始工作；</a:t>
            </a:r>
            <a:endPar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1149350" lvl="2" indent="-285750" fontAlgn="ctr">
              <a:lnSpc>
                <a:spcPct val="130000"/>
              </a:lnSpc>
              <a:spcBef>
                <a:spcPts val="0"/>
              </a:spcBef>
              <a:spcAft>
                <a:spcPts val="0"/>
              </a:spcAft>
              <a:buSzPct val="70000"/>
              <a:buFont typeface="Wingdings" panose="05000000000000000000" pitchFamily="2" charset="2"/>
              <a:buChar char="l"/>
            </a:pP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在</a:t>
            </a:r>
            <a:r>
              <a:rPr lang="en-US" altLang="zh-CN"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DMA</a:t>
            </a: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方式结束之后，向</a:t>
            </a:r>
            <a:r>
              <a:rPr lang="en-US" altLang="zh-CN"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CPU</a:t>
            </a: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申请中断对数据缓冲区进行后处理；</a:t>
            </a:r>
            <a:endPar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ü"/>
            </a:pPr>
            <a:r>
              <a:rPr lang="zh-CN" altLang="en-US" spc="100" dirty="0">
                <a:ln w="3175">
                  <a:noFill/>
                  <a:prstDash val="dash"/>
                </a:ln>
                <a:solidFill>
                  <a:srgbClr val="FF0000"/>
                </a:solidFill>
                <a:latin typeface="微软雅黑" panose="020B0503020204020204" pitchFamily="34" charset="-122"/>
                <a:ea typeface="微软雅黑" panose="020B0503020204020204" pitchFamily="34" charset="-122"/>
              </a:rPr>
              <a:t>在</a:t>
            </a:r>
            <a:r>
              <a:rPr lang="en-US" altLang="zh-CN" spc="100" dirty="0">
                <a:ln w="3175">
                  <a:noFill/>
                  <a:prstDash val="dash"/>
                </a:ln>
                <a:solidFill>
                  <a:srgbClr val="FF0000"/>
                </a:solidFill>
                <a:latin typeface="微软雅黑" panose="020B0503020204020204" pitchFamily="34" charset="-122"/>
                <a:ea typeface="微软雅黑" panose="020B0503020204020204" pitchFamily="34" charset="-122"/>
              </a:rPr>
              <a:t>DMA</a:t>
            </a:r>
            <a:r>
              <a:rPr lang="zh-CN" altLang="en-US" spc="100" dirty="0">
                <a:ln w="3175">
                  <a:noFill/>
                  <a:prstDash val="dash"/>
                </a:ln>
                <a:solidFill>
                  <a:srgbClr val="FF0000"/>
                </a:solidFill>
                <a:latin typeface="微软雅黑" panose="020B0503020204020204" pitchFamily="34" charset="-122"/>
                <a:ea typeface="微软雅黑" panose="020B0503020204020204" pitchFamily="34" charset="-122"/>
              </a:rPr>
              <a:t>方式中，数据的传送过程不需要</a:t>
            </a:r>
            <a:r>
              <a:rPr lang="en-US" altLang="zh-CN" spc="100" dirty="0">
                <a:ln w="3175">
                  <a:noFill/>
                  <a:prstDash val="dash"/>
                </a:ln>
                <a:solidFill>
                  <a:srgbClr val="FF0000"/>
                </a:solidFill>
                <a:latin typeface="微软雅黑" panose="020B0503020204020204" pitchFamily="34" charset="-122"/>
                <a:ea typeface="微软雅黑" panose="020B0503020204020204" pitchFamily="34" charset="-122"/>
              </a:rPr>
              <a:t>CPU</a:t>
            </a:r>
            <a:r>
              <a:rPr lang="zh-CN" altLang="en-US" spc="100" dirty="0">
                <a:ln w="3175">
                  <a:noFill/>
                  <a:prstDash val="dash"/>
                </a:ln>
                <a:solidFill>
                  <a:srgbClr val="FF0000"/>
                </a:solidFill>
                <a:latin typeface="微软雅黑" panose="020B0503020204020204" pitchFamily="34" charset="-122"/>
                <a:ea typeface="微软雅黑" panose="020B0503020204020204" pitchFamily="34" charset="-122"/>
              </a:rPr>
              <a:t>的干预。</a:t>
            </a:r>
            <a:endParaRPr lang="zh-CN" altLang="en-US" spc="100" dirty="0">
              <a:ln w="3175">
                <a:noFill/>
                <a:prstDash val="dash"/>
              </a:ln>
              <a:solidFill>
                <a:srgbClr val="FF0000"/>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3400" dirty="0">
                <a:solidFill>
                  <a:schemeClr val="dk1">
                    <a:lumMod val="75000"/>
                  </a:schemeClr>
                </a:solidFill>
                <a:latin typeface="Arial" panose="020B0604020202020204" pitchFamily="34" charset="0"/>
              </a:rPr>
              <a:t>第</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章 存储、中断、总线与输入 </a:t>
            </a:r>
            <a:r>
              <a:rPr lang="en-US" altLang="zh-CN" sz="3400" dirty="0">
                <a:solidFill>
                  <a:schemeClr val="dk1">
                    <a:lumMod val="75000"/>
                  </a:schemeClr>
                </a:solidFill>
                <a:latin typeface="Arial" panose="020B0604020202020204" pitchFamily="34" charset="0"/>
              </a:rPr>
              <a:t>/ </a:t>
            </a:r>
            <a:r>
              <a:rPr lang="zh-CN" altLang="en-US" sz="3400" dirty="0">
                <a:solidFill>
                  <a:schemeClr val="dk1">
                    <a:lumMod val="75000"/>
                  </a:schemeClr>
                </a:solidFill>
                <a:latin typeface="Arial" panose="020B0604020202020204" pitchFamily="34" charset="0"/>
              </a:rPr>
              <a:t>输出系统</a:t>
            </a:r>
            <a:endParaRPr lang="zh-CN" altLang="en-US" sz="3400" dirty="0">
              <a:solidFill>
                <a:schemeClr val="dk1">
                  <a:lumMod val="75000"/>
                </a:schemeClr>
              </a:solidFill>
              <a:latin typeface="Arial" panose="020B0604020202020204" pitchFamily="34" charset="0"/>
            </a:endParaRPr>
          </a:p>
        </p:txBody>
      </p:sp>
      <p:sp>
        <p:nvSpPr>
          <p:cNvPr id="25" name="文本框 24"/>
          <p:cNvSpPr txBox="1"/>
          <p:nvPr>
            <p:custDataLst>
              <p:tags r:id="rId3"/>
            </p:custDataLst>
          </p:nvPr>
        </p:nvSpPr>
        <p:spPr>
          <a:xfrm flipH="1">
            <a:off x="694075" y="791815"/>
            <a:ext cx="850638" cy="811802"/>
          </a:xfrm>
          <a:prstGeom prst="rect">
            <a:avLst/>
          </a:prstGeom>
          <a:noFill/>
        </p:spPr>
        <p:txBody>
          <a:bodyPr wrap="square" rtlCol="0" anchor="ctr">
            <a:normAutofit/>
          </a:bodyPr>
          <a:lstStyle/>
          <a:p>
            <a:pPr algn="l"/>
            <a:r>
              <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rPr>
              <a:t>0</a:t>
            </a:r>
            <a:endParaRPr lang="en-US" altLang="zh-CN" sz="4535"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微信截图_20240112211134"/>
          <p:cNvPicPr>
            <a:picLocks noChangeAspect="1"/>
          </p:cNvPicPr>
          <p:nvPr/>
        </p:nvPicPr>
        <p:blipFill>
          <a:blip r:embed="rId4"/>
          <a:stretch>
            <a:fillRect/>
          </a:stretch>
        </p:blipFill>
        <p:spPr>
          <a:xfrm>
            <a:off x="9216390" y="201295"/>
            <a:ext cx="1895475" cy="485775"/>
          </a:xfrm>
          <a:prstGeom prst="rect">
            <a:avLst/>
          </a:prstGeom>
        </p:spPr>
      </p:pic>
      <p:sp>
        <p:nvSpPr>
          <p:cNvPr id="34" name="矩形 33"/>
          <p:cNvSpPr/>
          <p:nvPr>
            <p:custDataLst>
              <p:tags r:id="rId5"/>
            </p:custDataLst>
          </p:nvPr>
        </p:nvSpPr>
        <p:spPr>
          <a:xfrm flipH="1">
            <a:off x="478949" y="2087959"/>
            <a:ext cx="10562590" cy="1263990"/>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矩形 34"/>
          <p:cNvSpPr/>
          <p:nvPr>
            <p:custDataLst>
              <p:tags r:id="rId6"/>
            </p:custDataLst>
          </p:nvPr>
        </p:nvSpPr>
        <p:spPr>
          <a:xfrm flipH="1">
            <a:off x="478314" y="956217"/>
            <a:ext cx="10562590" cy="1113958"/>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980599" y="1007839"/>
            <a:ext cx="5765800" cy="990656"/>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3.1  </a:t>
            </a:r>
            <a:r>
              <a:rPr lang="zh-CN" altLang="en-US" b="1" dirty="0">
                <a:solidFill>
                  <a:schemeClr val="accent2"/>
                </a:solidFill>
                <a:latin typeface="微软雅黑" panose="020B0503020204020204" pitchFamily="34" charset="-122"/>
                <a:ea typeface="微软雅黑" panose="020B0503020204020204" pitchFamily="34" charset="-122"/>
                <a:sym typeface="+mn-ea"/>
              </a:rPr>
              <a:t>存储系统的基本要求和并行主存系统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3.1.1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存储系统的基本要求</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3.1.2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并行主存系统</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43" name="文本框 42"/>
          <p:cNvSpPr txBox="1"/>
          <p:nvPr/>
        </p:nvSpPr>
        <p:spPr>
          <a:xfrm>
            <a:off x="985931" y="2087959"/>
            <a:ext cx="5765800" cy="1652312"/>
          </a:xfrm>
          <a:prstGeom prst="rect">
            <a:avLst/>
          </a:prstGeom>
          <a:noFill/>
        </p:spPr>
        <p:txBody>
          <a:bodyPr wrap="square" rtlCol="0" anchor="t">
            <a:spAutoFit/>
          </a:bodyPr>
          <a:lstStyle/>
          <a:p>
            <a:pPr>
              <a:lnSpc>
                <a:spcPct val="120000"/>
              </a:lnSpc>
            </a:pPr>
            <a:r>
              <a:rPr lang="en-US" altLang="zh-CN" b="1" dirty="0">
                <a:solidFill>
                  <a:srgbClr val="FFFFFF"/>
                </a:solidFill>
                <a:latin typeface="微软雅黑" panose="020B0503020204020204" pitchFamily="34" charset="-122"/>
                <a:ea typeface="微软雅黑" panose="020B0503020204020204" pitchFamily="34" charset="-122"/>
                <a:sym typeface="+mn-ea"/>
              </a:rPr>
              <a:t>3.2  </a:t>
            </a:r>
            <a:r>
              <a:rPr lang="zh-CN" altLang="en-US" b="1" dirty="0">
                <a:solidFill>
                  <a:srgbClr val="FFFFFF"/>
                </a:solidFill>
                <a:latin typeface="微软雅黑" panose="020B0503020204020204" pitchFamily="34" charset="-122"/>
                <a:ea typeface="微软雅黑" panose="020B0503020204020204" pitchFamily="34" charset="-122"/>
                <a:sym typeface="+mn-ea"/>
              </a:rPr>
              <a:t>中断系统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3.2.1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中断的分类和分级</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3.2.2 </a:t>
            </a:r>
            <a:r>
              <a:rPr lang="zh-CN" altLang="en-US" sz="1600" b="1" dirty="0">
                <a:solidFill>
                  <a:srgbClr val="FFFFFF"/>
                </a:solidFill>
                <a:latin typeface="微软雅黑" panose="020B0503020204020204" pitchFamily="34" charset="-122"/>
                <a:ea typeface="微软雅黑" panose="020B0503020204020204" pitchFamily="34" charset="-122"/>
                <a:sym typeface="+mn-ea"/>
              </a:rPr>
              <a:t>中断的响应次序与处理次序</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rPr>
              <a:t>3.2.3 </a:t>
            </a:r>
            <a:r>
              <a:rPr lang="zh-CN" altLang="en-US" sz="1600" b="1" dirty="0">
                <a:solidFill>
                  <a:srgbClr val="FFFFFF"/>
                </a:solidFill>
                <a:latin typeface="微软雅黑" panose="020B0503020204020204" pitchFamily="34" charset="-122"/>
                <a:ea typeface="微软雅黑" panose="020B0503020204020204" pitchFamily="34" charset="-122"/>
              </a:rPr>
              <a:t>中断系统的软、硬件功能分配</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a:p>
            <a:pPr marL="774700" lvl="1" indent="-342900">
              <a:lnSpc>
                <a:spcPct val="120000"/>
              </a:lnSpc>
              <a:buFont typeface="Wingdings" panose="05000000000000000000" charset="0"/>
              <a:buChar char="Ø"/>
            </a:pPr>
            <a:endParaRPr lang="zh-CN" altLang="en-US" b="1" dirty="0">
              <a:solidFill>
                <a:srgbClr val="FFFFFF"/>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7"/>
            </p:custDataLst>
          </p:nvPr>
        </p:nvSpPr>
        <p:spPr>
          <a:xfrm flipH="1">
            <a:off x="477044" y="3384103"/>
            <a:ext cx="10562590" cy="1616374"/>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980599" y="3384103"/>
            <a:ext cx="5765800" cy="1581587"/>
          </a:xfrm>
          <a:prstGeom prst="rect">
            <a:avLst/>
          </a:prstGeom>
          <a:noFill/>
        </p:spPr>
        <p:txBody>
          <a:bodyPr wrap="square" rtlCol="0" anchor="t">
            <a:spAutoFit/>
          </a:bodyPr>
          <a:lstStyle/>
          <a:p>
            <a:pPr>
              <a:lnSpc>
                <a:spcPct val="120000"/>
              </a:lnSpc>
            </a:pPr>
            <a:r>
              <a:rPr lang="en-US" altLang="zh-CN" b="1" dirty="0">
                <a:solidFill>
                  <a:schemeClr val="accent2"/>
                </a:solidFill>
                <a:latin typeface="微软雅黑" panose="020B0503020204020204" pitchFamily="34" charset="-122"/>
                <a:ea typeface="微软雅黑" panose="020B0503020204020204" pitchFamily="34" charset="-122"/>
                <a:sym typeface="+mn-ea"/>
              </a:rPr>
              <a:t>3.3 </a:t>
            </a:r>
            <a:r>
              <a:rPr lang="zh-CN" altLang="en-US" b="1" dirty="0">
                <a:solidFill>
                  <a:schemeClr val="accent2"/>
                </a:solidFill>
                <a:latin typeface="微软雅黑" panose="020B0503020204020204" pitchFamily="34" charset="-122"/>
                <a:ea typeface="微软雅黑" panose="020B0503020204020204" pitchFamily="34" charset="-122"/>
                <a:sym typeface="+mn-ea"/>
              </a:rPr>
              <a:t>总线系统</a:t>
            </a:r>
            <a:endParaRPr lang="zh-CN" altLang="en-US"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3.3.1</a:t>
            </a:r>
            <a:r>
              <a:rPr lang="zh-CN" altLang="en-US" sz="1600" b="1" dirty="0">
                <a:solidFill>
                  <a:schemeClr val="accent2"/>
                </a:solidFill>
                <a:latin typeface="微软雅黑" panose="020B0503020204020204" pitchFamily="34" charset="-122"/>
                <a:ea typeface="微软雅黑" panose="020B0503020204020204" pitchFamily="34" charset="-122"/>
                <a:sym typeface="+mn-ea"/>
              </a:rPr>
              <a:t> 总线的分类</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3.3.2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总线的控制方式</a:t>
            </a:r>
            <a:endParaRPr lang="en-US" altLang="zh-CN"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3.3.3 </a:t>
            </a:r>
            <a:r>
              <a:rPr lang="zh-CN" altLang="en-US" sz="1600" b="1" dirty="0">
                <a:solidFill>
                  <a:schemeClr val="accent2"/>
                </a:solidFill>
                <a:latin typeface="微软雅黑" panose="020B0503020204020204" pitchFamily="34" charset="-122"/>
                <a:ea typeface="微软雅黑" panose="020B0503020204020204" pitchFamily="34" charset="-122"/>
              </a:rPr>
              <a:t>总线的通信技术</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sym typeface="+mn-ea"/>
              </a:rPr>
              <a:t>3.3.4 </a:t>
            </a:r>
            <a:r>
              <a:rPr lang="zh-CN" altLang="en-US" sz="1600" b="1" dirty="0">
                <a:solidFill>
                  <a:schemeClr val="accent2"/>
                </a:solidFill>
                <a:latin typeface="微软雅黑" panose="020B0503020204020204" pitchFamily="34" charset="-122"/>
                <a:ea typeface="微软雅黑" panose="020B0503020204020204" pitchFamily="34" charset="-122"/>
                <a:sym typeface="+mn-ea"/>
              </a:rPr>
              <a:t>数据宽度与总线线数</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8" name="矩形 7"/>
          <p:cNvSpPr/>
          <p:nvPr>
            <p:custDataLst>
              <p:tags r:id="rId8"/>
            </p:custDataLst>
          </p:nvPr>
        </p:nvSpPr>
        <p:spPr>
          <a:xfrm flipH="1">
            <a:off x="477044" y="5032631"/>
            <a:ext cx="10562590" cy="1286121"/>
          </a:xfrm>
          <a:prstGeom prst="rect">
            <a:avLst/>
          </a:prstGeom>
          <a:solidFill>
            <a:srgbClr val="4472C4"/>
          </a:solidFill>
          <a:ln w="25400" cap="flat" cmpd="sng" algn="ctr">
            <a:noFill/>
            <a:prstDash val="solid"/>
          </a:ln>
          <a:effectLst>
            <a:outerShdw blurRad="63500" algn="ctr" rotWithShape="0">
              <a:srgbClr val="294A5A">
                <a:lumMod val="50000"/>
                <a:lumOff val="50000"/>
                <a:alpha val="15000"/>
              </a:srgbClr>
            </a:outerShdw>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defRPr/>
            </a:pPr>
            <a:endParaRPr kumimoji="1" lang="zh-CN" altLang="en-US" sz="151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文本框 8"/>
          <p:cNvSpPr txBox="1"/>
          <p:nvPr/>
        </p:nvSpPr>
        <p:spPr>
          <a:xfrm>
            <a:off x="980599" y="5032631"/>
            <a:ext cx="5765800" cy="1286121"/>
          </a:xfrm>
          <a:prstGeom prst="rect">
            <a:avLst/>
          </a:prstGeom>
          <a:noFill/>
        </p:spPr>
        <p:txBody>
          <a:bodyPr wrap="square" rtlCol="0" anchor="t">
            <a:spAutoFit/>
          </a:bodyPr>
          <a:lstStyle/>
          <a:p>
            <a:pPr>
              <a:lnSpc>
                <a:spcPct val="120000"/>
              </a:lnSpc>
            </a:pPr>
            <a:r>
              <a:rPr lang="en-US" altLang="zh-CN" b="1" dirty="0">
                <a:solidFill>
                  <a:srgbClr val="FFFF00"/>
                </a:solidFill>
                <a:latin typeface="微软雅黑" panose="020B0503020204020204" pitchFamily="34" charset="-122"/>
                <a:ea typeface="微软雅黑" panose="020B0503020204020204" pitchFamily="34" charset="-122"/>
                <a:sym typeface="+mn-ea"/>
              </a:rPr>
              <a:t>3.4 </a:t>
            </a:r>
            <a:r>
              <a:rPr lang="zh-CN" altLang="en-US" b="1" dirty="0">
                <a:solidFill>
                  <a:srgbClr val="FFFF00"/>
                </a:solidFill>
                <a:latin typeface="微软雅黑" panose="020B0503020204020204" pitchFamily="34" charset="-122"/>
                <a:ea typeface="微软雅黑" panose="020B0503020204020204" pitchFamily="34" charset="-122"/>
                <a:sym typeface="+mn-ea"/>
              </a:rPr>
              <a:t>输入</a:t>
            </a:r>
            <a:r>
              <a:rPr lang="en-US" altLang="zh-CN" b="1" dirty="0">
                <a:solidFill>
                  <a:srgbClr val="FFFF00"/>
                </a:solidFill>
                <a:latin typeface="微软雅黑" panose="020B0503020204020204" pitchFamily="34" charset="-122"/>
                <a:ea typeface="微软雅黑" panose="020B0503020204020204" pitchFamily="34" charset="-122"/>
                <a:sym typeface="+mn-ea"/>
              </a:rPr>
              <a:t>/</a:t>
            </a:r>
            <a:r>
              <a:rPr lang="zh-CN" altLang="en-US" b="1" dirty="0">
                <a:solidFill>
                  <a:srgbClr val="FFFF00"/>
                </a:solidFill>
                <a:latin typeface="微软雅黑" panose="020B0503020204020204" pitchFamily="34" charset="-122"/>
                <a:ea typeface="微软雅黑" panose="020B0503020204020204" pitchFamily="34" charset="-122"/>
                <a:sym typeface="+mn-ea"/>
              </a:rPr>
              <a:t>输出系统</a:t>
            </a:r>
            <a:endParaRPr lang="zh-CN" altLang="en-US"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FF"/>
                </a:solidFill>
                <a:latin typeface="微软雅黑" panose="020B0503020204020204" pitchFamily="34" charset="-122"/>
                <a:ea typeface="微软雅黑" panose="020B0503020204020204" pitchFamily="34" charset="-122"/>
                <a:sym typeface="+mn-ea"/>
              </a:rPr>
              <a:t>3.4.1 </a:t>
            </a:r>
            <a:r>
              <a:rPr lang="zh-CN" altLang="en-US" sz="1600" b="1" dirty="0">
                <a:solidFill>
                  <a:srgbClr val="FFFFFF"/>
                </a:solidFill>
                <a:latin typeface="微软雅黑" panose="020B0503020204020204" pitchFamily="34" charset="-122"/>
                <a:ea typeface="微软雅黑" panose="020B0503020204020204" pitchFamily="34" charset="-122"/>
                <a:sym typeface="+mn-ea"/>
              </a:rPr>
              <a:t>输入</a:t>
            </a:r>
            <a:r>
              <a:rPr lang="en-US" altLang="zh-CN" sz="1600" b="1" dirty="0">
                <a:solidFill>
                  <a:srgbClr val="FFFFFF"/>
                </a:solidFill>
                <a:latin typeface="微软雅黑" panose="020B0503020204020204" pitchFamily="34" charset="-122"/>
                <a:ea typeface="微软雅黑" panose="020B0503020204020204" pitchFamily="34" charset="-122"/>
                <a:sym typeface="+mn-ea"/>
              </a:rPr>
              <a:t>/</a:t>
            </a:r>
            <a:r>
              <a:rPr lang="zh-CN" altLang="en-US" sz="1600" b="1" dirty="0">
                <a:solidFill>
                  <a:srgbClr val="FFFFFF"/>
                </a:solidFill>
                <a:latin typeface="微软雅黑" panose="020B0503020204020204" pitchFamily="34" charset="-122"/>
                <a:ea typeface="微软雅黑" panose="020B0503020204020204" pitchFamily="34" charset="-122"/>
                <a:sym typeface="+mn-ea"/>
              </a:rPr>
              <a:t>输出系统概述</a:t>
            </a:r>
            <a:endParaRPr lang="en-US" altLang="zh-CN" sz="1600" b="1" dirty="0">
              <a:solidFill>
                <a:srgbClr val="FFFFFF"/>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rgbClr val="FFFF00"/>
                </a:solidFill>
                <a:latin typeface="微软雅黑" panose="020B0503020204020204" pitchFamily="34" charset="-122"/>
                <a:ea typeface="微软雅黑" panose="020B0503020204020204" pitchFamily="34" charset="-122"/>
                <a:sym typeface="+mn-ea"/>
              </a:rPr>
              <a:t>3.4.2 </a:t>
            </a:r>
            <a:r>
              <a:rPr lang="zh-CN" altLang="en-US" sz="1600" b="1" dirty="0">
                <a:solidFill>
                  <a:srgbClr val="FFFF00"/>
                </a:solidFill>
                <a:latin typeface="微软雅黑" panose="020B0503020204020204" pitchFamily="34" charset="-122"/>
                <a:ea typeface="微软雅黑" panose="020B0503020204020204" pitchFamily="34" charset="-122"/>
                <a:sym typeface="+mn-ea"/>
              </a:rPr>
              <a:t>通道处理机的工作原理和流量设计</a:t>
            </a:r>
            <a:endParaRPr lang="en-US" altLang="zh-CN" sz="1600" b="1" dirty="0">
              <a:solidFill>
                <a:srgbClr val="FFFF00"/>
              </a:solidFill>
              <a:latin typeface="微软雅黑" panose="020B0503020204020204" pitchFamily="34" charset="-122"/>
              <a:ea typeface="微软雅黑" panose="020B0503020204020204" pitchFamily="34" charset="-122"/>
              <a:sym typeface="+mn-ea"/>
            </a:endParaRPr>
          </a:p>
          <a:p>
            <a:pPr marL="431800" lvl="1">
              <a:lnSpc>
                <a:spcPct val="120000"/>
              </a:lnSpc>
            </a:pPr>
            <a:r>
              <a:rPr lang="en-US" altLang="zh-CN" sz="1600" b="1" dirty="0">
                <a:solidFill>
                  <a:schemeClr val="accent2"/>
                </a:solidFill>
                <a:latin typeface="微软雅黑" panose="020B0503020204020204" pitchFamily="34" charset="-122"/>
                <a:ea typeface="微软雅黑" panose="020B0503020204020204" pitchFamily="34" charset="-122"/>
              </a:rPr>
              <a:t>3.4.3 </a:t>
            </a:r>
            <a:r>
              <a:rPr lang="zh-CN" altLang="en-US" sz="1600" b="1" dirty="0">
                <a:solidFill>
                  <a:schemeClr val="accent2"/>
                </a:solidFill>
                <a:latin typeface="微软雅黑" panose="020B0503020204020204" pitchFamily="34" charset="-122"/>
                <a:ea typeface="微软雅黑" panose="020B0503020204020204" pitchFamily="34" charset="-122"/>
              </a:rPr>
              <a:t>外围处理机</a:t>
            </a:r>
            <a:endParaRPr lang="zh-CN" altLang="en-US" sz="1600" b="1" dirty="0">
              <a:solidFill>
                <a:srgbClr val="FFFFFF"/>
              </a:solidFill>
              <a:latin typeface="微软雅黑" panose="020B0503020204020204" pitchFamily="34" charset="-122"/>
              <a:ea typeface="微软雅黑" panose="020B0503020204020204" pitchFamily="34" charset="-122"/>
              <a:sym typeface="+mn-ea"/>
            </a:endParaRPr>
          </a:p>
        </p:txBody>
      </p:sp>
    </p:spTree>
    <p:custDataLst>
      <p:tags r:id="rId9"/>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custDataLst>
              <p:tags r:id="rId1"/>
            </p:custDataLst>
          </p:nvPr>
        </p:nvSpPr>
        <p:spPr>
          <a:xfrm>
            <a:off x="2995069" y="1747244"/>
            <a:ext cx="7445695" cy="1600936"/>
          </a:xfrm>
          <a:prstGeom prst="rect">
            <a:avLst/>
          </a:prstGeom>
          <a:noFill/>
        </p:spPr>
        <p:txBody>
          <a:bodyPr wrap="square">
            <a:normAutofit fontScale="92500" lnSpcReduction="10000"/>
          </a:bodyPr>
          <a:lstStyle/>
          <a:p>
            <a:pPr fontAlgn="auto">
              <a:lnSpc>
                <a:spcPct val="130000"/>
              </a:lnSpc>
              <a:spcBef>
                <a:spcPts val="0"/>
              </a:spcBef>
              <a:spcAft>
                <a:spcPts val="0"/>
              </a:spcAft>
              <a:buSzPct val="100000"/>
            </a:pPr>
            <a:r>
              <a:rPr lang="zh-CN" altLang="en-US" sz="2200" b="1" dirty="0">
                <a:solidFill>
                  <a:schemeClr val="accent1"/>
                </a:solidFill>
                <a:latin typeface="+mn-ea"/>
                <a:ea typeface="+mn-ea"/>
                <a:cs typeface="Times New Roman" panose="02020603050405020304" pitchFamily="18" charset="0"/>
              </a:rPr>
              <a:t>所有外围设备的输入工作全部都要由</a:t>
            </a:r>
            <a:r>
              <a:rPr lang="en-US" altLang="zh-CN" sz="2200" b="1" dirty="0">
                <a:solidFill>
                  <a:schemeClr val="accent1"/>
                </a:solidFill>
                <a:latin typeface="+mn-ea"/>
                <a:ea typeface="+mn-ea"/>
                <a:cs typeface="Times New Roman" panose="02020603050405020304" pitchFamily="18" charset="0"/>
              </a:rPr>
              <a:t>CPU</a:t>
            </a:r>
            <a:r>
              <a:rPr lang="zh-CN" altLang="en-US" sz="2200" b="1" dirty="0">
                <a:solidFill>
                  <a:schemeClr val="accent1"/>
                </a:solidFill>
                <a:latin typeface="+mn-ea"/>
                <a:ea typeface="+mn-ea"/>
                <a:cs typeface="Times New Roman" panose="02020603050405020304" pitchFamily="18" charset="0"/>
              </a:rPr>
              <a:t>来承担，</a:t>
            </a:r>
            <a:r>
              <a:rPr lang="en-US" altLang="zh-CN" sz="2200" b="1" dirty="0">
                <a:solidFill>
                  <a:schemeClr val="accent1"/>
                </a:solidFill>
                <a:latin typeface="+mn-ea"/>
                <a:ea typeface="+mn-ea"/>
                <a:cs typeface="Times New Roman" panose="02020603050405020304" pitchFamily="18" charset="0"/>
              </a:rPr>
              <a:t>CPU</a:t>
            </a:r>
            <a:r>
              <a:rPr lang="zh-CN" altLang="en-US" sz="2200" b="1" dirty="0">
                <a:solidFill>
                  <a:schemeClr val="accent1"/>
                </a:solidFill>
                <a:latin typeface="+mn-ea"/>
                <a:ea typeface="+mn-ea"/>
                <a:cs typeface="Times New Roman" panose="02020603050405020304" pitchFamily="18" charset="0"/>
              </a:rPr>
              <a:t>的输入输出负担很重，不能专心于用户程序的计算。</a:t>
            </a:r>
            <a:endParaRPr lang="zh-CN" altLang="en-US" sz="2200" b="1" dirty="0">
              <a:solidFill>
                <a:schemeClr val="accent1"/>
              </a:solidFill>
              <a:latin typeface="+mn-ea"/>
              <a:ea typeface="+mn-ea"/>
              <a:cs typeface="Times New Roman" panose="02020603050405020304" pitchFamily="18" charset="0"/>
            </a:endParaRPr>
          </a:p>
          <a:p>
            <a:pPr marL="704850" lvl="2" indent="-273050">
              <a:lnSpc>
                <a:spcPct val="130000"/>
              </a:lnSpc>
              <a:spcBef>
                <a:spcPts val="200"/>
              </a:spcBef>
              <a:spcAft>
                <a:spcPts val="200"/>
              </a:spcAft>
              <a:buClr>
                <a:srgbClr val="01041D"/>
              </a:buClr>
              <a:buSzPct val="70000"/>
              <a:buFont typeface="Wingdings" panose="05000000000000000000" pitchFamily="2" charset="2"/>
              <a:buChar char="l"/>
            </a:pPr>
            <a:r>
              <a:rPr lang="zh-CN" altLang="en-US" sz="1900" dirty="0">
                <a:solidFill>
                  <a:schemeClr val="accent1"/>
                </a:solidFill>
                <a:latin typeface="+mn-ea"/>
                <a:ea typeface="+mn-ea"/>
                <a:cs typeface="Times New Roman" panose="02020603050405020304" pitchFamily="18" charset="0"/>
              </a:rPr>
              <a:t>低速设备：</a:t>
            </a:r>
            <a:r>
              <a:rPr lang="en-US" altLang="zh-CN" sz="1900" dirty="0">
                <a:solidFill>
                  <a:schemeClr val="accent1"/>
                </a:solidFill>
                <a:latin typeface="+mn-ea"/>
                <a:ea typeface="+mn-ea"/>
                <a:cs typeface="Times New Roman" panose="02020603050405020304" pitchFamily="18" charset="0"/>
              </a:rPr>
              <a:t>CPU</a:t>
            </a:r>
            <a:r>
              <a:rPr lang="zh-CN" altLang="en-US" sz="1900" dirty="0">
                <a:solidFill>
                  <a:schemeClr val="accent1"/>
                </a:solidFill>
                <a:latin typeface="+mn-ea"/>
                <a:ea typeface="+mn-ea"/>
                <a:cs typeface="Times New Roman" panose="02020603050405020304" pitchFamily="18" charset="0"/>
              </a:rPr>
              <a:t>执行一段子程序等</a:t>
            </a:r>
            <a:endParaRPr lang="zh-CN" altLang="en-US" sz="1900" dirty="0">
              <a:solidFill>
                <a:schemeClr val="accent1"/>
              </a:solidFill>
              <a:latin typeface="+mn-ea"/>
              <a:ea typeface="+mn-ea"/>
              <a:cs typeface="Times New Roman" panose="02020603050405020304" pitchFamily="18" charset="0"/>
            </a:endParaRPr>
          </a:p>
          <a:p>
            <a:pPr marL="704850" lvl="2" indent="-273050">
              <a:lnSpc>
                <a:spcPct val="130000"/>
              </a:lnSpc>
              <a:spcBef>
                <a:spcPts val="200"/>
              </a:spcBef>
              <a:spcAft>
                <a:spcPts val="200"/>
              </a:spcAft>
              <a:buClr>
                <a:srgbClr val="01041D"/>
              </a:buClr>
              <a:buSzPct val="70000"/>
              <a:buFont typeface="Wingdings" panose="05000000000000000000" pitchFamily="2" charset="2"/>
              <a:buChar char="l"/>
            </a:pPr>
            <a:r>
              <a:rPr lang="zh-CN" altLang="en-US" sz="1900" dirty="0">
                <a:solidFill>
                  <a:schemeClr val="accent1"/>
                </a:solidFill>
                <a:latin typeface="+mn-ea"/>
                <a:ea typeface="+mn-ea"/>
                <a:cs typeface="Times New Roman" panose="02020603050405020304" pitchFamily="18" charset="0"/>
              </a:rPr>
              <a:t>高速设备：</a:t>
            </a:r>
            <a:r>
              <a:rPr lang="en-US" altLang="zh-CN" sz="1900" dirty="0">
                <a:solidFill>
                  <a:schemeClr val="accent1"/>
                </a:solidFill>
                <a:latin typeface="+mn-ea"/>
                <a:ea typeface="+mn-ea"/>
                <a:cs typeface="Times New Roman" panose="02020603050405020304" pitchFamily="18" charset="0"/>
              </a:rPr>
              <a:t>CPU</a:t>
            </a:r>
            <a:r>
              <a:rPr lang="zh-CN" altLang="en-US" sz="1900" dirty="0">
                <a:solidFill>
                  <a:schemeClr val="accent1"/>
                </a:solidFill>
                <a:latin typeface="+mn-ea"/>
                <a:ea typeface="+mn-ea"/>
                <a:cs typeface="Times New Roman" panose="02020603050405020304" pitchFamily="18" charset="0"/>
              </a:rPr>
              <a:t>对</a:t>
            </a:r>
            <a:r>
              <a:rPr lang="en-US" altLang="zh-CN" sz="1900" dirty="0">
                <a:solidFill>
                  <a:schemeClr val="accent1"/>
                </a:solidFill>
                <a:latin typeface="+mn-ea"/>
                <a:ea typeface="+mn-ea"/>
                <a:cs typeface="Times New Roman" panose="02020603050405020304" pitchFamily="18" charset="0"/>
              </a:rPr>
              <a:t>DMA</a:t>
            </a:r>
            <a:r>
              <a:rPr lang="zh-CN" altLang="en-US" sz="1900" dirty="0">
                <a:solidFill>
                  <a:schemeClr val="accent1"/>
                </a:solidFill>
                <a:latin typeface="+mn-ea"/>
                <a:ea typeface="+mn-ea"/>
                <a:cs typeface="Times New Roman" panose="02020603050405020304" pitchFamily="18" charset="0"/>
              </a:rPr>
              <a:t>初始化等</a:t>
            </a:r>
            <a:endParaRPr lang="zh-CN" altLang="en-US" sz="1900" dirty="0">
              <a:solidFill>
                <a:schemeClr val="accent1"/>
              </a:solidFill>
              <a:latin typeface="+mn-ea"/>
              <a:ea typeface="+mn-ea"/>
              <a:cs typeface="Times New Roman" panose="02020603050405020304" pitchFamily="18" charset="0"/>
            </a:endParaRPr>
          </a:p>
        </p:txBody>
      </p:sp>
      <p:sp>
        <p:nvSpPr>
          <p:cNvPr id="8" name="Rectangle 5"/>
          <p:cNvSpPr>
            <a:spLocks noChangeArrowheads="1"/>
          </p:cNvSpPr>
          <p:nvPr>
            <p:custDataLst>
              <p:tags r:id="rId2"/>
            </p:custDataLst>
          </p:nvPr>
        </p:nvSpPr>
        <p:spPr bwMode="auto">
          <a:xfrm>
            <a:off x="1689587" y="1803543"/>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0" name="Freeform 6"/>
          <p:cNvSpPr/>
          <p:nvPr>
            <p:custDataLst>
              <p:tags r:id="rId3"/>
            </p:custDataLst>
          </p:nvPr>
        </p:nvSpPr>
        <p:spPr bwMode="auto">
          <a:xfrm>
            <a:off x="1575555" y="1755925"/>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9" name="Freeform 7"/>
          <p:cNvSpPr/>
          <p:nvPr>
            <p:custDataLst>
              <p:tags r:id="rId4"/>
            </p:custDataLst>
          </p:nvPr>
        </p:nvSpPr>
        <p:spPr bwMode="auto">
          <a:xfrm>
            <a:off x="2411367" y="2210797"/>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5" name="Object 1107"/>
          <p:cNvSpPr txBox="1"/>
          <p:nvPr>
            <p:custDataLst>
              <p:tags r:id="rId5"/>
            </p:custDataLst>
          </p:nvPr>
        </p:nvSpPr>
        <p:spPr>
          <a:xfrm>
            <a:off x="1784273" y="1869932"/>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01</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2491060" y="3456560"/>
            <a:ext cx="7805688" cy="1920550"/>
          </a:xfrm>
          <a:prstGeom prst="rect">
            <a:avLst/>
          </a:prstGeom>
          <a:noFill/>
        </p:spPr>
        <p:txBody>
          <a:bodyPr wrap="square">
            <a:noAutofit/>
          </a:bodyPr>
          <a:lstStyle/>
          <a:p>
            <a:pPr marL="431800" lvl="2" fontAlgn="auto">
              <a:lnSpc>
                <a:spcPct val="110000"/>
              </a:lnSpc>
              <a:spcBef>
                <a:spcPts val="0"/>
              </a:spcBef>
              <a:spcAft>
                <a:spcPts val="0"/>
              </a:spcAft>
              <a:buClr>
                <a:srgbClr val="01041D"/>
              </a:buClr>
              <a:buSzPct val="100000"/>
            </a:pPr>
            <a:r>
              <a:rPr lang="zh-CN" altLang="en-US" sz="2000" b="1" dirty="0">
                <a:solidFill>
                  <a:schemeClr val="accent1"/>
                </a:solidFill>
                <a:latin typeface="+mn-ea"/>
                <a:ea typeface="+mn-ea"/>
                <a:cs typeface="Times New Roman" panose="02020603050405020304" pitchFamily="18" charset="0"/>
              </a:rPr>
              <a:t>大型计算机系统中外围设备很多，如果为每台设备都配置专用的</a:t>
            </a:r>
            <a:r>
              <a:rPr lang="en-US" altLang="zh-CN" sz="2000" b="1" dirty="0">
                <a:solidFill>
                  <a:schemeClr val="accent1"/>
                </a:solidFill>
                <a:latin typeface="+mn-ea"/>
                <a:ea typeface="+mn-ea"/>
                <a:cs typeface="Times New Roman" panose="02020603050405020304" pitchFamily="18" charset="0"/>
              </a:rPr>
              <a:t>DMA</a:t>
            </a:r>
            <a:r>
              <a:rPr lang="zh-CN" altLang="en-US" sz="2000" b="1" dirty="0">
                <a:solidFill>
                  <a:schemeClr val="accent1"/>
                </a:solidFill>
                <a:latin typeface="+mn-ea"/>
                <a:ea typeface="+mn-ea"/>
                <a:cs typeface="Times New Roman" panose="02020603050405020304" pitchFamily="18" charset="0"/>
              </a:rPr>
              <a:t>控制器，太浪费。</a:t>
            </a:r>
            <a:endParaRPr lang="zh-CN" altLang="en-US" sz="2000" b="1" dirty="0">
              <a:solidFill>
                <a:schemeClr val="accent1"/>
              </a:solidFill>
              <a:latin typeface="+mn-ea"/>
              <a:ea typeface="+mn-ea"/>
              <a:cs typeface="Times New Roman" panose="02020603050405020304" pitchFamily="18" charset="0"/>
            </a:endParaRPr>
          </a:p>
          <a:p>
            <a:pPr marL="1136650" lvl="3" indent="-273050">
              <a:lnSpc>
                <a:spcPct val="110000"/>
              </a:lnSpc>
              <a:spcBef>
                <a:spcPts val="200"/>
              </a:spcBef>
              <a:spcAft>
                <a:spcPts val="200"/>
              </a:spcAft>
              <a:buClr>
                <a:srgbClr val="01041D"/>
              </a:buClr>
              <a:buSzPct val="70000"/>
              <a:buFont typeface="Wingdings" panose="05000000000000000000" pitchFamily="2" charset="2"/>
              <a:buChar char="l"/>
            </a:pPr>
            <a:r>
              <a:rPr lang="zh-CN" altLang="en-US" dirty="0">
                <a:solidFill>
                  <a:schemeClr val="accent1"/>
                </a:solidFill>
                <a:latin typeface="+mn-ea"/>
                <a:ea typeface="+mn-ea"/>
                <a:cs typeface="Times New Roman" panose="02020603050405020304" pitchFamily="18" charset="0"/>
              </a:rPr>
              <a:t>连接</a:t>
            </a:r>
            <a:r>
              <a:rPr lang="en-US" altLang="zh-CN" dirty="0">
                <a:solidFill>
                  <a:schemeClr val="accent1"/>
                </a:solidFill>
                <a:latin typeface="+mn-ea"/>
                <a:ea typeface="+mn-ea"/>
                <a:cs typeface="Times New Roman" panose="02020603050405020304" pitchFamily="18" charset="0"/>
              </a:rPr>
              <a:t>DMA</a:t>
            </a:r>
            <a:r>
              <a:rPr lang="zh-CN" altLang="en-US" dirty="0">
                <a:solidFill>
                  <a:schemeClr val="accent1"/>
                </a:solidFill>
                <a:latin typeface="+mn-ea"/>
                <a:ea typeface="+mn-ea"/>
                <a:cs typeface="Times New Roman" panose="02020603050405020304" pitchFamily="18" charset="0"/>
              </a:rPr>
              <a:t>接口的磁盘或磁带存储器等一般并不同时工作</a:t>
            </a:r>
            <a:endParaRPr lang="zh-CN" altLang="en-US" dirty="0">
              <a:solidFill>
                <a:schemeClr val="accent1"/>
              </a:solidFill>
              <a:latin typeface="+mn-ea"/>
              <a:ea typeface="+mn-ea"/>
              <a:cs typeface="Times New Roman" panose="02020603050405020304" pitchFamily="18" charset="0"/>
            </a:endParaRPr>
          </a:p>
          <a:p>
            <a:pPr marL="1136650" lvl="3" indent="-273050">
              <a:lnSpc>
                <a:spcPct val="110000"/>
              </a:lnSpc>
              <a:spcBef>
                <a:spcPts val="200"/>
              </a:spcBef>
              <a:spcAft>
                <a:spcPts val="200"/>
              </a:spcAft>
              <a:buClr>
                <a:srgbClr val="01041D"/>
              </a:buClr>
              <a:buSzPct val="70000"/>
              <a:buFont typeface="Wingdings" panose="05000000000000000000" pitchFamily="2" charset="2"/>
              <a:buChar char="l"/>
            </a:pPr>
            <a:r>
              <a:rPr lang="en-US" altLang="zh-CN" dirty="0">
                <a:solidFill>
                  <a:schemeClr val="accent1"/>
                </a:solidFill>
                <a:latin typeface="+mn-ea"/>
                <a:ea typeface="+mn-ea"/>
                <a:cs typeface="Times New Roman" panose="02020603050405020304" pitchFamily="18" charset="0"/>
              </a:rPr>
              <a:t>DMA</a:t>
            </a:r>
            <a:r>
              <a:rPr lang="zh-CN" altLang="en-US" dirty="0">
                <a:solidFill>
                  <a:schemeClr val="accent1"/>
                </a:solidFill>
                <a:latin typeface="+mn-ea"/>
                <a:ea typeface="+mn-ea"/>
                <a:cs typeface="Times New Roman" panose="02020603050405020304" pitchFamily="18" charset="0"/>
              </a:rPr>
              <a:t>接口处理速度很快，外围设备速度较慢或很慢</a:t>
            </a:r>
            <a:endParaRPr lang="zh-CN" altLang="en-US" dirty="0">
              <a:solidFill>
                <a:schemeClr val="accent1"/>
              </a:solidFill>
              <a:latin typeface="+mn-ea"/>
              <a:ea typeface="+mn-ea"/>
              <a:cs typeface="Times New Roman" panose="02020603050405020304" pitchFamily="18" charset="0"/>
            </a:endParaRPr>
          </a:p>
          <a:p>
            <a:pPr marL="704850" lvl="2" indent="-273050">
              <a:spcBef>
                <a:spcPts val="200"/>
              </a:spcBef>
              <a:spcAft>
                <a:spcPts val="200"/>
              </a:spcAft>
              <a:buClr>
                <a:srgbClr val="01041D"/>
              </a:buClr>
              <a:buSzPct val="70000"/>
              <a:buFont typeface="Wingdings" panose="05000000000000000000" pitchFamily="2" charset="2"/>
              <a:buChar char="l"/>
            </a:pPr>
            <a:endParaRPr lang="zh-CN" altLang="en-US" sz="2000" b="1" dirty="0">
              <a:solidFill>
                <a:schemeClr val="accent1"/>
              </a:solidFill>
              <a:latin typeface="+mn-ea"/>
              <a:ea typeface="+mn-ea"/>
              <a:cs typeface="Times New Roman" panose="02020603050405020304" pitchFamily="18" charset="0"/>
            </a:endParaRPr>
          </a:p>
        </p:txBody>
      </p:sp>
      <p:sp>
        <p:nvSpPr>
          <p:cNvPr id="13" name="Rectangle 5"/>
          <p:cNvSpPr>
            <a:spLocks noChangeArrowheads="1"/>
          </p:cNvSpPr>
          <p:nvPr>
            <p:custDataLst>
              <p:tags r:id="rId7"/>
            </p:custDataLst>
          </p:nvPr>
        </p:nvSpPr>
        <p:spPr bwMode="auto">
          <a:xfrm>
            <a:off x="1689587" y="3516145"/>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4" name="Freeform 6"/>
          <p:cNvSpPr/>
          <p:nvPr>
            <p:custDataLst>
              <p:tags r:id="rId8"/>
            </p:custDataLst>
          </p:nvPr>
        </p:nvSpPr>
        <p:spPr bwMode="auto">
          <a:xfrm>
            <a:off x="1575555" y="3468528"/>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6" name="Freeform 7"/>
          <p:cNvSpPr/>
          <p:nvPr>
            <p:custDataLst>
              <p:tags r:id="rId9"/>
            </p:custDataLst>
          </p:nvPr>
        </p:nvSpPr>
        <p:spPr bwMode="auto">
          <a:xfrm>
            <a:off x="2411367" y="3923399"/>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17" name="Object 1107"/>
          <p:cNvSpPr txBox="1"/>
          <p:nvPr>
            <p:custDataLst>
              <p:tags r:id="rId10"/>
            </p:custDataLst>
          </p:nvPr>
        </p:nvSpPr>
        <p:spPr>
          <a:xfrm>
            <a:off x="1784273" y="3582533"/>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02</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sp>
        <p:nvSpPr>
          <p:cNvPr id="18" name="文本框 17"/>
          <p:cNvSpPr txBox="1"/>
          <p:nvPr>
            <p:custDataLst>
              <p:tags r:id="rId11"/>
            </p:custDataLst>
          </p:nvPr>
        </p:nvSpPr>
        <p:spPr>
          <a:xfrm>
            <a:off x="2400522" y="5227729"/>
            <a:ext cx="7896225" cy="1252718"/>
          </a:xfrm>
          <a:prstGeom prst="rect">
            <a:avLst/>
          </a:prstGeom>
          <a:noFill/>
        </p:spPr>
        <p:txBody>
          <a:bodyPr wrap="square">
            <a:noAutofit/>
          </a:bodyPr>
          <a:lstStyle/>
          <a:p>
            <a:pPr marL="431800" lvl="2">
              <a:spcBef>
                <a:spcPts val="200"/>
              </a:spcBef>
              <a:spcAft>
                <a:spcPts val="200"/>
              </a:spcAft>
              <a:buClr>
                <a:srgbClr val="01041D"/>
              </a:buClr>
              <a:buSzPct val="70000"/>
            </a:pPr>
            <a:r>
              <a:rPr lang="zh-CN" altLang="en-US" sz="2000" b="1" dirty="0">
                <a:solidFill>
                  <a:schemeClr val="accent1"/>
                </a:solidFill>
                <a:latin typeface="+mn-ea"/>
                <a:ea typeface="+mn-ea"/>
                <a:cs typeface="Times New Roman" panose="02020603050405020304" pitchFamily="18" charset="0"/>
              </a:rPr>
              <a:t> 解决多处理机共享</a:t>
            </a:r>
            <a:r>
              <a:rPr lang="en-US" altLang="zh-CN" sz="2000" b="1" dirty="0">
                <a:solidFill>
                  <a:schemeClr val="accent1"/>
                </a:solidFill>
                <a:latin typeface="+mn-ea"/>
                <a:ea typeface="+mn-ea"/>
                <a:cs typeface="Times New Roman" panose="02020603050405020304" pitchFamily="18" charset="0"/>
              </a:rPr>
              <a:t>I/O</a:t>
            </a:r>
            <a:r>
              <a:rPr lang="zh-CN" altLang="en-US" sz="2000" b="1" dirty="0">
                <a:solidFill>
                  <a:schemeClr val="accent1"/>
                </a:solidFill>
                <a:latin typeface="+mn-ea"/>
                <a:ea typeface="+mn-ea"/>
                <a:cs typeface="Times New Roman" panose="02020603050405020304" pitchFamily="18" charset="0"/>
              </a:rPr>
              <a:t>设备的难题</a:t>
            </a:r>
            <a:endParaRPr lang="zh-CN" altLang="en-US" sz="2000" b="1" dirty="0">
              <a:solidFill>
                <a:schemeClr val="accent1"/>
              </a:solidFill>
              <a:latin typeface="+mn-ea"/>
              <a:ea typeface="+mn-ea"/>
              <a:cs typeface="Times New Roman" panose="02020603050405020304" pitchFamily="18" charset="0"/>
            </a:endParaRPr>
          </a:p>
        </p:txBody>
      </p:sp>
      <p:sp>
        <p:nvSpPr>
          <p:cNvPr id="19" name="Rectangle 5"/>
          <p:cNvSpPr>
            <a:spLocks noChangeArrowheads="1"/>
          </p:cNvSpPr>
          <p:nvPr>
            <p:custDataLst>
              <p:tags r:id="rId12"/>
            </p:custDataLst>
          </p:nvPr>
        </p:nvSpPr>
        <p:spPr bwMode="auto">
          <a:xfrm>
            <a:off x="1678743" y="5087194"/>
            <a:ext cx="933553" cy="773157"/>
          </a:xfrm>
          <a:prstGeom prst="rect">
            <a:avLst/>
          </a:prstGeom>
          <a:solidFill>
            <a:schemeClr val="accent1"/>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0" name="Freeform 6"/>
          <p:cNvSpPr/>
          <p:nvPr>
            <p:custDataLst>
              <p:tags r:id="rId13"/>
            </p:custDataLst>
          </p:nvPr>
        </p:nvSpPr>
        <p:spPr bwMode="auto">
          <a:xfrm>
            <a:off x="1564711" y="5039576"/>
            <a:ext cx="325804" cy="434822"/>
          </a:xfrm>
          <a:custGeom>
            <a:avLst/>
            <a:gdLst>
              <a:gd name="T0" fmla="*/ 150 w 260"/>
              <a:gd name="T1" fmla="*/ 0 h 347"/>
              <a:gd name="T2" fmla="*/ 260 w 260"/>
              <a:gd name="T3" fmla="*/ 0 h 347"/>
              <a:gd name="T4" fmla="*/ 105 w 260"/>
              <a:gd name="T5" fmla="*/ 347 h 347"/>
              <a:gd name="T6" fmla="*/ 0 w 260"/>
              <a:gd name="T7" fmla="*/ 347 h 347"/>
              <a:gd name="T8" fmla="*/ 150 w 260"/>
              <a:gd name="T9" fmla="*/ 0 h 347"/>
            </a:gdLst>
            <a:ahLst/>
            <a:cxnLst>
              <a:cxn ang="0">
                <a:pos x="T0" y="T1"/>
              </a:cxn>
              <a:cxn ang="0">
                <a:pos x="T2" y="T3"/>
              </a:cxn>
              <a:cxn ang="0">
                <a:pos x="T4" y="T5"/>
              </a:cxn>
              <a:cxn ang="0">
                <a:pos x="T6" y="T7"/>
              </a:cxn>
              <a:cxn ang="0">
                <a:pos x="T8" y="T9"/>
              </a:cxn>
            </a:cxnLst>
            <a:rect l="0" t="0" r="r" b="b"/>
            <a:pathLst>
              <a:path w="260" h="347">
                <a:moveTo>
                  <a:pt x="150" y="0"/>
                </a:moveTo>
                <a:lnTo>
                  <a:pt x="260" y="0"/>
                </a:lnTo>
                <a:lnTo>
                  <a:pt x="105" y="347"/>
                </a:lnTo>
                <a:lnTo>
                  <a:pt x="0" y="347"/>
                </a:lnTo>
                <a:lnTo>
                  <a:pt x="150"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1" name="Freeform 7"/>
          <p:cNvSpPr/>
          <p:nvPr>
            <p:custDataLst>
              <p:tags r:id="rId14"/>
            </p:custDataLst>
          </p:nvPr>
        </p:nvSpPr>
        <p:spPr bwMode="auto">
          <a:xfrm>
            <a:off x="2400523" y="5494448"/>
            <a:ext cx="329563" cy="434822"/>
          </a:xfrm>
          <a:custGeom>
            <a:avLst/>
            <a:gdLst>
              <a:gd name="T0" fmla="*/ 153 w 263"/>
              <a:gd name="T1" fmla="*/ 0 h 347"/>
              <a:gd name="T2" fmla="*/ 263 w 263"/>
              <a:gd name="T3" fmla="*/ 0 h 347"/>
              <a:gd name="T4" fmla="*/ 105 w 263"/>
              <a:gd name="T5" fmla="*/ 347 h 347"/>
              <a:gd name="T6" fmla="*/ 0 w 263"/>
              <a:gd name="T7" fmla="*/ 347 h 347"/>
              <a:gd name="T8" fmla="*/ 153 w 263"/>
              <a:gd name="T9" fmla="*/ 0 h 347"/>
            </a:gdLst>
            <a:ahLst/>
            <a:cxnLst>
              <a:cxn ang="0">
                <a:pos x="T0" y="T1"/>
              </a:cxn>
              <a:cxn ang="0">
                <a:pos x="T2" y="T3"/>
              </a:cxn>
              <a:cxn ang="0">
                <a:pos x="T4" y="T5"/>
              </a:cxn>
              <a:cxn ang="0">
                <a:pos x="T6" y="T7"/>
              </a:cxn>
              <a:cxn ang="0">
                <a:pos x="T8" y="T9"/>
              </a:cxn>
            </a:cxnLst>
            <a:rect l="0" t="0" r="r" b="b"/>
            <a:pathLst>
              <a:path w="263" h="347">
                <a:moveTo>
                  <a:pt x="153" y="0"/>
                </a:moveTo>
                <a:lnTo>
                  <a:pt x="263" y="0"/>
                </a:lnTo>
                <a:lnTo>
                  <a:pt x="105" y="347"/>
                </a:lnTo>
                <a:lnTo>
                  <a:pt x="0" y="347"/>
                </a:lnTo>
                <a:lnTo>
                  <a:pt x="153" y="0"/>
                </a:lnTo>
                <a:close/>
              </a:path>
            </a:pathLst>
          </a:custGeom>
          <a:solidFill>
            <a:schemeClr val="accent1">
              <a:lumMod val="60000"/>
              <a:lumOff val="40000"/>
            </a:schemeClr>
          </a:solidFill>
          <a:ln>
            <a:noFill/>
          </a:ln>
        </p:spPr>
        <p:txBody>
          <a:bodyPr vert="horz" wrap="square" lIns="86401" tIns="43200" rIns="86401" bIns="43200" numCol="1" anchor="t" anchorCtr="0" compatLnSpc="1"/>
          <a:lstStyle/>
          <a:p>
            <a:endParaRPr lang="zh-CN" altLang="en-US" sz="1700">
              <a:ea typeface="微软雅黑" panose="020B0503020204020204" pitchFamily="34" charset="-122"/>
            </a:endParaRPr>
          </a:p>
        </p:txBody>
      </p:sp>
      <p:sp>
        <p:nvSpPr>
          <p:cNvPr id="22" name="Object 1107"/>
          <p:cNvSpPr txBox="1"/>
          <p:nvPr>
            <p:custDataLst>
              <p:tags r:id="rId15"/>
            </p:custDataLst>
          </p:nvPr>
        </p:nvSpPr>
        <p:spPr>
          <a:xfrm>
            <a:off x="1773429" y="5153584"/>
            <a:ext cx="771379" cy="634114"/>
          </a:xfrm>
          <a:prstGeom prst="rect">
            <a:avLst/>
          </a:prstGeom>
        </p:spPr>
        <p:txBody>
          <a:bodyPr vert="horz" lIns="0" tIns="0" rIns="0" bIns="0" rtlCol="0" anchor="ctr" anchorCtr="0">
            <a:normAutofit/>
          </a:bodyPr>
          <a:lstStyle/>
          <a:p>
            <a:pPr algn="ctr" defTabSz="457200">
              <a:lnSpc>
                <a:spcPct val="150000"/>
              </a:lnSpc>
            </a:pPr>
            <a:r>
              <a:rPr lang="en-US" altLang="zh-CN" sz="3025" b="1" spc="150" dirty="0">
                <a:solidFill>
                  <a:srgbClr val="FFFFFF"/>
                </a:solidFill>
                <a:latin typeface="微软雅黑" panose="020B0503020204020204" pitchFamily="34" charset="-122"/>
                <a:ea typeface="微软雅黑" panose="020B0503020204020204" pitchFamily="34" charset="-122"/>
              </a:rPr>
              <a:t>03</a:t>
            </a:r>
            <a:endParaRPr lang="en-US" altLang="zh-CN" sz="3025" b="1" spc="150" dirty="0">
              <a:solidFill>
                <a:srgbClr val="FFFFFF"/>
              </a:solidFill>
              <a:latin typeface="微软雅黑" panose="020B0503020204020204" pitchFamily="34" charset="-122"/>
              <a:ea typeface="微软雅黑" panose="020B0503020204020204" pitchFamily="34" charset="-122"/>
            </a:endParaRPr>
          </a:p>
        </p:txBody>
      </p:sp>
      <p:cxnSp>
        <p:nvCxnSpPr>
          <p:cNvPr id="11" name="直接连接符 10"/>
          <p:cNvCxnSpPr/>
          <p:nvPr>
            <p:custDataLst>
              <p:tags r:id="rId16"/>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17"/>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3.4.2</a:t>
            </a:r>
            <a:r>
              <a:rPr lang="zh-CN" altLang="en-US" sz="3400" dirty="0">
                <a:solidFill>
                  <a:schemeClr val="dk1">
                    <a:lumMod val="75000"/>
                  </a:schemeClr>
                </a:solidFill>
                <a:latin typeface="Arial" panose="020B0604020202020204" pitchFamily="34" charset="0"/>
              </a:rPr>
              <a:t>通道处理机的工作原理和流量设计</a:t>
            </a:r>
            <a:endParaRPr lang="zh-CN" altLang="en-US" sz="3400" dirty="0">
              <a:solidFill>
                <a:schemeClr val="dk1">
                  <a:lumMod val="75000"/>
                </a:schemeClr>
              </a:solidFill>
              <a:latin typeface="Arial" panose="020B0604020202020204" pitchFamily="34" charset="0"/>
            </a:endParaRPr>
          </a:p>
        </p:txBody>
      </p:sp>
      <p:sp>
        <p:nvSpPr>
          <p:cNvPr id="148" name="文本框 147"/>
          <p:cNvSpPr txBox="1"/>
          <p:nvPr>
            <p:custDataLst>
              <p:tags r:id="rId18"/>
            </p:custDataLst>
          </p:nvPr>
        </p:nvSpPr>
        <p:spPr>
          <a:xfrm>
            <a:off x="660705" y="1076555"/>
            <a:ext cx="8579248" cy="572464"/>
          </a:xfrm>
          <a:prstGeom prst="rect">
            <a:avLst/>
          </a:prstGeom>
          <a:noFill/>
        </p:spPr>
        <p:txBody>
          <a:bodyPr wrap="square" rtlCol="0" anchor="t">
            <a:spAutoFit/>
          </a:bodyPr>
          <a:lstStyle/>
          <a:p>
            <a:pPr marL="342900" indent="-342900" defTabSz="913765" eaLnBrk="1" fontAlgn="ctr" hangingPunct="1">
              <a:lnSpc>
                <a:spcPct val="130000"/>
              </a:lnSpc>
              <a:spcBef>
                <a:spcPts val="0"/>
              </a:spcBef>
              <a:spcAft>
                <a:spcPts val="0"/>
              </a:spcAft>
              <a:buSzPct val="100000"/>
              <a:buFont typeface="Wingdings" panose="05000000000000000000" charset="0"/>
              <a:buChar char="v"/>
              <a:defRPr/>
            </a:pPr>
            <a:r>
              <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sym typeface="+mn-ea"/>
              </a:rPr>
              <a:t> 传统大型计算机系统中，管理外围设备的问题：</a:t>
            </a:r>
            <a:endParaRPr lang="zh-CN" altLang="en-US" sz="2400" b="1" spc="100" dirty="0">
              <a:ln w="3175">
                <a:noFill/>
                <a:prstDash val="dash"/>
              </a:ln>
              <a:solidFill>
                <a:srgbClr val="FF0000"/>
              </a:solidFill>
              <a:latin typeface="微软雅黑" panose="020B0503020204020204" pitchFamily="34" charset="-122"/>
              <a:ea typeface="微软雅黑" panose="020B0503020204020204" pitchFamily="34" charset="-122"/>
              <a:sym typeface="+mn-ea"/>
            </a:endParaRPr>
          </a:p>
        </p:txBody>
      </p:sp>
      <p:pic>
        <p:nvPicPr>
          <p:cNvPr id="3" name="图片 2" descr="微信截图_20240112211134"/>
          <p:cNvPicPr>
            <a:picLocks noChangeAspect="1"/>
          </p:cNvPicPr>
          <p:nvPr>
            <p:custDataLst>
              <p:tags r:id="rId19"/>
            </p:custDataLst>
          </p:nvPr>
        </p:nvPicPr>
        <p:blipFill>
          <a:blip r:embed="rId20"/>
          <a:stretch>
            <a:fillRect/>
          </a:stretch>
        </p:blipFill>
        <p:spPr>
          <a:xfrm>
            <a:off x="9216390" y="201295"/>
            <a:ext cx="1895475" cy="485775"/>
          </a:xfrm>
          <a:prstGeom prst="rect">
            <a:avLst/>
          </a:prstGeom>
        </p:spPr>
      </p:pic>
    </p:spTree>
    <p:custDataLst>
      <p:tags r:id="rId2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3.4.2</a:t>
            </a:r>
            <a:r>
              <a:rPr lang="zh-CN" altLang="en-US" sz="3400" dirty="0">
                <a:solidFill>
                  <a:schemeClr val="dk1">
                    <a:lumMod val="75000"/>
                  </a:schemeClr>
                </a:solidFill>
                <a:latin typeface="Arial" panose="020B0604020202020204" pitchFamily="34" charset="0"/>
              </a:rPr>
              <a:t>通道处理机的工作原理和流量设计</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4" name="Title 6"/>
          <p:cNvSpPr txBox="1"/>
          <p:nvPr>
            <p:custDataLst>
              <p:tags r:id="rId5"/>
            </p:custDataLst>
          </p:nvPr>
        </p:nvSpPr>
        <p:spPr>
          <a:xfrm>
            <a:off x="791692" y="698956"/>
            <a:ext cx="10009112" cy="3192122"/>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indent="-342900" fontAlgn="ctr">
              <a:lnSpc>
                <a:spcPct val="130000"/>
              </a:lnSpc>
              <a:spcBef>
                <a:spcPts val="0"/>
              </a:spcBef>
              <a:spcAft>
                <a:spcPts val="1800"/>
              </a:spcAft>
              <a:buSzPct val="100000"/>
              <a:buFont typeface="Wingdings" panose="05000000000000000000" charset="0"/>
              <a:buChar char="v"/>
            </a:pPr>
            <a:r>
              <a:rPr lang="zh-CN" altLang="en-US" sz="24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通道处理机方式</a:t>
            </a:r>
            <a:r>
              <a:rPr lang="zh-CN" altLang="en-US" sz="2400" b="1" spc="100" dirty="0">
                <a:ln w="3175">
                  <a:noFill/>
                  <a:prstDash val="dash"/>
                </a:ln>
                <a:solidFill>
                  <a:srgbClr val="1F3743"/>
                </a:solidFill>
                <a:uFillTx/>
                <a:latin typeface="微软雅黑" panose="020B0503020204020204" pitchFamily="34" charset="-122"/>
                <a:ea typeface="微软雅黑" panose="020B0503020204020204" pitchFamily="34" charset="-122"/>
                <a:cs typeface="微软雅黑" panose="020B0503020204020204" pitchFamily="34" charset="-122"/>
              </a:rPr>
              <a:t>提出的目的：</a:t>
            </a:r>
            <a:endParaRPr lang="zh-CN" altLang="en-US" sz="2400" b="1" spc="100" dirty="0">
              <a:ln w="3175">
                <a:noFill/>
                <a:prstDash val="dash"/>
              </a:ln>
              <a:solidFill>
                <a:srgbClr val="1F3743"/>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3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将</a:t>
            </a: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进一步从</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事务中</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脱离</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出来，使之具有更多的时间从事计算工作，提高关键部件的利用率；</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3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DMA</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控制器</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能被多台设备</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共享</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，以提高附加硬件的利用率。 </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3.4.2</a:t>
            </a:r>
            <a:r>
              <a:rPr lang="zh-CN" altLang="en-US" sz="3400" dirty="0">
                <a:solidFill>
                  <a:schemeClr val="dk1">
                    <a:lumMod val="75000"/>
                  </a:schemeClr>
                </a:solidFill>
                <a:latin typeface="Arial" panose="020B0604020202020204" pitchFamily="34" charset="0"/>
              </a:rPr>
              <a:t>通道处理机的工作原理和流量设计</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7" name="Title 6"/>
          <p:cNvSpPr txBox="1"/>
          <p:nvPr>
            <p:custDataLst>
              <p:tags r:id="rId5"/>
            </p:custDataLst>
          </p:nvPr>
        </p:nvSpPr>
        <p:spPr>
          <a:xfrm>
            <a:off x="748559" y="495277"/>
            <a:ext cx="9644380" cy="376999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、通道处理机（控制器）：</a:t>
            </a:r>
            <a:endPar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是一个具有输入输出处理控制的输入输出部件</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通道处理机有自己的指令，即通道命令</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能够执行有限输入输出指令，能够被多台</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设备共享 （同时管理多台</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设备）的小型专用</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DMA</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处理机</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055"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4"/>
          <p:cNvGrpSpPr/>
          <p:nvPr/>
        </p:nvGrpSpPr>
        <p:grpSpPr bwMode="auto">
          <a:xfrm>
            <a:off x="3584423" y="3210382"/>
            <a:ext cx="4348163" cy="2209800"/>
            <a:chOff x="779463" y="1898650"/>
            <a:chExt cx="7345362" cy="4206875"/>
          </a:xfrm>
        </p:grpSpPr>
        <p:sp>
          <p:nvSpPr>
            <p:cNvPr id="9" name="Rectangle 4"/>
            <p:cNvSpPr>
              <a:spLocks noChangeArrowheads="1"/>
            </p:cNvSpPr>
            <p:nvPr/>
          </p:nvSpPr>
          <p:spPr bwMode="auto">
            <a:xfrm>
              <a:off x="995363" y="2719388"/>
              <a:ext cx="1066800" cy="114300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contourClr>
                <a:srgbClr val="FF6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en-US" altLang="zh-CN" sz="16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rPr>
                <a:t>CPU</a:t>
              </a:r>
              <a:endParaRPr kumimoji="1" lang="en-US" altLang="zh-CN" sz="16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5"/>
            <p:cNvSpPr>
              <a:spLocks noChangeArrowheads="1"/>
            </p:cNvSpPr>
            <p:nvPr/>
          </p:nvSpPr>
          <p:spPr bwMode="auto">
            <a:xfrm>
              <a:off x="2595563" y="2719388"/>
              <a:ext cx="1066800" cy="1143000"/>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zh-CN" altLang="en-US" sz="16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rPr>
                <a:t>内存</a:t>
              </a:r>
              <a:endParaRPr kumimoji="1" lang="zh-CN" altLang="en-US" sz="16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AutoShape 6"/>
            <p:cNvSpPr>
              <a:spLocks noChangeArrowheads="1"/>
            </p:cNvSpPr>
            <p:nvPr/>
          </p:nvSpPr>
          <p:spPr bwMode="auto">
            <a:xfrm>
              <a:off x="1490663" y="2185988"/>
              <a:ext cx="152400" cy="533400"/>
            </a:xfrm>
            <a:prstGeom prst="upDownArrow">
              <a:avLst>
                <a:gd name="adj1" fmla="val 50000"/>
                <a:gd name="adj2" fmla="val 7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AutoShape 7"/>
            <p:cNvSpPr>
              <a:spLocks noChangeArrowheads="1"/>
            </p:cNvSpPr>
            <p:nvPr/>
          </p:nvSpPr>
          <p:spPr bwMode="auto">
            <a:xfrm>
              <a:off x="779463" y="1898650"/>
              <a:ext cx="7345362" cy="431800"/>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AutoShape 9"/>
            <p:cNvSpPr>
              <a:spLocks noChangeArrowheads="1"/>
            </p:cNvSpPr>
            <p:nvPr/>
          </p:nvSpPr>
          <p:spPr bwMode="auto">
            <a:xfrm>
              <a:off x="3084513" y="2176463"/>
              <a:ext cx="152400" cy="533400"/>
            </a:xfrm>
            <a:prstGeom prst="upDownArrow">
              <a:avLst>
                <a:gd name="adj1" fmla="val 50000"/>
                <a:gd name="adj2" fmla="val 7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 name="Group 10"/>
            <p:cNvGrpSpPr/>
            <p:nvPr/>
          </p:nvGrpSpPr>
          <p:grpSpPr bwMode="auto">
            <a:xfrm>
              <a:off x="4451350" y="3700463"/>
              <a:ext cx="2814638" cy="2405062"/>
              <a:chOff x="2812" y="1608"/>
              <a:chExt cx="1773" cy="1515"/>
            </a:xfrm>
          </p:grpSpPr>
          <p:sp>
            <p:nvSpPr>
              <p:cNvPr id="22" name="Rectangle 11"/>
              <p:cNvSpPr>
                <a:spLocks noChangeArrowheads="1"/>
              </p:cNvSpPr>
              <p:nvPr/>
            </p:nvSpPr>
            <p:spPr bwMode="auto">
              <a:xfrm>
                <a:off x="2812" y="1950"/>
                <a:ext cx="480" cy="48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contourClr>
                  <a:srgbClr val="FF66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zh-CN" altLang="en-US" sz="12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rPr>
                  <a:t>设备</a:t>
                </a:r>
                <a:endParaRPr kumimoji="1" lang="zh-CN" altLang="en-US" sz="12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endParaRPr>
              </a:p>
              <a:p>
                <a:pPr algn="ctr" eaLnBrk="1" hangingPunct="1">
                  <a:spcBef>
                    <a:spcPct val="0"/>
                  </a:spcBef>
                  <a:buClrTx/>
                  <a:buFontTx/>
                  <a:buNone/>
                </a:pPr>
                <a:r>
                  <a:rPr kumimoji="1" lang="zh-CN" altLang="en-US" sz="12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rPr>
                  <a:t>接口</a:t>
                </a:r>
                <a:endParaRPr kumimoji="1" lang="zh-CN" altLang="en-US" sz="12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12"/>
              <p:cNvSpPr>
                <a:spLocks noChangeArrowheads="1"/>
              </p:cNvSpPr>
              <p:nvPr/>
            </p:nvSpPr>
            <p:spPr bwMode="auto">
              <a:xfrm>
                <a:off x="2812" y="2622"/>
                <a:ext cx="480" cy="480"/>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contourClr>
                  <a:srgbClr val="66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zh-CN" altLang="en-US" sz="12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rPr>
                  <a:t>设备</a:t>
                </a:r>
                <a:endParaRPr kumimoji="1" lang="zh-CN" altLang="en-US" sz="16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AutoShape 13"/>
              <p:cNvSpPr>
                <a:spLocks noChangeArrowheads="1"/>
              </p:cNvSpPr>
              <p:nvPr/>
            </p:nvSpPr>
            <p:spPr bwMode="auto">
              <a:xfrm>
                <a:off x="3004" y="2430"/>
                <a:ext cx="96" cy="144"/>
              </a:xfrm>
              <a:prstGeom prst="upDownArrow">
                <a:avLst>
                  <a:gd name="adj1" fmla="val 50000"/>
                  <a:gd name="adj2" fmla="val 3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14"/>
              <p:cNvSpPr txBox="1">
                <a:spLocks noChangeArrowheads="1"/>
              </p:cNvSpPr>
              <p:nvPr/>
            </p:nvSpPr>
            <p:spPr bwMode="auto">
              <a:xfrm>
                <a:off x="3570" y="2027"/>
                <a:ext cx="637"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en-US" altLang="zh-CN" sz="1600" b="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 Box 15"/>
              <p:cNvSpPr txBox="1">
                <a:spLocks noChangeArrowheads="1"/>
              </p:cNvSpPr>
              <p:nvPr/>
            </p:nvSpPr>
            <p:spPr bwMode="auto">
              <a:xfrm>
                <a:off x="3570" y="2651"/>
                <a:ext cx="637"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en-US" altLang="zh-CN" sz="1600" b="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AutoShape 16"/>
              <p:cNvSpPr>
                <a:spLocks noChangeArrowheads="1"/>
              </p:cNvSpPr>
              <p:nvPr/>
            </p:nvSpPr>
            <p:spPr bwMode="auto">
              <a:xfrm>
                <a:off x="3016" y="1608"/>
                <a:ext cx="96" cy="336"/>
              </a:xfrm>
              <a:prstGeom prst="upDownArrow">
                <a:avLst>
                  <a:gd name="adj1" fmla="val 50000"/>
                  <a:gd name="adj2" fmla="val 7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17"/>
              <p:cNvSpPr>
                <a:spLocks noChangeArrowheads="1"/>
              </p:cNvSpPr>
              <p:nvPr/>
            </p:nvSpPr>
            <p:spPr bwMode="auto">
              <a:xfrm>
                <a:off x="4105" y="1971"/>
                <a:ext cx="480" cy="48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contourClr>
                  <a:srgbClr val="FF66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zh-CN" altLang="en-US" sz="12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rPr>
                  <a:t>适配器</a:t>
                </a:r>
                <a:endParaRPr kumimoji="1" lang="zh-CN" altLang="en-US" sz="12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Rectangle 18"/>
              <p:cNvSpPr>
                <a:spLocks noChangeArrowheads="1"/>
              </p:cNvSpPr>
              <p:nvPr/>
            </p:nvSpPr>
            <p:spPr bwMode="auto">
              <a:xfrm>
                <a:off x="4105" y="2643"/>
                <a:ext cx="480" cy="480"/>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contourClr>
                  <a:srgbClr val="66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zh-CN" altLang="en-US" sz="12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rPr>
                  <a:t>设备</a:t>
                </a:r>
                <a:endParaRPr kumimoji="1" lang="zh-CN" altLang="en-US" sz="1200" b="0" dirty="0">
                  <a:solidFill>
                    <a:srgbClr val="FFFF9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AutoShape 19"/>
              <p:cNvSpPr>
                <a:spLocks noChangeArrowheads="1"/>
              </p:cNvSpPr>
              <p:nvPr/>
            </p:nvSpPr>
            <p:spPr bwMode="auto">
              <a:xfrm>
                <a:off x="4297" y="2451"/>
                <a:ext cx="96" cy="144"/>
              </a:xfrm>
              <a:prstGeom prst="upDownArrow">
                <a:avLst>
                  <a:gd name="adj1" fmla="val 50000"/>
                  <a:gd name="adj2" fmla="val 3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AutoShape 20"/>
              <p:cNvSpPr>
                <a:spLocks noChangeArrowheads="1"/>
              </p:cNvSpPr>
              <p:nvPr/>
            </p:nvSpPr>
            <p:spPr bwMode="auto">
              <a:xfrm>
                <a:off x="4309" y="1629"/>
                <a:ext cx="96" cy="336"/>
              </a:xfrm>
              <a:prstGeom prst="upDownArrow">
                <a:avLst>
                  <a:gd name="adj1" fmla="val 50000"/>
                  <a:gd name="adj2" fmla="val 7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5" name="AutoShape 21"/>
            <p:cNvSpPr>
              <a:spLocks noChangeArrowheads="1"/>
            </p:cNvSpPr>
            <p:nvPr/>
          </p:nvSpPr>
          <p:spPr bwMode="auto">
            <a:xfrm>
              <a:off x="2074863" y="2968625"/>
              <a:ext cx="576262" cy="431800"/>
            </a:xfrm>
            <a:prstGeom prst="leftRightArrow">
              <a:avLst>
                <a:gd name="adj1" fmla="val 50000"/>
                <a:gd name="adj2" fmla="val 26691"/>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22"/>
            <p:cNvSpPr>
              <a:spLocks noChangeArrowheads="1"/>
            </p:cNvSpPr>
            <p:nvPr/>
          </p:nvSpPr>
          <p:spPr bwMode="auto">
            <a:xfrm>
              <a:off x="1247775" y="3776662"/>
              <a:ext cx="1698430" cy="64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buClr>
                  <a:schemeClr val="tx2"/>
                </a:buClr>
                <a:buFontTx/>
                <a:buNone/>
              </a:pPr>
              <a:r>
                <a:rPr lang="zh-CN" altLang="en-US" sz="1600" b="0">
                  <a:latin typeface="Times New Roman" panose="02020603050405020304" pitchFamily="18" charset="0"/>
                  <a:ea typeface="宋体" panose="02010600030101010101" pitchFamily="2" charset="-122"/>
                  <a:cs typeface="Times New Roman" panose="02020603050405020304" pitchFamily="18" charset="0"/>
                </a:rPr>
                <a:t>存储总线</a:t>
              </a:r>
              <a:endParaRPr lang="zh-CN" altLang="en-US" sz="16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AutoShape 23"/>
            <p:cNvSpPr>
              <a:spLocks noChangeArrowheads="1"/>
            </p:cNvSpPr>
            <p:nvPr/>
          </p:nvSpPr>
          <p:spPr bwMode="auto">
            <a:xfrm>
              <a:off x="4308475" y="3484563"/>
              <a:ext cx="3097213" cy="431800"/>
            </a:xfrm>
            <a:prstGeom prst="leftRightArrow">
              <a:avLst>
                <a:gd name="adj1" fmla="val 24269"/>
                <a:gd name="adj2" fmla="val 78668"/>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Rectangle 24"/>
            <p:cNvSpPr>
              <a:spLocks noChangeArrowheads="1"/>
            </p:cNvSpPr>
            <p:nvPr/>
          </p:nvSpPr>
          <p:spPr bwMode="auto">
            <a:xfrm>
              <a:off x="5387975" y="2692400"/>
              <a:ext cx="990600" cy="533400"/>
            </a:xfrm>
            <a:prstGeom prst="rect">
              <a:avLst/>
            </a:prstGeom>
            <a:solidFill>
              <a:srgbClr val="66FF33"/>
            </a:solidFill>
            <a:ln w="9525">
              <a:miter lim="800000"/>
            </a:ln>
            <a:effectLst/>
            <a:scene3d>
              <a:camera prst="legacyObliqueTopRight"/>
              <a:lightRig rig="legacyFlat3" dir="b"/>
            </a:scene3d>
            <a:sp3d extrusionH="430200" prstMaterial="legacyMatte">
              <a:bevelT w="13500" h="13500" prst="angle"/>
              <a:bevelB w="13500" h="13500" prst="angle"/>
              <a:extrusionClr>
                <a:srgbClr val="66FF33"/>
              </a:extrusionClr>
              <a:contourClr>
                <a:srgbClr val="66FF3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通道</a:t>
              </a:r>
              <a:endParaRPr kumimoji="1"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AutoShape 25"/>
            <p:cNvSpPr>
              <a:spLocks noChangeArrowheads="1"/>
            </p:cNvSpPr>
            <p:nvPr/>
          </p:nvSpPr>
          <p:spPr bwMode="auto">
            <a:xfrm>
              <a:off x="5740400" y="3197225"/>
              <a:ext cx="223838" cy="431800"/>
            </a:xfrm>
            <a:prstGeom prst="upDownArrow">
              <a:avLst>
                <a:gd name="adj1" fmla="val 50000"/>
                <a:gd name="adj2" fmla="val 3858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AutoShape 26"/>
            <p:cNvSpPr>
              <a:spLocks noChangeArrowheads="1"/>
            </p:cNvSpPr>
            <p:nvPr/>
          </p:nvSpPr>
          <p:spPr bwMode="auto">
            <a:xfrm>
              <a:off x="5748338" y="2189163"/>
              <a:ext cx="223837" cy="431800"/>
            </a:xfrm>
            <a:prstGeom prst="upDownArrow">
              <a:avLst>
                <a:gd name="adj1" fmla="val 50000"/>
                <a:gd name="adj2" fmla="val 3858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6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Rectangle 27"/>
            <p:cNvSpPr>
              <a:spLocks noChangeArrowheads="1"/>
            </p:cNvSpPr>
            <p:nvPr/>
          </p:nvSpPr>
          <p:spPr bwMode="auto">
            <a:xfrm>
              <a:off x="6503989" y="2997827"/>
              <a:ext cx="1468256" cy="64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buClr>
                  <a:schemeClr val="tx2"/>
                </a:buClr>
                <a:buFontTx/>
                <a:buNone/>
              </a:pPr>
              <a:r>
                <a:rPr lang="en-US" altLang="zh-CN" sz="1600" b="0">
                  <a:latin typeface="Times New Roman" panose="02020603050405020304" pitchFamily="18" charset="0"/>
                  <a:ea typeface="宋体" panose="02010600030101010101" pitchFamily="2" charset="-122"/>
                  <a:cs typeface="Times New Roman" panose="02020603050405020304" pitchFamily="18" charset="0"/>
                </a:rPr>
                <a:t>I/O</a:t>
              </a:r>
              <a:r>
                <a:rPr lang="zh-CN" altLang="en-US" sz="1600" b="0">
                  <a:latin typeface="Times New Roman" panose="02020603050405020304" pitchFamily="18" charset="0"/>
                  <a:ea typeface="宋体" panose="02010600030101010101" pitchFamily="2" charset="-122"/>
                  <a:cs typeface="Times New Roman" panose="02020603050405020304" pitchFamily="18" charset="0"/>
                </a:rPr>
                <a:t>总线</a:t>
              </a:r>
              <a:endParaRPr lang="zh-CN" altLang="en-US" sz="1600" b="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 name="矩形 6"/>
          <p:cNvSpPr/>
          <p:nvPr/>
        </p:nvSpPr>
        <p:spPr>
          <a:xfrm>
            <a:off x="791692" y="5323766"/>
            <a:ext cx="7918893" cy="892552"/>
          </a:xfrm>
          <a:prstGeom prst="rect">
            <a:avLst/>
          </a:prstGeom>
        </p:spPr>
        <p:txBody>
          <a:bodyPr wrap="square">
            <a:spAutoFit/>
          </a:bodyPr>
          <a:lstStyle/>
          <a:p>
            <a:pPr marL="717550" lvl="1" indent="-285750" fontAlgn="ctr">
              <a:lnSpc>
                <a:spcPct val="130000"/>
              </a:lnSpc>
              <a:spcBef>
                <a:spcPts val="0"/>
              </a:spcBef>
              <a:spcAft>
                <a:spcPts val="0"/>
              </a:spcAft>
              <a:buClr>
                <a:srgbClr val="01041D"/>
              </a:buClr>
              <a:buSzPct val="100000"/>
              <a:buFont typeface="Wingdings" panose="05000000000000000000" charset="0"/>
              <a:buChar char="Ø"/>
            </a:pP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采用通道的机型：</a:t>
            </a:r>
            <a:r>
              <a:rPr lang="en-US" altLang="zh-CN"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IBM 360</a:t>
            </a: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系列机，</a:t>
            </a:r>
            <a:r>
              <a:rPr lang="en-US" altLang="zh-CN"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IBM370</a:t>
            </a: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系列机</a:t>
            </a:r>
            <a:endPar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717550" lvl="1" indent="-285750" fontAlgn="ctr">
              <a:lnSpc>
                <a:spcPct val="130000"/>
              </a:lnSpc>
              <a:spcBef>
                <a:spcPts val="0"/>
              </a:spcBef>
              <a:spcAft>
                <a:spcPts val="0"/>
              </a:spcAft>
              <a:buClr>
                <a:srgbClr val="01041D"/>
              </a:buClr>
              <a:buSzPct val="100000"/>
              <a:buFont typeface="Wingdings" panose="05000000000000000000" charset="0"/>
              <a:buChar char="Ø"/>
            </a:pP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采用微通道的机型：</a:t>
            </a:r>
            <a:r>
              <a:rPr lang="en-US" altLang="zh-CN"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IBM</a:t>
            </a:r>
            <a:r>
              <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公司研制的微型机和工作站</a:t>
            </a:r>
            <a:endParaRPr lang="zh-CN" altLang="en-US" sz="20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72732"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总线的传送方式</a:t>
            </a:r>
            <a:endParaRPr lang="zh-CN" altLang="en-US" sz="3400" dirty="0">
              <a:solidFill>
                <a:schemeClr val="dk1">
                  <a:lumMod val="75000"/>
                </a:schemeClr>
              </a:solidFill>
              <a:latin typeface="Arial" panose="020B0604020202020204" pitchFamily="34" charset="0"/>
              <a:sym typeface="+mn-ea"/>
            </a:endParaRPr>
          </a:p>
        </p:txBody>
      </p:sp>
      <p:sp>
        <p:nvSpPr>
          <p:cNvPr id="4" name="矩形 3"/>
          <p:cNvSpPr/>
          <p:nvPr/>
        </p:nvSpPr>
        <p:spPr>
          <a:xfrm>
            <a:off x="1150912" y="1096291"/>
            <a:ext cx="9065285" cy="2091690"/>
          </a:xfrm>
          <a:prstGeom prst="rect">
            <a:avLst/>
          </a:prstGeom>
        </p:spPr>
        <p:txBody>
          <a:bodyPr wrap="square" anchor="ctr" anchorCtr="0">
            <a:spAutoFit/>
          </a:bodyPr>
          <a:lstStyle/>
          <a:p>
            <a:pPr marL="0" indent="0" eaLnBrk="1" latinLnBrk="0" hangingPunct="1">
              <a:lnSpc>
                <a:spcPct val="130000"/>
              </a:lnSpc>
            </a:pPr>
            <a:r>
              <a:rPr lang="zh-CN" altLang="en-US" sz="2000" b="1" dirty="0">
                <a:solidFill>
                  <a:srgbClr val="FF0000"/>
                </a:solidFill>
                <a:latin typeface="微软雅黑" panose="020B0503020204020204" pitchFamily="34" charset="-122"/>
                <a:ea typeface="微软雅黑" panose="020B0503020204020204" pitchFamily="34" charset="-122"/>
              </a:rPr>
              <a:t>串行传送</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只有一条传输线，采用脉冲传送。在串行传送时，</a:t>
            </a:r>
            <a:r>
              <a:rPr lang="zh-CN" altLang="en-US" sz="2000" dirty="0">
                <a:solidFill>
                  <a:srgbClr val="1616CD"/>
                </a:solidFill>
                <a:latin typeface="微软雅黑" panose="020B0503020204020204" pitchFamily="34" charset="-122"/>
                <a:ea typeface="微软雅黑" panose="020B0503020204020204" pitchFamily="34" charset="-122"/>
              </a:rPr>
              <a:t>顺序传送一个数码的所有二进制位</a:t>
            </a:r>
            <a:r>
              <a:rPr lang="zh-CN" altLang="en-US" sz="2000" dirty="0">
                <a:solidFill>
                  <a:schemeClr val="accent1"/>
                </a:solidFill>
                <a:latin typeface="微软雅黑" panose="020B0503020204020204" pitchFamily="34" charset="-122"/>
                <a:ea typeface="微软雅黑" panose="020B0503020204020204" pitchFamily="34" charset="-122"/>
              </a:rPr>
              <a:t>，每次一位；先传送数码的最低位，最后传送最高位。</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0" indent="0" eaLnBrk="1" latinLnBrk="0" hangingPunct="1">
              <a:lnSpc>
                <a:spcPct val="130000"/>
              </a:lnSpc>
            </a:pPr>
            <a:endParaRPr lang="zh-CN" altLang="en-US" sz="2000" dirty="0">
              <a:solidFill>
                <a:schemeClr val="accent1"/>
              </a:solidFill>
              <a:latin typeface="微软雅黑" panose="020B0503020204020204" pitchFamily="34" charset="-122"/>
              <a:ea typeface="微软雅黑" panose="020B0503020204020204" pitchFamily="34" charset="-122"/>
            </a:endParaRPr>
          </a:p>
          <a:p>
            <a:pPr marL="0" indent="0" eaLnBrk="1" latinLnBrk="0" hangingPunct="1">
              <a:lnSpc>
                <a:spcPct val="130000"/>
              </a:lnSpc>
            </a:pPr>
            <a:r>
              <a:rPr lang="zh-CN" altLang="en-US" sz="2000" b="1" dirty="0">
                <a:solidFill>
                  <a:srgbClr val="FF0000"/>
                </a:solidFill>
                <a:latin typeface="微软雅黑" panose="020B0503020204020204" pitchFamily="34" charset="-122"/>
                <a:ea typeface="微软雅黑" panose="020B0503020204020204" pitchFamily="34" charset="-122"/>
              </a:rPr>
              <a:t>并行传送：</a:t>
            </a:r>
            <a:r>
              <a:rPr lang="zh-CN" altLang="en-US" sz="2000" dirty="0">
                <a:solidFill>
                  <a:schemeClr val="accent1"/>
                </a:solidFill>
                <a:latin typeface="微软雅黑" panose="020B0503020204020204" pitchFamily="34" charset="-122"/>
                <a:ea typeface="微软雅黑" panose="020B0503020204020204" pitchFamily="34" charset="-122"/>
              </a:rPr>
              <a:t>信息字有多少个二进制位，就需要多少条传输线，每个二进制位在不同的线上进行传输。并行传送一般采用电位传送，所有位</a:t>
            </a:r>
            <a:r>
              <a:rPr lang="zh-CN" altLang="en-US" sz="2000" dirty="0">
                <a:solidFill>
                  <a:srgbClr val="1616CD"/>
                </a:solidFill>
                <a:latin typeface="微软雅黑" panose="020B0503020204020204" pitchFamily="34" charset="-122"/>
                <a:ea typeface="微软雅黑" panose="020B0503020204020204" pitchFamily="34" charset="-122"/>
              </a:rPr>
              <a:t>同时</a:t>
            </a:r>
            <a:r>
              <a:rPr lang="zh-CN" altLang="en-US" sz="2000" dirty="0">
                <a:solidFill>
                  <a:schemeClr val="accent1"/>
                </a:solidFill>
                <a:latin typeface="微软雅黑" panose="020B0503020204020204" pitchFamily="34" charset="-122"/>
                <a:ea typeface="微软雅黑" panose="020B0503020204020204" pitchFamily="34" charset="-122"/>
              </a:rPr>
              <a:t>被传送。</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1169351" y="3343336"/>
            <a:ext cx="5077173" cy="2091690"/>
          </a:xfrm>
          <a:prstGeom prst="rect">
            <a:avLst/>
          </a:prstGeom>
        </p:spPr>
        <p:txBody>
          <a:bodyPr wrap="square" anchor="ctr" anchorCtr="0">
            <a:spAutoFit/>
          </a:bodyPr>
          <a:lstStyle/>
          <a:p>
            <a:pPr marL="0" indent="0" algn="l" eaLnBrk="1" latinLnBrk="0" hangingPunct="1">
              <a:lnSpc>
                <a:spcPct val="130000"/>
              </a:lnSpc>
            </a:pPr>
            <a:r>
              <a:rPr lang="zh-CN" altLang="en-US" sz="2000" b="1" dirty="0">
                <a:solidFill>
                  <a:srgbClr val="FF0000"/>
                </a:solidFill>
                <a:latin typeface="微软雅黑" panose="020B0503020204020204" pitchFamily="34" charset="-122"/>
                <a:ea typeface="微软雅黑" panose="020B0503020204020204" pitchFamily="34" charset="-122"/>
              </a:rPr>
              <a:t>分时传送</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分时传送有</a:t>
            </a:r>
            <a:r>
              <a:rPr lang="zh-CN" altLang="en-US" sz="2000" dirty="0">
                <a:solidFill>
                  <a:srgbClr val="1616CD"/>
                </a:solidFill>
                <a:latin typeface="微软雅黑" panose="020B0503020204020204" pitchFamily="34" charset="-122"/>
                <a:ea typeface="微软雅黑" panose="020B0503020204020204" pitchFamily="34" charset="-122"/>
              </a:rPr>
              <a:t>两种概念</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，一是采用</a:t>
            </a:r>
            <a:r>
              <a:rPr lang="zh-CN" altLang="en-US" sz="2000" dirty="0">
                <a:solidFill>
                  <a:srgbClr val="1616CD"/>
                </a:solidFill>
                <a:latin typeface="微软雅黑" panose="020B0503020204020204" pitchFamily="34" charset="-122"/>
                <a:ea typeface="微软雅黑" panose="020B0503020204020204" pitchFamily="34" charset="-122"/>
              </a:rPr>
              <a:t>总线复用</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方式，既传送地址信息，也传送数据信息。为此需要</a:t>
            </a:r>
            <a:r>
              <a:rPr lang="zh-CN" altLang="en-US" sz="2000" dirty="0">
                <a:solidFill>
                  <a:srgbClr val="1616CD"/>
                </a:solidFill>
                <a:latin typeface="微软雅黑" panose="020B0503020204020204" pitchFamily="34" charset="-122"/>
                <a:ea typeface="微软雅黑" panose="020B0503020204020204" pitchFamily="34" charset="-122"/>
              </a:rPr>
              <a:t>划分时间片</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，在不同时间中完成不同的传送任务。二是共享总线的部件</a:t>
            </a:r>
            <a:r>
              <a:rPr lang="zh-CN" altLang="en-US" sz="2000" dirty="0">
                <a:solidFill>
                  <a:srgbClr val="1616CD"/>
                </a:solidFill>
                <a:latin typeface="微软雅黑" panose="020B0503020204020204" pitchFamily="34" charset="-122"/>
                <a:ea typeface="微软雅黑" panose="020B0503020204020204" pitchFamily="34" charset="-122"/>
              </a:rPr>
              <a:t>分时</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使用总线</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6537325" y="3300730"/>
            <a:ext cx="3569970" cy="2447290"/>
            <a:chOff x="10182" y="5085"/>
            <a:chExt cx="5622" cy="3854"/>
          </a:xfrm>
        </p:grpSpPr>
        <p:pic>
          <p:nvPicPr>
            <p:cNvPr id="1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82" y="5085"/>
              <a:ext cx="5623" cy="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96"/>
            <p:cNvGrpSpPr/>
            <p:nvPr/>
          </p:nvGrpSpPr>
          <p:grpSpPr bwMode="auto">
            <a:xfrm>
              <a:off x="10792" y="6695"/>
              <a:ext cx="360" cy="1560"/>
              <a:chOff x="2016" y="1824"/>
              <a:chExt cx="144" cy="624"/>
            </a:xfrm>
          </p:grpSpPr>
          <p:sp>
            <p:nvSpPr>
              <p:cNvPr id="14" name="Line 97"/>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98"/>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99"/>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00"/>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01"/>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02"/>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103"/>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104"/>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2" name="Group 105"/>
            <p:cNvGrpSpPr/>
            <p:nvPr/>
          </p:nvGrpSpPr>
          <p:grpSpPr bwMode="auto">
            <a:xfrm>
              <a:off x="11272" y="6695"/>
              <a:ext cx="360" cy="1560"/>
              <a:chOff x="2016" y="1824"/>
              <a:chExt cx="144" cy="624"/>
            </a:xfrm>
          </p:grpSpPr>
          <p:sp>
            <p:nvSpPr>
              <p:cNvPr id="23" name="Line 106"/>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07"/>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08"/>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9"/>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110"/>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11"/>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112"/>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113"/>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2" name="Group 114"/>
            <p:cNvGrpSpPr/>
            <p:nvPr/>
          </p:nvGrpSpPr>
          <p:grpSpPr bwMode="auto">
            <a:xfrm>
              <a:off x="11752" y="6695"/>
              <a:ext cx="360" cy="1560"/>
              <a:chOff x="2016" y="1824"/>
              <a:chExt cx="144" cy="624"/>
            </a:xfrm>
          </p:grpSpPr>
          <p:sp>
            <p:nvSpPr>
              <p:cNvPr id="33" name="Line 115"/>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116"/>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17"/>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118"/>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119"/>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120"/>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121"/>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122"/>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 name="Group 123"/>
            <p:cNvGrpSpPr/>
            <p:nvPr/>
          </p:nvGrpSpPr>
          <p:grpSpPr bwMode="auto">
            <a:xfrm>
              <a:off x="12232" y="6695"/>
              <a:ext cx="360" cy="1560"/>
              <a:chOff x="2016" y="1824"/>
              <a:chExt cx="144" cy="624"/>
            </a:xfrm>
          </p:grpSpPr>
          <p:sp>
            <p:nvSpPr>
              <p:cNvPr id="42" name="Line 124"/>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125"/>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Line 126"/>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Line 127"/>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 name="Line 128"/>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129"/>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Line 130"/>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 name="Line 131"/>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0" name="Group 132"/>
            <p:cNvGrpSpPr/>
            <p:nvPr/>
          </p:nvGrpSpPr>
          <p:grpSpPr bwMode="auto">
            <a:xfrm>
              <a:off x="12712" y="6695"/>
              <a:ext cx="360" cy="1560"/>
              <a:chOff x="2016" y="1824"/>
              <a:chExt cx="144" cy="624"/>
            </a:xfrm>
          </p:grpSpPr>
          <p:sp>
            <p:nvSpPr>
              <p:cNvPr id="51" name="Line 133"/>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134"/>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 name="Line 135"/>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 name="Line 136"/>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137"/>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Line 138"/>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Line 139"/>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Line 140"/>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0" name="Group 141"/>
            <p:cNvGrpSpPr/>
            <p:nvPr/>
          </p:nvGrpSpPr>
          <p:grpSpPr bwMode="auto">
            <a:xfrm>
              <a:off x="13192" y="6695"/>
              <a:ext cx="360" cy="1560"/>
              <a:chOff x="2016" y="1824"/>
              <a:chExt cx="144" cy="624"/>
            </a:xfrm>
          </p:grpSpPr>
          <p:sp>
            <p:nvSpPr>
              <p:cNvPr id="61" name="Line 142"/>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 name="Line 143"/>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 name="Line 144"/>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145"/>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146"/>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147"/>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148"/>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Line 149"/>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9" name="Group 150"/>
            <p:cNvGrpSpPr/>
            <p:nvPr/>
          </p:nvGrpSpPr>
          <p:grpSpPr bwMode="auto">
            <a:xfrm>
              <a:off x="13672" y="6695"/>
              <a:ext cx="360" cy="1560"/>
              <a:chOff x="2016" y="1824"/>
              <a:chExt cx="144" cy="624"/>
            </a:xfrm>
          </p:grpSpPr>
          <p:sp>
            <p:nvSpPr>
              <p:cNvPr id="70" name="Line 151"/>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Line 152"/>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 name="Line 153"/>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 name="Line 154"/>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Line 155"/>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 name="Line 156"/>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6" name="Line 157"/>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 name="Line 158"/>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8" name="Group 159"/>
            <p:cNvGrpSpPr/>
            <p:nvPr/>
          </p:nvGrpSpPr>
          <p:grpSpPr bwMode="auto">
            <a:xfrm>
              <a:off x="14152" y="6695"/>
              <a:ext cx="360" cy="1560"/>
              <a:chOff x="2016" y="1824"/>
              <a:chExt cx="144" cy="624"/>
            </a:xfrm>
          </p:grpSpPr>
          <p:sp>
            <p:nvSpPr>
              <p:cNvPr id="79" name="Line 160"/>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161"/>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162"/>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163"/>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164"/>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165"/>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166"/>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167"/>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7" name="Group 168"/>
            <p:cNvGrpSpPr/>
            <p:nvPr/>
          </p:nvGrpSpPr>
          <p:grpSpPr bwMode="auto">
            <a:xfrm>
              <a:off x="14632" y="6695"/>
              <a:ext cx="360" cy="1560"/>
              <a:chOff x="2016" y="1824"/>
              <a:chExt cx="144" cy="624"/>
            </a:xfrm>
          </p:grpSpPr>
          <p:sp>
            <p:nvSpPr>
              <p:cNvPr id="88" name="Line 169"/>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 name="Line 170"/>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Line 171"/>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 name="Line 172"/>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 name="Line 173"/>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 name="Line 174"/>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4" name="Line 175"/>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 name="Line 176"/>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6" name="Group 177"/>
            <p:cNvGrpSpPr/>
            <p:nvPr/>
          </p:nvGrpSpPr>
          <p:grpSpPr bwMode="auto">
            <a:xfrm>
              <a:off x="15112" y="6695"/>
              <a:ext cx="360" cy="1560"/>
              <a:chOff x="2016" y="1824"/>
              <a:chExt cx="144" cy="624"/>
            </a:xfrm>
          </p:grpSpPr>
          <p:sp>
            <p:nvSpPr>
              <p:cNvPr id="97" name="Line 178"/>
              <p:cNvSpPr>
                <a:spLocks noChangeShapeType="1"/>
              </p:cNvSpPr>
              <p:nvPr/>
            </p:nvSpPr>
            <p:spPr bwMode="auto">
              <a:xfrm>
                <a:off x="2016" y="235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 name="Line 179"/>
              <p:cNvSpPr>
                <a:spLocks noChangeShapeType="1"/>
              </p:cNvSpPr>
              <p:nvPr/>
            </p:nvSpPr>
            <p:spPr bwMode="auto">
              <a:xfrm>
                <a:off x="2016" y="2448"/>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 name="Line 180"/>
              <p:cNvSpPr>
                <a:spLocks noChangeShapeType="1"/>
              </p:cNvSpPr>
              <p:nvPr/>
            </p:nvSpPr>
            <p:spPr bwMode="auto">
              <a:xfrm>
                <a:off x="2016" y="2269"/>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 name="Line 181"/>
              <p:cNvSpPr>
                <a:spLocks noChangeShapeType="1"/>
              </p:cNvSpPr>
              <p:nvPr/>
            </p:nvSpPr>
            <p:spPr bwMode="auto">
              <a:xfrm>
                <a:off x="2016" y="2180"/>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 name="Line 182"/>
              <p:cNvSpPr>
                <a:spLocks noChangeShapeType="1"/>
              </p:cNvSpPr>
              <p:nvPr/>
            </p:nvSpPr>
            <p:spPr bwMode="auto">
              <a:xfrm>
                <a:off x="2016" y="2002"/>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 name="Line 183"/>
              <p:cNvSpPr>
                <a:spLocks noChangeShapeType="1"/>
              </p:cNvSpPr>
              <p:nvPr/>
            </p:nvSpPr>
            <p:spPr bwMode="auto">
              <a:xfrm>
                <a:off x="2016" y="2091"/>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 name="Line 184"/>
              <p:cNvSpPr>
                <a:spLocks noChangeShapeType="1"/>
              </p:cNvSpPr>
              <p:nvPr/>
            </p:nvSpPr>
            <p:spPr bwMode="auto">
              <a:xfrm>
                <a:off x="2016" y="1913"/>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 name="Line 185"/>
              <p:cNvSpPr>
                <a:spLocks noChangeShapeType="1"/>
              </p:cNvSpPr>
              <p:nvPr/>
            </p:nvSpPr>
            <p:spPr bwMode="auto">
              <a:xfrm>
                <a:off x="2016" y="1824"/>
                <a:ext cx="144"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5" name="Line 186"/>
            <p:cNvSpPr>
              <a:spLocks noChangeShapeType="1"/>
            </p:cNvSpPr>
            <p:nvPr/>
          </p:nvSpPr>
          <p:spPr bwMode="auto">
            <a:xfrm>
              <a:off x="10772" y="5732"/>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 name="Line 187"/>
            <p:cNvSpPr>
              <a:spLocks noChangeShapeType="1"/>
            </p:cNvSpPr>
            <p:nvPr/>
          </p:nvSpPr>
          <p:spPr bwMode="auto">
            <a:xfrm>
              <a:off x="11252" y="5732"/>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 name="Line 188"/>
            <p:cNvSpPr>
              <a:spLocks noChangeShapeType="1"/>
            </p:cNvSpPr>
            <p:nvPr/>
          </p:nvSpPr>
          <p:spPr bwMode="auto">
            <a:xfrm>
              <a:off x="11732" y="5732"/>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 name="Line 189"/>
            <p:cNvSpPr>
              <a:spLocks noChangeShapeType="1"/>
            </p:cNvSpPr>
            <p:nvPr/>
          </p:nvSpPr>
          <p:spPr bwMode="auto">
            <a:xfrm>
              <a:off x="12212" y="5732"/>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 name="Line 190"/>
            <p:cNvSpPr>
              <a:spLocks noChangeShapeType="1"/>
            </p:cNvSpPr>
            <p:nvPr/>
          </p:nvSpPr>
          <p:spPr bwMode="auto">
            <a:xfrm>
              <a:off x="12692" y="5732"/>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 name="Line 191"/>
            <p:cNvSpPr>
              <a:spLocks noChangeShapeType="1"/>
            </p:cNvSpPr>
            <p:nvPr/>
          </p:nvSpPr>
          <p:spPr bwMode="auto">
            <a:xfrm>
              <a:off x="15039" y="6695"/>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 name="Line 192"/>
            <p:cNvSpPr>
              <a:spLocks noChangeShapeType="1"/>
            </p:cNvSpPr>
            <p:nvPr/>
          </p:nvSpPr>
          <p:spPr bwMode="auto">
            <a:xfrm>
              <a:off x="13652" y="5732"/>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 name="Line 193"/>
            <p:cNvSpPr>
              <a:spLocks noChangeShapeType="1"/>
            </p:cNvSpPr>
            <p:nvPr/>
          </p:nvSpPr>
          <p:spPr bwMode="auto">
            <a:xfrm>
              <a:off x="14132" y="5732"/>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 name="Line 194"/>
            <p:cNvSpPr>
              <a:spLocks noChangeShapeType="1"/>
            </p:cNvSpPr>
            <p:nvPr/>
          </p:nvSpPr>
          <p:spPr bwMode="auto">
            <a:xfrm>
              <a:off x="14612" y="5732"/>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95"/>
            <p:cNvSpPr>
              <a:spLocks noChangeShapeType="1"/>
            </p:cNvSpPr>
            <p:nvPr/>
          </p:nvSpPr>
          <p:spPr bwMode="auto">
            <a:xfrm>
              <a:off x="15092" y="5732"/>
              <a:ext cx="36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cxnSp>
        <p:nvCxnSpPr>
          <p:cNvPr id="2" name="直接连接符 1"/>
          <p:cNvCxnSpPr/>
          <p:nvPr>
            <p:custDataLst>
              <p:tags r:id="rId2"/>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3.4.2</a:t>
            </a:r>
            <a:r>
              <a:rPr lang="zh-CN" altLang="en-US" sz="3400" dirty="0">
                <a:solidFill>
                  <a:schemeClr val="dk1">
                    <a:lumMod val="75000"/>
                  </a:schemeClr>
                </a:solidFill>
                <a:latin typeface="Arial" panose="020B0604020202020204" pitchFamily="34" charset="0"/>
              </a:rPr>
              <a:t>通道处理机的工作原理和流量设计</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7" name="Title 6"/>
          <p:cNvSpPr txBox="1"/>
          <p:nvPr>
            <p:custDataLst>
              <p:tags r:id="rId5"/>
            </p:custDataLst>
          </p:nvPr>
        </p:nvSpPr>
        <p:spPr>
          <a:xfrm>
            <a:off x="748559" y="1851035"/>
            <a:ext cx="9644380" cy="376999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通道处理机的作用</a:t>
            </a:r>
            <a:endPar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50000"/>
              </a:lnSpc>
              <a:spcBef>
                <a:spcPts val="0"/>
              </a:spcBef>
              <a:spcAft>
                <a:spcPts val="0"/>
              </a:spcAft>
              <a:buSzPct val="100000"/>
              <a:buFont typeface="Wingdings" panose="05000000000000000000" charset="0"/>
              <a:buChar char="Ø"/>
            </a:pP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负担原来</a:t>
            </a: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对外部设备的管理、控制和大部分输入输出</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工作</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50000"/>
              </a:lnSpc>
              <a:spcBef>
                <a:spcPts val="0"/>
              </a:spcBef>
              <a:spcAft>
                <a:spcPts val="0"/>
              </a:spcAft>
              <a:buSzPct val="100000"/>
              <a:buFont typeface="Wingdings" panose="05000000000000000000" charset="0"/>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是一台同时能够被多台外围设备</a:t>
            </a:r>
            <a:r>
              <a:rPr lang="zh-CN" altLang="en-US"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共享的</a:t>
            </a:r>
            <a:r>
              <a:rPr lang="en-US" altLang="zh-CN" sz="20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DMA</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小型专用处理机。作用具体包括：</a:t>
            </a: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fontAlgn="ctr">
              <a:lnSpc>
                <a:spcPct val="150000"/>
              </a:lnSpc>
              <a:spcBef>
                <a:spcPts val="0"/>
              </a:spcBef>
              <a:spcAft>
                <a:spcPts val="0"/>
              </a:spcAft>
              <a:buSzPct val="70000"/>
              <a:buFont typeface="Wingdings" panose="05000000000000000000" pitchFamily="2" charset="2"/>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管理所有</a:t>
            </a: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按字节</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传输方式工作的低速和中速外围设备</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fontAlgn="ctr">
              <a:lnSpc>
                <a:spcPct val="150000"/>
              </a:lnSpc>
              <a:spcBef>
                <a:spcPts val="0"/>
              </a:spcBef>
              <a:spcAft>
                <a:spcPts val="0"/>
              </a:spcAft>
              <a:buSzPct val="70000"/>
              <a:buFont typeface="Wingdings" panose="05000000000000000000" pitchFamily="2" charset="2"/>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管理按</a:t>
            </a: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数据块</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传输方式工作的高速外围设备</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fontAlgn="ctr">
              <a:lnSpc>
                <a:spcPct val="150000"/>
              </a:lnSpc>
              <a:spcBef>
                <a:spcPts val="0"/>
              </a:spcBef>
              <a:spcAft>
                <a:spcPts val="0"/>
              </a:spcAft>
              <a:buSzPct val="70000"/>
              <a:buFont typeface="Wingdings" panose="05000000000000000000" pitchFamily="2" charset="2"/>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DMA</a:t>
            </a: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接口的初始化和后处理</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fontAlgn="ctr">
              <a:lnSpc>
                <a:spcPct val="150000"/>
              </a:lnSpc>
              <a:spcBef>
                <a:spcPts val="0"/>
              </a:spcBef>
              <a:spcAft>
                <a:spcPts val="0"/>
              </a:spcAft>
              <a:buSzPct val="70000"/>
              <a:buFont typeface="Wingdings" panose="05000000000000000000" pitchFamily="2" charset="2"/>
              <a:buChar char="l"/>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OS</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指挥下，使得多处理机可以</a:t>
            </a: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共享</a:t>
            </a:r>
            <a:r>
              <a:rPr lang="en-US" altLang="zh-CN"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设备</a:t>
            </a:r>
            <a:endParaRPr lang="zh-CN" altLang="en-US" sz="2000" spc="100" dirty="0">
              <a:ln w="3175">
                <a:noFill/>
                <a:prstDash val="dash"/>
              </a:ln>
              <a:solidFill>
                <a:schemeClr val="tx1">
                  <a:lumMod val="60000"/>
                  <a:lumOff val="4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algn="l" fontAlgn="ctr">
              <a:lnSpc>
                <a:spcPct val="150000"/>
              </a:lnSpc>
              <a:spcBef>
                <a:spcPts val="0"/>
              </a:spcBef>
              <a:spcAft>
                <a:spcPts val="0"/>
              </a:spcAft>
              <a:buClrTx/>
              <a:buSzPct val="70000"/>
              <a:buFont typeface="Wingdings" panose="05000000000000000000" pitchFamily="2" charset="2"/>
              <a:buChar char="l"/>
            </a:pPr>
            <a:r>
              <a:rPr lang="zh-CN" altLang="en-US" sz="20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设备故障</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的检测和处理等</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055"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3.4.2</a:t>
            </a:r>
            <a:r>
              <a:rPr lang="zh-CN" altLang="en-US" sz="3400" dirty="0">
                <a:solidFill>
                  <a:schemeClr val="dk1">
                    <a:lumMod val="75000"/>
                  </a:schemeClr>
                </a:solidFill>
                <a:latin typeface="Arial" panose="020B0604020202020204" pitchFamily="34" charset="0"/>
              </a:rPr>
              <a:t>通道处理机的工作原理和流量设计</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7" name="Title 6"/>
          <p:cNvSpPr txBox="1"/>
          <p:nvPr>
            <p:custDataLst>
              <p:tags r:id="rId5"/>
            </p:custDataLst>
          </p:nvPr>
        </p:nvSpPr>
        <p:spPr>
          <a:xfrm>
            <a:off x="696336" y="431580"/>
            <a:ext cx="9644380" cy="376999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通道处理机与</a:t>
            </a: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，设备控制器，</a:t>
            </a: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设备的关系：</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一台大型计算机系统中可以有多个通道，一个通道可以连接多个设备控制器，而一个设备控制器又可以管理一台或多台外围设备</a:t>
            </a: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055"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Group 5"/>
          <p:cNvGrpSpPr/>
          <p:nvPr/>
        </p:nvGrpSpPr>
        <p:grpSpPr bwMode="auto">
          <a:xfrm>
            <a:off x="2083176" y="2556663"/>
            <a:ext cx="8175625" cy="3657600"/>
            <a:chOff x="908" y="1771"/>
            <a:chExt cx="5150" cy="2304"/>
          </a:xfrm>
        </p:grpSpPr>
        <p:graphicFrame>
          <p:nvGraphicFramePr>
            <p:cNvPr id="12" name="Object 6"/>
            <p:cNvGraphicFramePr>
              <a:graphicFrameLocks noChangeAspect="1"/>
            </p:cNvGraphicFramePr>
            <p:nvPr/>
          </p:nvGraphicFramePr>
          <p:xfrm>
            <a:off x="908" y="1771"/>
            <a:ext cx="4168" cy="2304"/>
          </p:xfrm>
          <a:graphic>
            <a:graphicData uri="http://schemas.openxmlformats.org/presentationml/2006/ole">
              <mc:AlternateContent xmlns:mc="http://schemas.openxmlformats.org/markup-compatibility/2006">
                <mc:Choice xmlns:v="urn:schemas-microsoft-com:vml" Requires="v">
                  <p:oleObj spid="_x0000_s5" name="VISIO" r:id="rId6" imgW="4854575" imgH="2592705" progId="Visio.Drawing.6">
                    <p:embed/>
                  </p:oleObj>
                </mc:Choice>
                <mc:Fallback>
                  <p:oleObj name="VISIO" r:id="rId6" imgW="4854575" imgH="2592705" progId="Visio.Drawing.6">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 y="1771"/>
                          <a:ext cx="4168"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7"/>
            <p:cNvSpPr>
              <a:spLocks noChangeShapeType="1"/>
            </p:cNvSpPr>
            <p:nvPr/>
          </p:nvSpPr>
          <p:spPr bwMode="auto">
            <a:xfrm>
              <a:off x="2592" y="2256"/>
              <a:ext cx="2256" cy="0"/>
            </a:xfrm>
            <a:prstGeom prst="line">
              <a:avLst/>
            </a:prstGeom>
            <a:noFill/>
            <a:ln w="28575">
              <a:solidFill>
                <a:srgbClr val="FF0000"/>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8"/>
            <p:cNvSpPr>
              <a:spLocks noChangeShapeType="1"/>
            </p:cNvSpPr>
            <p:nvPr/>
          </p:nvSpPr>
          <p:spPr bwMode="auto">
            <a:xfrm>
              <a:off x="2149" y="2976"/>
              <a:ext cx="2699" cy="0"/>
            </a:xfrm>
            <a:prstGeom prst="line">
              <a:avLst/>
            </a:prstGeom>
            <a:noFill/>
            <a:ln w="28575">
              <a:solidFill>
                <a:srgbClr val="FF0000"/>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9"/>
            <p:cNvSpPr>
              <a:spLocks noChangeShapeType="1"/>
            </p:cNvSpPr>
            <p:nvPr/>
          </p:nvSpPr>
          <p:spPr bwMode="auto">
            <a:xfrm>
              <a:off x="1296" y="3648"/>
              <a:ext cx="3552" cy="0"/>
            </a:xfrm>
            <a:prstGeom prst="line">
              <a:avLst/>
            </a:prstGeom>
            <a:noFill/>
            <a:ln w="28575">
              <a:solidFill>
                <a:schemeClr val="hlink"/>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10"/>
            <p:cNvSpPr txBox="1">
              <a:spLocks noChangeArrowheads="1"/>
            </p:cNvSpPr>
            <p:nvPr/>
          </p:nvSpPr>
          <p:spPr bwMode="auto">
            <a:xfrm>
              <a:off x="4894" y="2126"/>
              <a:ext cx="88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zh-CN" altLang="en-US" sz="2400" dirty="0">
                  <a:solidFill>
                    <a:srgbClr val="FF0000"/>
                  </a:solidFill>
                  <a:latin typeface="Tahoma" panose="020B0604030504040204" pitchFamily="34" charset="0"/>
                  <a:ea typeface="宋体" panose="02010600030101010101" pitchFamily="2" charset="-122"/>
                </a:rPr>
                <a:t>系统总线</a:t>
              </a:r>
              <a:endParaRPr kumimoji="1" lang="zh-CN" altLang="en-US" sz="2400" dirty="0">
                <a:solidFill>
                  <a:srgbClr val="FF0000"/>
                </a:solidFill>
                <a:latin typeface="Tahoma" panose="020B0604030504040204" pitchFamily="34" charset="0"/>
                <a:ea typeface="宋体" panose="02010600030101010101" pitchFamily="2" charset="-122"/>
              </a:endParaRPr>
            </a:p>
          </p:txBody>
        </p:sp>
        <p:sp>
          <p:nvSpPr>
            <p:cNvPr id="6" name="Text Box 11"/>
            <p:cNvSpPr txBox="1">
              <a:spLocks noChangeArrowheads="1"/>
            </p:cNvSpPr>
            <p:nvPr/>
          </p:nvSpPr>
          <p:spPr bwMode="auto">
            <a:xfrm>
              <a:off x="4894" y="2838"/>
              <a:ext cx="116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zh-CN" altLang="en-US" sz="2400" dirty="0">
                  <a:solidFill>
                    <a:srgbClr val="FF0000"/>
                  </a:solidFill>
                  <a:latin typeface="Tahoma" panose="020B0604030504040204" pitchFamily="34" charset="0"/>
                  <a:ea typeface="宋体" panose="02010600030101010101" pitchFamily="2" charset="-122"/>
                </a:rPr>
                <a:t>标准</a:t>
              </a:r>
              <a:r>
                <a:rPr kumimoji="1"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I/O</a:t>
              </a:r>
              <a:r>
                <a:rPr kumimoji="1" lang="zh-CN" altLang="en-US" sz="2400" dirty="0">
                  <a:solidFill>
                    <a:srgbClr val="FF0000"/>
                  </a:solidFill>
                  <a:latin typeface="Tahoma" panose="020B0604030504040204" pitchFamily="34" charset="0"/>
                  <a:ea typeface="宋体" panose="02010600030101010101" pitchFamily="2" charset="-122"/>
                </a:rPr>
                <a:t>接口</a:t>
              </a:r>
              <a:endParaRPr kumimoji="1" lang="zh-CN" altLang="en-US" sz="2400" dirty="0">
                <a:solidFill>
                  <a:srgbClr val="FF0000"/>
                </a:solidFill>
                <a:latin typeface="Tahoma" panose="020B0604030504040204" pitchFamily="34" charset="0"/>
                <a:ea typeface="宋体" panose="02010600030101010101" pitchFamily="2" charset="-122"/>
              </a:endParaRPr>
            </a:p>
          </p:txBody>
        </p:sp>
        <p:sp>
          <p:nvSpPr>
            <p:cNvPr id="18" name="Text Box 12"/>
            <p:cNvSpPr txBox="1">
              <a:spLocks noChangeArrowheads="1"/>
            </p:cNvSpPr>
            <p:nvPr/>
          </p:nvSpPr>
          <p:spPr bwMode="auto">
            <a:xfrm>
              <a:off x="4894" y="3504"/>
              <a:ext cx="88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zh-CN" altLang="en-US" sz="2400" dirty="0">
                  <a:solidFill>
                    <a:srgbClr val="FF0000"/>
                  </a:solidFill>
                  <a:latin typeface="Tahoma" panose="020B0604030504040204" pitchFamily="34" charset="0"/>
                  <a:ea typeface="宋体" panose="02010600030101010101" pitchFamily="2" charset="-122"/>
                </a:rPr>
                <a:t>专用接口</a:t>
              </a:r>
              <a:endParaRPr kumimoji="1" lang="zh-CN" altLang="en-US" sz="2400" dirty="0">
                <a:solidFill>
                  <a:srgbClr val="FF0000"/>
                </a:solidFill>
                <a:latin typeface="Tahoma" panose="020B0604030504040204" pitchFamily="34" charset="0"/>
                <a:ea typeface="宋体" panose="02010600030101010101" pitchFamily="2" charset="-122"/>
              </a:endParaRPr>
            </a:p>
          </p:txBody>
        </p:sp>
      </p:grpSp>
      <p:sp>
        <p:nvSpPr>
          <p:cNvPr id="10" name="Text Box 4"/>
          <p:cNvSpPr txBox="1">
            <a:spLocks noChangeArrowheads="1"/>
          </p:cNvSpPr>
          <p:nvPr/>
        </p:nvSpPr>
        <p:spPr bwMode="auto">
          <a:xfrm>
            <a:off x="1375396" y="3775991"/>
            <a:ext cx="18004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lang="zh-CN" altLang="en-US" sz="2000" b="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四级层次结构</a:t>
            </a:r>
            <a:endParaRPr lang="zh-CN" altLang="en-US" sz="2000" b="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3.4.2</a:t>
            </a:r>
            <a:r>
              <a:rPr lang="zh-CN" altLang="en-US" sz="3400" dirty="0">
                <a:solidFill>
                  <a:schemeClr val="dk1">
                    <a:lumMod val="75000"/>
                  </a:schemeClr>
                </a:solidFill>
                <a:latin typeface="Arial" panose="020B0604020202020204" pitchFamily="34" charset="0"/>
              </a:rPr>
              <a:t>通道处理机的工作原理和流量设计</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7" name="Title 6"/>
          <p:cNvSpPr txBox="1"/>
          <p:nvPr>
            <p:custDataLst>
              <p:tags r:id="rId5"/>
            </p:custDataLst>
          </p:nvPr>
        </p:nvSpPr>
        <p:spPr>
          <a:xfrm>
            <a:off x="705518" y="1943943"/>
            <a:ext cx="9644380" cy="376999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通道处理机的功能</a:t>
            </a:r>
            <a:endPar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接受</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发来的</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指令，并选择相应的</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设备与通道相连接</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执行</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为通道组织的通道程序</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215900" fontAlgn="ctr">
              <a:lnSpc>
                <a:spcPct val="150000"/>
              </a:lnSpc>
              <a:spcBef>
                <a:spcPts val="0"/>
              </a:spcBef>
              <a:spcAft>
                <a:spcPts val="0"/>
              </a:spcAft>
              <a:buSzPct val="70000"/>
              <a:buFont typeface="Wingdings" panose="05000000000000000000" pitchFamily="2" charset="2"/>
              <a:buChar char="l"/>
            </a:pPr>
            <a:r>
              <a:rPr lang="zh-CN" altLang="en-US" sz="1600"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rPr>
              <a:t>从主存中取出通道命令</a:t>
            </a:r>
            <a:endParaRPr lang="zh-CN" altLang="en-US" sz="1600"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215900" fontAlgn="ctr">
              <a:lnSpc>
                <a:spcPct val="150000"/>
              </a:lnSpc>
              <a:spcBef>
                <a:spcPts val="0"/>
              </a:spcBef>
              <a:spcAft>
                <a:spcPts val="0"/>
              </a:spcAft>
              <a:buSzPct val="70000"/>
              <a:buFont typeface="Wingdings" panose="05000000000000000000" pitchFamily="2" charset="2"/>
              <a:buChar char="l"/>
            </a:pPr>
            <a:r>
              <a:rPr lang="zh-CN" altLang="en-US" sz="1600"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rPr>
              <a:t>对通道指令进行译码</a:t>
            </a:r>
            <a:endParaRPr lang="zh-CN" altLang="en-US" sz="1600"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215900" fontAlgn="ctr">
              <a:lnSpc>
                <a:spcPct val="150000"/>
              </a:lnSpc>
              <a:spcBef>
                <a:spcPts val="0"/>
              </a:spcBef>
              <a:spcAft>
                <a:spcPts val="0"/>
              </a:spcAft>
              <a:buSzPct val="70000"/>
              <a:buFont typeface="Wingdings" panose="05000000000000000000" pitchFamily="2" charset="2"/>
              <a:buChar char="l"/>
            </a:pPr>
            <a:r>
              <a:rPr lang="zh-CN" altLang="en-US" sz="1600"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rPr>
              <a:t>根据需要向被选中的设备控制器发出各种操作命令</a:t>
            </a:r>
            <a:endParaRPr lang="zh-CN" altLang="en-US" sz="1600"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计算</a:t>
            </a:r>
            <a:r>
              <a:rPr lang="en-US" altLang="zh-CN"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设备的有关地址</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即进行读</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写操作的数据所在的位置，如磁盘存储器的物理地址</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2000" b="1" spc="100" dirty="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给出主存缓冲区的起始地址</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这个缓冲区用来暂时存放从外围设备上输入的数据，或者暂时存放将要输出到外围设备中的数据。</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055"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3.4.2</a:t>
            </a:r>
            <a:r>
              <a:rPr lang="zh-CN" altLang="en-US" sz="3400" dirty="0">
                <a:solidFill>
                  <a:schemeClr val="dk1">
                    <a:lumMod val="75000"/>
                  </a:schemeClr>
                </a:solidFill>
                <a:latin typeface="Arial" panose="020B0604020202020204" pitchFamily="34" charset="0"/>
              </a:rPr>
              <a:t>通道处理机的工作原理和流量设计</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7" name="Title 6"/>
          <p:cNvSpPr txBox="1"/>
          <p:nvPr>
            <p:custDataLst>
              <p:tags r:id="rId5"/>
            </p:custDataLst>
          </p:nvPr>
        </p:nvSpPr>
        <p:spPr>
          <a:xfrm>
            <a:off x="705518" y="1355089"/>
            <a:ext cx="9644380" cy="376999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控制</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设备和</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MM</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间的数据交换</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215900" fontAlgn="ctr">
              <a:lnSpc>
                <a:spcPct val="150000"/>
              </a:lnSpc>
              <a:spcBef>
                <a:spcPts val="0"/>
              </a:spcBef>
              <a:spcAft>
                <a:spcPts val="0"/>
              </a:spcAft>
              <a:buSzPct val="70000"/>
              <a:buFont typeface="Wingdings" panose="05000000000000000000" pitchFamily="2" charset="2"/>
              <a:buChar char="l"/>
            </a:pPr>
            <a:r>
              <a:rPr lang="zh-CN" altLang="en-US"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rPr>
              <a:t>控制数据交换的个数</a:t>
            </a:r>
            <a:endParaRPr lang="zh-CN" altLang="en-US"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215900" fontAlgn="ctr">
              <a:lnSpc>
                <a:spcPct val="150000"/>
              </a:lnSpc>
              <a:spcBef>
                <a:spcPts val="0"/>
              </a:spcBef>
              <a:spcAft>
                <a:spcPts val="0"/>
              </a:spcAft>
              <a:buSzPct val="70000"/>
              <a:buFont typeface="Wingdings" panose="05000000000000000000" pitchFamily="2" charset="2"/>
              <a:buChar char="l"/>
            </a:pPr>
            <a:r>
              <a:rPr lang="zh-CN" altLang="en-US"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rPr>
              <a:t>对数据交换个数进行计数</a:t>
            </a:r>
            <a:endParaRPr lang="zh-CN" altLang="en-US"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215900" fontAlgn="ctr">
              <a:lnSpc>
                <a:spcPct val="150000"/>
              </a:lnSpc>
              <a:spcBef>
                <a:spcPts val="0"/>
              </a:spcBef>
              <a:spcAft>
                <a:spcPts val="0"/>
              </a:spcAft>
              <a:buSzPct val="70000"/>
              <a:buFont typeface="Wingdings" panose="05000000000000000000" pitchFamily="2" charset="2"/>
              <a:buChar char="l"/>
            </a:pPr>
            <a:r>
              <a:rPr lang="zh-CN" altLang="en-US"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rPr>
              <a:t>判断数据传送工作是否结束</a:t>
            </a:r>
            <a:endParaRPr lang="zh-CN" altLang="en-US" spc="100" dirty="0">
              <a:ln w="3175">
                <a:noFill/>
                <a:prstDash val="dash"/>
              </a:ln>
              <a:solidFill>
                <a:srgbClr val="4472C4"/>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指定</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操作结束时，要执行的善后操作，如中断</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检查外围设备的工作状态，正常或故障</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实现</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设备和</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MM</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间的数据格式转换，如字节装配、字的拆卸。</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055"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3.4.2</a:t>
            </a:r>
            <a:r>
              <a:rPr lang="zh-CN" altLang="en-US" sz="3400" dirty="0">
                <a:solidFill>
                  <a:schemeClr val="dk1">
                    <a:lumMod val="75000"/>
                  </a:schemeClr>
                </a:solidFill>
                <a:latin typeface="Arial" panose="020B0604020202020204" pitchFamily="34" charset="0"/>
              </a:rPr>
              <a:t>通道处理机的工作原理和流量设计</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7" name="Title 6"/>
          <p:cNvSpPr txBox="1"/>
          <p:nvPr>
            <p:custDataLst>
              <p:tags r:id="rId5"/>
            </p:custDataLst>
          </p:nvPr>
        </p:nvSpPr>
        <p:spPr>
          <a:xfrm>
            <a:off x="766701" y="1943943"/>
            <a:ext cx="9644380" cy="376999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just" fontAlgn="ctr">
              <a:lnSpc>
                <a:spcPct val="15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一条大型机通道（</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channel</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）某种程度上类似于</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PCI</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总线（</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bus</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），它能将一个或多个控制器连接起来，而这些控制器又控制着一个或更多的设备（磁盘驱动器、终端、</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LAN</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端口，等等。）</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fontAlgn="ctr">
              <a:lnSpc>
                <a:spcPct val="150000"/>
              </a:lnSpc>
              <a:spcBef>
                <a:spcPts val="0"/>
              </a:spcBef>
              <a:spcAft>
                <a:spcPts val="0"/>
              </a:spcAft>
              <a:buSzPct val="100000"/>
              <a:buFont typeface="Wingdings" panose="05000000000000000000" pitchFamily="2" charset="2"/>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fontAlgn="ctr">
              <a:lnSpc>
                <a:spcPct val="15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大型机通道和</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PCI</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总线之间的一个主要区别是大型机通道通过几对大的</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bus and tag </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电缆（</a:t>
            </a:r>
            <a:r>
              <a:rPr lang="zh-CN" altLang="en-US" sz="2000" b="1"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并行通道方式</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），或者通过最近常使用的</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ESCON</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Enterprise System Connection</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）光导纤维电缆（</a:t>
            </a:r>
            <a:r>
              <a:rPr lang="zh-CN" altLang="en-US" sz="2000" b="1"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串行通道方式</a:t>
            </a: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）以及光纤通道来连接控制器。</a:t>
            </a:r>
            <a:endParaRPr lang="en-US" altLang="zh-CN"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fontAlgn="ctr">
              <a:lnSpc>
                <a:spcPct val="150000"/>
              </a:lnSpc>
              <a:spcBef>
                <a:spcPts val="0"/>
              </a:spcBef>
              <a:spcAft>
                <a:spcPts val="0"/>
              </a:spcAft>
              <a:buSzPct val="100000"/>
              <a:buFont typeface="Wingdings" panose="05000000000000000000" pitchFamily="2" charset="2"/>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fontAlgn="ctr">
              <a:lnSpc>
                <a:spcPct val="150000"/>
              </a:lnSpc>
              <a:spcBef>
                <a:spcPts val="0"/>
              </a:spcBef>
              <a:spcAft>
                <a:spcPts val="0"/>
              </a:spcAft>
              <a:buSzPct val="100000"/>
              <a:buFont typeface="Wingdings" panose="05000000000000000000" pitchFamily="2" charset="2"/>
              <a:buChar char="Ø"/>
            </a:pPr>
            <a:r>
              <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这些通道在早期是一些外置的盒子，现在都已经整合到了系统框架内。</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055"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432010" y="86553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400" dirty="0">
                <a:solidFill>
                  <a:schemeClr val="dk1">
                    <a:lumMod val="75000"/>
                  </a:schemeClr>
                </a:solidFill>
                <a:latin typeface="Arial" panose="020B0604020202020204" pitchFamily="34" charset="0"/>
              </a:rPr>
              <a:t>3.4.2</a:t>
            </a:r>
            <a:r>
              <a:rPr lang="zh-CN" altLang="en-US" sz="3400" dirty="0">
                <a:solidFill>
                  <a:schemeClr val="dk1">
                    <a:lumMod val="75000"/>
                  </a:schemeClr>
                </a:solidFill>
                <a:latin typeface="Arial" panose="020B0604020202020204" pitchFamily="34" charset="0"/>
              </a:rPr>
              <a:t>通道处理机的工作原理和流量设计</a:t>
            </a:r>
            <a:endParaRPr lang="zh-CN" altLang="en-US" sz="3400" dirty="0">
              <a:solidFill>
                <a:schemeClr val="dk1">
                  <a:lumMod val="75000"/>
                </a:schemeClr>
              </a:solidFill>
              <a:latin typeface="Arial" panose="020B0604020202020204" pitchFamily="34" charset="0"/>
            </a:endParaRPr>
          </a:p>
        </p:txBody>
      </p:sp>
      <p:pic>
        <p:nvPicPr>
          <p:cNvPr id="3" name="图片 2"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17" name="Title 6"/>
          <p:cNvSpPr txBox="1"/>
          <p:nvPr>
            <p:custDataLst>
              <p:tags r:id="rId5"/>
            </p:custDataLst>
          </p:nvPr>
        </p:nvSpPr>
        <p:spPr>
          <a:xfrm>
            <a:off x="705518" y="575791"/>
            <a:ext cx="9644380" cy="1656184"/>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通道的工作过程</a:t>
            </a: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nvGrpSpPr>
        <p:grpSpPr>
          <a:xfrm>
            <a:off x="475648" y="1529138"/>
            <a:ext cx="9874250" cy="4267200"/>
            <a:chOff x="-161131" y="1695825"/>
            <a:chExt cx="9874250" cy="4267200"/>
          </a:xfrm>
        </p:grpSpPr>
        <p:grpSp>
          <p:nvGrpSpPr>
            <p:cNvPr id="19" name="Group 2"/>
            <p:cNvGrpSpPr/>
            <p:nvPr/>
          </p:nvGrpSpPr>
          <p:grpSpPr bwMode="auto">
            <a:xfrm>
              <a:off x="2124869" y="1695825"/>
              <a:ext cx="7588250" cy="4267200"/>
              <a:chOff x="916" y="1776"/>
              <a:chExt cx="4780" cy="2304"/>
            </a:xfrm>
          </p:grpSpPr>
          <p:graphicFrame>
            <p:nvGraphicFramePr>
              <p:cNvPr id="20" name="Object 3"/>
              <p:cNvGraphicFramePr>
                <a:graphicFrameLocks noChangeAspect="1"/>
              </p:cNvGraphicFramePr>
              <p:nvPr/>
            </p:nvGraphicFramePr>
            <p:xfrm>
              <a:off x="916" y="1776"/>
              <a:ext cx="4168" cy="2304"/>
            </p:xfrm>
            <a:graphic>
              <a:graphicData uri="http://schemas.openxmlformats.org/presentationml/2006/ole">
                <mc:AlternateContent xmlns:mc="http://schemas.openxmlformats.org/markup-compatibility/2006">
                  <mc:Choice xmlns:v="urn:schemas-microsoft-com:vml" Requires="v">
                    <p:oleObj spid="_x0000_s5" name="VISIO" r:id="rId6" imgW="4854575" imgH="2592705" progId="Visio.Drawing.6">
                      <p:embed/>
                    </p:oleObj>
                  </mc:Choice>
                  <mc:Fallback>
                    <p:oleObj name="VISIO" r:id="rId6" imgW="4854575" imgH="2592705" progId="Visio.Drawing.6">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 y="1776"/>
                            <a:ext cx="4168"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4"/>
              <p:cNvSpPr>
                <a:spLocks noChangeShapeType="1"/>
              </p:cNvSpPr>
              <p:nvPr/>
            </p:nvSpPr>
            <p:spPr bwMode="auto">
              <a:xfrm>
                <a:off x="2592" y="2256"/>
                <a:ext cx="2256" cy="0"/>
              </a:xfrm>
              <a:prstGeom prst="line">
                <a:avLst/>
              </a:prstGeom>
              <a:noFill/>
              <a:ln w="9525">
                <a:solidFill>
                  <a:srgbClr val="333399"/>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22" name="Line 5"/>
              <p:cNvSpPr>
                <a:spLocks noChangeShapeType="1"/>
              </p:cNvSpPr>
              <p:nvPr/>
            </p:nvSpPr>
            <p:spPr bwMode="auto">
              <a:xfrm>
                <a:off x="2112" y="2976"/>
                <a:ext cx="2064" cy="0"/>
              </a:xfrm>
              <a:prstGeom prst="line">
                <a:avLst/>
              </a:prstGeom>
              <a:noFill/>
              <a:ln w="9525">
                <a:solidFill>
                  <a:srgbClr val="333399"/>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23" name="Line 6"/>
              <p:cNvSpPr>
                <a:spLocks noChangeShapeType="1"/>
              </p:cNvSpPr>
              <p:nvPr/>
            </p:nvSpPr>
            <p:spPr bwMode="auto">
              <a:xfrm>
                <a:off x="1248" y="3648"/>
                <a:ext cx="3552" cy="0"/>
              </a:xfrm>
              <a:prstGeom prst="line">
                <a:avLst/>
              </a:prstGeom>
              <a:noFill/>
              <a:ln w="9525">
                <a:solidFill>
                  <a:srgbClr val="333399"/>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C00"/>
                  </a:solidFill>
                  <a:effectLst/>
                  <a:uLnTx/>
                  <a:uFillTx/>
                  <a:latin typeface="Times New Roman" panose="02020603050405020304" pitchFamily="18" charset="0"/>
                </a:endParaRPr>
              </a:p>
            </p:txBody>
          </p:sp>
          <p:sp>
            <p:nvSpPr>
              <p:cNvPr id="24" name="Text Box 7"/>
              <p:cNvSpPr txBox="1">
                <a:spLocks noChangeArrowheads="1"/>
              </p:cNvSpPr>
              <p:nvPr/>
            </p:nvSpPr>
            <p:spPr bwMode="auto">
              <a:xfrm>
                <a:off x="4800" y="2126"/>
                <a:ext cx="8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0" kern="0" dirty="0">
                    <a:latin typeface="Tahoma" panose="020B0604030504040204" pitchFamily="34" charset="0"/>
                    <a:ea typeface="宋体" panose="02010600030101010101" pitchFamily="2" charset="-122"/>
                  </a:rPr>
                  <a:t>系统总线</a:t>
                </a:r>
                <a:endPar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
            <p:nvSpPr>
              <p:cNvPr id="25" name="Text Box 8"/>
              <p:cNvSpPr txBox="1">
                <a:spLocks noChangeArrowheads="1"/>
              </p:cNvSpPr>
              <p:nvPr/>
            </p:nvSpPr>
            <p:spPr bwMode="auto">
              <a:xfrm>
                <a:off x="4176" y="2838"/>
                <a:ext cx="113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fontAlgn="auto">
                  <a:spcBef>
                    <a:spcPct val="0"/>
                  </a:spcBef>
                  <a:spcAft>
                    <a:spcPts val="0"/>
                  </a:spcAft>
                  <a:buClrTx/>
                  <a:buNone/>
                  <a:defRPr/>
                </a:pPr>
                <a:r>
                  <a:rPr kumimoji="1" lang="zh-CN" altLang="en-US" sz="2400" b="0" kern="0" dirty="0">
                    <a:latin typeface="Tahoma" panose="020B0604030504040204" pitchFamily="34" charset="0"/>
                    <a:ea typeface="宋体" panose="02010600030101010101" pitchFamily="2" charset="-122"/>
                  </a:rPr>
                  <a:t>标准</a:t>
                </a:r>
                <a:r>
                  <a:rPr kumimoji="1" lang="en-US" altLang="zh-CN" sz="2400" b="0" kern="0" dirty="0">
                    <a:latin typeface="Tahoma" panose="020B0604030504040204" pitchFamily="34" charset="0"/>
                    <a:ea typeface="宋体" panose="02010600030101010101" pitchFamily="2" charset="-122"/>
                  </a:rPr>
                  <a:t>IO</a:t>
                </a:r>
                <a:r>
                  <a:rPr kumimoji="1" lang="zh-CN" altLang="en-US" sz="2400" b="0" kern="0" dirty="0">
                    <a:latin typeface="Tahoma" panose="020B0604030504040204" pitchFamily="34" charset="0"/>
                    <a:ea typeface="宋体" panose="02010600030101010101" pitchFamily="2" charset="-122"/>
                  </a:rPr>
                  <a:t>接口</a:t>
                </a:r>
                <a:endParaRPr kumimoji="1" lang="zh-CN" altLang="en-US" sz="2400" b="0" kern="0" dirty="0">
                  <a:latin typeface="Tahoma" panose="020B0604030504040204" pitchFamily="34" charset="0"/>
                  <a:ea typeface="宋体" panose="02010600030101010101" pitchFamily="2" charset="-122"/>
                </a:endParaRPr>
              </a:p>
            </p:txBody>
          </p:sp>
          <p:sp>
            <p:nvSpPr>
              <p:cNvPr id="26" name="Text Box 9"/>
              <p:cNvSpPr txBox="1">
                <a:spLocks noChangeArrowheads="1"/>
              </p:cNvSpPr>
              <p:nvPr/>
            </p:nvSpPr>
            <p:spPr bwMode="auto">
              <a:xfrm>
                <a:off x="4800" y="3504"/>
                <a:ext cx="8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defTabSz="914400" eaLnBrk="1" fontAlgn="auto" latinLnBrk="0" hangingPunct="1">
                  <a:lnSpc>
                    <a:spcPct val="100000"/>
                  </a:lnSpc>
                  <a:spcBef>
                    <a:spcPct val="0"/>
                  </a:spcBef>
                  <a:spcAft>
                    <a:spcPts val="0"/>
                  </a:spcAft>
                  <a:buClrTx/>
                  <a:buSzTx/>
                  <a:buFontTx/>
                  <a:buNone/>
                  <a:defRPr/>
                </a:pPr>
                <a:r>
                  <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专用接口</a:t>
                </a:r>
                <a:endPar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grpSp>
        <p:sp>
          <p:nvSpPr>
            <p:cNvPr id="27" name="AutoShape 10"/>
            <p:cNvSpPr>
              <a:spLocks noChangeArrowheads="1"/>
            </p:cNvSpPr>
            <p:nvPr/>
          </p:nvSpPr>
          <p:spPr bwMode="auto">
            <a:xfrm>
              <a:off x="2429669" y="2486400"/>
              <a:ext cx="2209800" cy="657225"/>
            </a:xfrm>
            <a:prstGeom prst="flowChartMagneticTape">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执行通道程序</a:t>
              </a:r>
              <a:endPar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
          <p:nvSpPr>
            <p:cNvPr id="28" name="AutoShape 11"/>
            <p:cNvSpPr>
              <a:spLocks noChangeArrowheads="1"/>
            </p:cNvSpPr>
            <p:nvPr/>
          </p:nvSpPr>
          <p:spPr bwMode="auto">
            <a:xfrm>
              <a:off x="-161131" y="3243365"/>
              <a:ext cx="3276600" cy="1355316"/>
            </a:xfrm>
            <a:prstGeom prst="flowChartMagneticTape">
              <a:avLst/>
            </a:prstGeom>
            <a:solidFill>
              <a:srgbClr val="0092CC"/>
            </a:solidFill>
            <a:ln w="9525">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解释执行通道的命令</a:t>
              </a:r>
              <a:endPar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检测</a:t>
              </a:r>
              <a:r>
                <a:rPr kumimoji="1"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IO</a:t>
              </a:r>
              <a:r>
                <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设备状态等</a:t>
              </a:r>
              <a:endPar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grpSp>
    </p:spTree>
    <p:custDataLst>
      <p:tags r:id="rId8"/>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完成一次数据传输的主要过程</a:t>
            </a:r>
            <a:endParaRPr lang="zh-CN" altLang="en-US" sz="3400" dirty="0">
              <a:solidFill>
                <a:schemeClr val="dk1">
                  <a:lumMod val="75000"/>
                </a:schemeClr>
              </a:solidFill>
              <a:latin typeface="Arial" panose="020B0604020202020204" pitchFamily="34" charset="0"/>
            </a:endParaRPr>
          </a:p>
        </p:txBody>
      </p:sp>
      <p:sp>
        <p:nvSpPr>
          <p:cNvPr id="5" name="Text Box 16"/>
          <p:cNvSpPr txBox="1">
            <a:spLocks noChangeArrowheads="1"/>
          </p:cNvSpPr>
          <p:nvPr>
            <p:custDataLst>
              <p:tags r:id="rId3"/>
            </p:custDataLst>
          </p:nvPr>
        </p:nvSpPr>
        <p:spPr bwMode="auto">
          <a:xfrm>
            <a:off x="834955" y="5892134"/>
            <a:ext cx="98503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accent1"/>
                </a:solidFill>
                <a:latin typeface="隶书" panose="02010509060101010101" pitchFamily="49" charset="-122"/>
                <a:ea typeface="隶书" panose="02010509060101010101"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None/>
            </a:pPr>
            <a:r>
              <a:rPr kumimoji="1" lang="en-US" altLang="zh-CN"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1. </a:t>
            </a:r>
            <a:r>
              <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在用户程序中使用</a:t>
            </a:r>
            <a:r>
              <a:rPr kumimoji="1" lang="zh-CN" altLang="en-US" sz="1800" b="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访管</a:t>
            </a:r>
            <a:r>
              <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指令进入</a:t>
            </a:r>
            <a:r>
              <a:rPr kumimoji="1" lang="en-US" altLang="zh-CN"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OS</a:t>
            </a:r>
            <a:r>
              <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管理程序，由</a:t>
            </a:r>
            <a:r>
              <a:rPr kumimoji="1" lang="en-US" altLang="zh-CN"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OS</a:t>
            </a:r>
            <a:r>
              <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管理程序编制一个通道程序，并启动通道。</a:t>
            </a:r>
            <a:endPar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pSp>
        <p:nvGrpSpPr>
          <p:cNvPr id="2" name="组合 1"/>
          <p:cNvGrpSpPr/>
          <p:nvPr/>
        </p:nvGrpSpPr>
        <p:grpSpPr>
          <a:xfrm>
            <a:off x="1310492" y="919241"/>
            <a:ext cx="8626216" cy="4785708"/>
            <a:chOff x="1094468" y="453553"/>
            <a:chExt cx="8839200" cy="4959351"/>
          </a:xfrm>
        </p:grpSpPr>
        <p:graphicFrame>
          <p:nvGraphicFramePr>
            <p:cNvPr id="8" name="Object 2"/>
            <p:cNvGraphicFramePr>
              <a:graphicFrameLocks noChangeAspect="1"/>
            </p:cNvGraphicFramePr>
            <p:nvPr/>
          </p:nvGraphicFramePr>
          <p:xfrm>
            <a:off x="1094468" y="1221904"/>
            <a:ext cx="8839200" cy="4191000"/>
          </p:xfrm>
          <a:graphic>
            <a:graphicData uri="http://schemas.openxmlformats.org/presentationml/2006/ole">
              <mc:AlternateContent xmlns:mc="http://schemas.openxmlformats.org/markup-compatibility/2006">
                <mc:Choice xmlns:v="urn:schemas-microsoft-com:vml" Requires="v">
                  <p:oleObj spid="_x0000_s4" name="Visio" r:id="rId6" imgW="6463665" imgH="2949575" progId="Visio.Drawing.11">
                    <p:embed/>
                  </p:oleObj>
                </mc:Choice>
                <mc:Fallback>
                  <p:oleObj name="Visio" r:id="rId6" imgW="6463665" imgH="2949575" progId="Visio.Drawing.11">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468" y="1221904"/>
                          <a:ext cx="8839200" cy="419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AutoShape 6"/>
            <p:cNvSpPr>
              <a:spLocks noChangeArrowheads="1"/>
            </p:cNvSpPr>
            <p:nvPr/>
          </p:nvSpPr>
          <p:spPr bwMode="auto">
            <a:xfrm>
              <a:off x="6096801" y="453553"/>
              <a:ext cx="2730078" cy="882797"/>
            </a:xfrm>
            <a:prstGeom prst="wedgeRoundRectCallout">
              <a:avLst>
                <a:gd name="adj1" fmla="val -46597"/>
                <a:gd name="adj2" fmla="val 70514"/>
                <a:gd name="adj3" fmla="val 16667"/>
              </a:avLst>
            </a:prstGeom>
            <a:noFill/>
            <a:ln w="3810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CPU</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用来控制外部设备操作用的输入</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输出指令</a:t>
              </a:r>
              <a:endPar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 name="文本框 1"/>
          <p:cNvSpPr txBox="1">
            <a:spLocks noChangeArrowheads="1"/>
          </p:cNvSpPr>
          <p:nvPr/>
        </p:nvSpPr>
        <p:spPr bwMode="auto">
          <a:xfrm>
            <a:off x="5228233" y="232763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0" hangingPunct="0">
              <a:spcBef>
                <a:spcPct val="0"/>
              </a:spcBef>
              <a:buClrTx/>
              <a:buFontTx/>
              <a:buNone/>
            </a:pPr>
            <a:r>
              <a:rPr lang="zh-CN" altLang="en-US" sz="1800" b="0" dirty="0">
                <a:solidFill>
                  <a:srgbClr val="0000CC"/>
                </a:solidFill>
                <a:latin typeface="Times New Roman" panose="02020603050405020304" pitchFamily="18" charset="0"/>
              </a:rPr>
              <a:t>通道程序</a:t>
            </a:r>
            <a:endParaRPr lang="zh-CN" altLang="en-US" sz="1800" b="0" dirty="0">
              <a:solidFill>
                <a:srgbClr val="0000CC"/>
              </a:solidFill>
              <a:latin typeface="Times New Roman" panose="02020603050405020304" pitchFamily="18" charset="0"/>
            </a:endParaRPr>
          </a:p>
        </p:txBody>
      </p:sp>
    </p:spTree>
    <p:custDataLst>
      <p:tags r:id="rId8"/>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完成一次数据传输的主要过程</a:t>
            </a:r>
            <a:endParaRPr lang="zh-CN" altLang="en-US" sz="34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graphicFrame>
        <p:nvGraphicFramePr>
          <p:cNvPr id="13" name="Object 3"/>
          <p:cNvGraphicFramePr>
            <a:graphicFrameLocks noChangeAspect="1"/>
          </p:cNvGraphicFramePr>
          <p:nvPr/>
        </p:nvGraphicFramePr>
        <p:xfrm>
          <a:off x="2375868" y="1020062"/>
          <a:ext cx="6264696" cy="3132348"/>
        </p:xfrm>
        <a:graphic>
          <a:graphicData uri="http://schemas.openxmlformats.org/presentationml/2006/ole">
            <mc:AlternateContent xmlns:mc="http://schemas.openxmlformats.org/markup-compatibility/2006">
              <mc:Choice xmlns:v="urn:schemas-microsoft-com:vml" Requires="v">
                <p:oleObj spid="_x0000_s2" name="Visio" r:id="rId5" imgW="6463665" imgH="2949575" progId="Visio.Drawing.11">
                  <p:embed/>
                </p:oleObj>
              </mc:Choice>
              <mc:Fallback>
                <p:oleObj name="Visio" r:id="rId5" imgW="6463665" imgH="2949575"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5868" y="1020062"/>
                        <a:ext cx="6264696" cy="3132348"/>
                      </a:xfrm>
                      <a:prstGeom prst="rect">
                        <a:avLst/>
                      </a:prstGeom>
                      <a:solidFill>
                        <a:srgbClr val="FFFFFF"/>
                      </a:solidFill>
                      <a:ln>
                        <a:noFill/>
                      </a:ln>
                      <a:effectLst/>
                    </p:spPr>
                  </p:pic>
                </p:oleObj>
              </mc:Fallback>
            </mc:AlternateContent>
          </a:graphicData>
        </a:graphic>
      </p:graphicFrame>
      <p:sp>
        <p:nvSpPr>
          <p:cNvPr id="7" name="Title 6"/>
          <p:cNvSpPr txBox="1"/>
          <p:nvPr>
            <p:custDataLst>
              <p:tags r:id="rId7"/>
            </p:custDataLst>
          </p:nvPr>
        </p:nvSpPr>
        <p:spPr>
          <a:xfrm>
            <a:off x="937941" y="3696794"/>
            <a:ext cx="9644380" cy="376999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在多任务或多用户系统中，输入输出指令属于</a:t>
            </a:r>
            <a:r>
              <a:rPr lang="zh-CN" altLang="en-US" sz="18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特权指令</a:t>
            </a: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，用户只能通过</a:t>
            </a:r>
            <a:r>
              <a:rPr lang="zh-CN" altLang="en-US" sz="18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广义指令</a:t>
            </a: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调用</a:t>
            </a:r>
            <a:r>
              <a:rPr lang="zh-CN" altLang="en-US" sz="1800" spc="100" dirty="0">
                <a:ln w="3175">
                  <a:noFill/>
                  <a:prstDash val="dash"/>
                </a:ln>
                <a:solidFill>
                  <a:srgbClr val="0621E6"/>
                </a:solidFill>
                <a:uFillTx/>
                <a:latin typeface="微软雅黑" panose="020B0503020204020204" pitchFamily="34" charset="-122"/>
                <a:ea typeface="微软雅黑" panose="020B0503020204020204" pitchFamily="34" charset="-122"/>
                <a:cs typeface="微软雅黑" panose="020B0503020204020204" pitchFamily="34" charset="-122"/>
              </a:rPr>
              <a:t>操作系统的管理程序</a:t>
            </a: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来使用设备。</a:t>
            </a:r>
            <a:endPar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fontAlgn="ctr">
              <a:lnSpc>
                <a:spcPct val="150000"/>
              </a:lnSpc>
              <a:spcBef>
                <a:spcPts val="0"/>
              </a:spcBef>
              <a:spcAft>
                <a:spcPts val="0"/>
              </a:spcAft>
              <a:buSzPct val="100000"/>
              <a:buFont typeface="Wingdings" panose="05000000000000000000" pitchFamily="2" charset="2"/>
              <a:buChar char="Ø"/>
            </a:pPr>
            <a:r>
              <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管理程序根据广义指令提供的参数，如设备号、交换数据长度和主存起始地址等信息：</a:t>
            </a:r>
            <a:endParaRPr lang="zh-CN" altLang="en-US" sz="18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215900" fontAlgn="ctr">
              <a:lnSpc>
                <a:spcPct val="150000"/>
              </a:lnSpc>
              <a:spcBef>
                <a:spcPts val="0"/>
              </a:spcBef>
              <a:spcAft>
                <a:spcPts val="0"/>
              </a:spcAft>
              <a:buClr>
                <a:srgbClr val="1F3743"/>
              </a:buClr>
              <a:buSzPct val="70000"/>
              <a:buFont typeface="Wingdings" panose="05000000000000000000" pitchFamily="2" charset="2"/>
              <a:buChar char="l"/>
            </a:pPr>
            <a:r>
              <a:rPr lang="zh-CN" altLang="en-US" sz="1600" b="1" spc="100" dirty="0">
                <a:ln w="3175">
                  <a:noFill/>
                  <a:prstDash val="dash"/>
                </a:ln>
                <a:solidFill>
                  <a:srgbClr val="FF0000"/>
                </a:solidFill>
                <a:latin typeface="微软雅黑" panose="020B0503020204020204" pitchFamily="34" charset="-122"/>
                <a:ea typeface="微软雅黑" panose="020B0503020204020204" pitchFamily="34" charset="-122"/>
              </a:rPr>
              <a:t>编制通道程序</a:t>
            </a: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，并存放于主存储器中与这个通道相对应的</a:t>
            </a:r>
            <a:r>
              <a:rPr lang="zh-CN" altLang="en-US" sz="1600" b="1" spc="100" dirty="0">
                <a:ln w="3175">
                  <a:noFill/>
                  <a:prstDash val="dash"/>
                </a:ln>
                <a:solidFill>
                  <a:srgbClr val="0621E6"/>
                </a:solidFill>
                <a:latin typeface="微软雅黑" panose="020B0503020204020204" pitchFamily="34" charset="-122"/>
                <a:ea typeface="微软雅黑" panose="020B0503020204020204" pitchFamily="34" charset="-122"/>
              </a:rPr>
              <a:t>通道程序缓冲区</a:t>
            </a: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中。</a:t>
            </a:r>
            <a:endPar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774700" lvl="1" indent="-215900" fontAlgn="ctr">
              <a:lnSpc>
                <a:spcPct val="150000"/>
              </a:lnSpc>
              <a:spcBef>
                <a:spcPts val="0"/>
              </a:spcBef>
              <a:spcAft>
                <a:spcPts val="0"/>
              </a:spcAft>
              <a:buSzPct val="70000"/>
              <a:buFont typeface="Wingdings" panose="05000000000000000000" pitchFamily="2" charset="2"/>
              <a:buChar char="l"/>
            </a:pP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通道程序的入口地址置入主存储器的通道地址单元</a:t>
            </a:r>
            <a:endPar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774700" lvl="1" indent="-215900" fontAlgn="ctr">
              <a:lnSpc>
                <a:spcPct val="150000"/>
              </a:lnSpc>
              <a:spcBef>
                <a:spcPts val="0"/>
              </a:spcBef>
              <a:spcAft>
                <a:spcPts val="0"/>
              </a:spcAft>
              <a:buSzPct val="70000"/>
              <a:buFont typeface="Wingdings" panose="05000000000000000000" pitchFamily="2" charset="2"/>
              <a:buChar char="l"/>
            </a:pPr>
            <a:r>
              <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rPr>
              <a:t>用一条启动输入输出设备指令来启动通道开始工作</a:t>
            </a:r>
            <a:endParaRPr lang="zh-CN" altLang="en-US" sz="1600"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717550" lvl="1" indent="-285750" fontAlgn="ctr">
              <a:lnSpc>
                <a:spcPct val="130000"/>
              </a:lnSpc>
              <a:spcBef>
                <a:spcPts val="0"/>
              </a:spcBef>
              <a:spcAft>
                <a:spcPts val="0"/>
              </a:spcAft>
              <a:buSzPct val="100000"/>
              <a:buFont typeface="Wingdings" panose="05000000000000000000" charset="0"/>
              <a:buChar char="Ø"/>
            </a:pPr>
            <a:endParaRPr lang="zh-CN" altLang="en-US" sz="2000"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055"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完成一次数据传输的主要过程</a:t>
            </a:r>
            <a:endParaRPr lang="zh-CN" altLang="en-US" sz="3400" dirty="0">
              <a:solidFill>
                <a:schemeClr val="dk1">
                  <a:lumMod val="75000"/>
                </a:schemeClr>
              </a:solidFill>
              <a:latin typeface="Arial" panose="020B0604020202020204" pitchFamily="34" charset="0"/>
            </a:endParaRPr>
          </a:p>
        </p:txBody>
      </p:sp>
      <p:sp>
        <p:nvSpPr>
          <p:cNvPr id="5" name="Text Box 16"/>
          <p:cNvSpPr txBox="1">
            <a:spLocks noChangeArrowheads="1"/>
          </p:cNvSpPr>
          <p:nvPr>
            <p:custDataLst>
              <p:tags r:id="rId3"/>
            </p:custDataLst>
          </p:nvPr>
        </p:nvSpPr>
        <p:spPr bwMode="auto">
          <a:xfrm>
            <a:off x="1094468" y="5544343"/>
            <a:ext cx="93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accent1"/>
                </a:solidFill>
                <a:latin typeface="隶书" panose="02010509060101010101" pitchFamily="49" charset="-122"/>
                <a:ea typeface="隶书" panose="02010509060101010101"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None/>
            </a:pPr>
            <a:r>
              <a:rPr kumimoji="1" lang="en-US" altLang="zh-CN"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通道处理机执行</a:t>
            </a:r>
            <a:r>
              <a:rPr kumimoji="1" lang="en-US" altLang="zh-CN"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CPU</a:t>
            </a:r>
            <a:r>
              <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为它组织的通道程序，完成指定的数据输入输出工作。</a:t>
            </a:r>
            <a:endPar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aphicFrame>
        <p:nvGraphicFramePr>
          <p:cNvPr id="12" name="Object 2"/>
          <p:cNvGraphicFramePr>
            <a:graphicFrameLocks noChangeAspect="1"/>
          </p:cNvGraphicFramePr>
          <p:nvPr/>
        </p:nvGraphicFramePr>
        <p:xfrm>
          <a:off x="1018063" y="1054475"/>
          <a:ext cx="8763000" cy="4114800"/>
        </p:xfrm>
        <a:graphic>
          <a:graphicData uri="http://schemas.openxmlformats.org/presentationml/2006/ole">
            <mc:AlternateContent xmlns:mc="http://schemas.openxmlformats.org/markup-compatibility/2006">
              <mc:Choice xmlns:v="urn:schemas-microsoft-com:vml" Requires="v">
                <p:oleObj spid="_x0000_s2" name="Visio" r:id="rId6" imgW="6463665" imgH="2949575" progId="Visio.Drawing.11">
                  <p:embed/>
                </p:oleObj>
              </mc:Choice>
              <mc:Fallback>
                <p:oleObj name="Visio" r:id="rId6" imgW="6463665" imgH="2949575" progId="Visio.Drawing.11">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063" y="1054475"/>
                        <a:ext cx="8763000" cy="411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8"/>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完成一次数据传输的主要过程</a:t>
            </a:r>
            <a:endParaRPr lang="zh-CN" altLang="en-US" sz="3400" dirty="0">
              <a:solidFill>
                <a:schemeClr val="dk1">
                  <a:lumMod val="75000"/>
                </a:schemeClr>
              </a:solidFill>
              <a:latin typeface="Arial" panose="020B0604020202020204" pitchFamily="34" charset="0"/>
            </a:endParaRPr>
          </a:p>
        </p:txBody>
      </p:sp>
      <p:sp>
        <p:nvSpPr>
          <p:cNvPr id="5" name="Text Box 16"/>
          <p:cNvSpPr txBox="1">
            <a:spLocks noChangeArrowheads="1"/>
          </p:cNvSpPr>
          <p:nvPr>
            <p:custDataLst>
              <p:tags r:id="rId3"/>
            </p:custDataLst>
          </p:nvPr>
        </p:nvSpPr>
        <p:spPr bwMode="auto">
          <a:xfrm>
            <a:off x="1094468" y="5544343"/>
            <a:ext cx="93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accent1"/>
                </a:solidFill>
                <a:latin typeface="隶书" panose="02010509060101010101" pitchFamily="49" charset="-122"/>
                <a:ea typeface="隶书" panose="02010509060101010101" pitchFamily="49" charset="-12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algn="ctr">
              <a:spcBef>
                <a:spcPct val="0"/>
              </a:spcBef>
              <a:buClrTx/>
              <a:buNone/>
            </a:pPr>
            <a:r>
              <a:rPr kumimoji="1" lang="en-US" altLang="zh-CN"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3.  </a:t>
            </a:r>
            <a:r>
              <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通道程序结束后向</a:t>
            </a:r>
            <a:r>
              <a:rPr kumimoji="1" lang="en-US" altLang="zh-CN"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CPU</a:t>
            </a:r>
            <a:r>
              <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发中断请求。</a:t>
            </a:r>
            <a:r>
              <a:rPr kumimoji="1" lang="en-US" altLang="zh-CN"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CPU</a:t>
            </a:r>
            <a:r>
              <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rPr>
              <a:t>响应这个中断请求后，第二次进入操作系统，调用管理程序对输入输出中断请求进行处理。</a:t>
            </a:r>
            <a:endParaRPr kumimoji="1" lang="zh-CN" altLang="en-US" sz="1800" b="0" dirty="0">
              <a:solidFill>
                <a:srgbClr val="1F374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aphicFrame>
        <p:nvGraphicFramePr>
          <p:cNvPr id="10" name="Object 2"/>
          <p:cNvGraphicFramePr>
            <a:graphicFrameLocks noChangeAspect="1"/>
          </p:cNvGraphicFramePr>
          <p:nvPr/>
        </p:nvGraphicFramePr>
        <p:xfrm>
          <a:off x="1125538" y="985859"/>
          <a:ext cx="8763000" cy="4191000"/>
        </p:xfrm>
        <a:graphic>
          <a:graphicData uri="http://schemas.openxmlformats.org/presentationml/2006/ole">
            <mc:AlternateContent xmlns:mc="http://schemas.openxmlformats.org/markup-compatibility/2006">
              <mc:Choice xmlns:v="urn:schemas-microsoft-com:vml" Requires="v">
                <p:oleObj spid="_x0000_s2" name="Visio" r:id="rId6" imgW="6463665" imgH="2949575" progId="Visio.Drawing.11">
                  <p:embed/>
                </p:oleObj>
              </mc:Choice>
              <mc:Fallback>
                <p:oleObj name="Visio" r:id="rId6" imgW="6463665" imgH="2949575" progId="Visio.Drawing.11">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538" y="985859"/>
                        <a:ext cx="8763000" cy="419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sp>
        <p:nvSpPr>
          <p:cNvPr id="31" name="TextBox 30"/>
          <p:cNvSpPr txBox="1"/>
          <p:nvPr/>
        </p:nvSpPr>
        <p:spPr>
          <a:xfrm>
            <a:off x="1583690" y="1079500"/>
            <a:ext cx="9303385" cy="5110480"/>
          </a:xfrm>
          <a:prstGeom prst="rect">
            <a:avLst/>
          </a:prstGeom>
          <a:noFill/>
        </p:spPr>
        <p:txBody>
          <a:bodyPr wrap="square" rtlCol="0">
            <a:noAutofit/>
          </a:bodyPr>
          <a:lstStyle/>
          <a:p>
            <a:pPr marL="342900" indent="-342900" eaLnBrk="1" latinLnBrk="0" hangingPunct="1">
              <a:lnSpc>
                <a:spcPct val="130000"/>
              </a:lnSpc>
              <a:spcBef>
                <a:spcPts val="200"/>
              </a:spcBef>
              <a:spcAft>
                <a:spcPts val="200"/>
              </a:spcAft>
              <a:buClr>
                <a:srgbClr val="01041D"/>
              </a:buClr>
              <a:buSzPct val="70000"/>
              <a:buFont typeface="Wingdings" panose="05000000000000000000" charset="0"/>
              <a:buChar char="u"/>
            </a:pPr>
            <a:r>
              <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总线按照在系统中的位置分为：</a:t>
            </a:r>
            <a:endPar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芯片级（</a:t>
            </a:r>
            <a:r>
              <a:rPr lang="en-US" altLang="zh-CN"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内部总线）：</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芯片内的总线，</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内部连接各寄存器和运算部件之间的互联线。由于</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的集成化，这组总线从外部是看不见的。</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板级（系统总线）：</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连接插件板内的各个组件，如</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、存储器、</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接口之间的总线。</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dirty="0">
                <a:solidFill>
                  <a:schemeClr val="accent1">
                    <a:lumMod val="50000"/>
                  </a:schemeClr>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系统级（外总线）：</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系统间或主机与</a:t>
            </a:r>
            <a:r>
              <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接口或设备之间的总线。</a:t>
            </a:r>
            <a:endParaRPr lang="en-US" alt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eaLnBrk="1" latinLnBrk="0" hangingPunct="1">
              <a:lnSpc>
                <a:spcPct val="130000"/>
              </a:lnSpc>
              <a:spcBef>
                <a:spcPts val="200"/>
              </a:spcBef>
              <a:spcAft>
                <a:spcPts val="200"/>
              </a:spcAft>
              <a:buClr>
                <a:srgbClr val="01041D"/>
              </a:buClr>
              <a:buSzPct val="70000"/>
              <a:buFont typeface="Wingdings" panose="05000000000000000000" charset="0"/>
              <a:buChar char="u"/>
            </a:pPr>
            <a:r>
              <a:rPr lang="en-US" altLang="zh-CN" sz="24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按照信息传送方向</a:t>
            </a:r>
            <a:endParaRPr lang="en-US" altLang="zh-CN" sz="2400" b="1"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b="1" dirty="0">
                <a:solidFill>
                  <a:srgbClr val="1616CD"/>
                </a:solidFill>
                <a:latin typeface="微软雅黑" panose="020B0503020204020204" pitchFamily="34" charset="-122"/>
                <a:ea typeface="微软雅黑" panose="020B0503020204020204" pitchFamily="34" charset="-122"/>
                <a:cs typeface="微软雅黑" panose="020B0503020204020204" pitchFamily="34" charset="-122"/>
              </a:rPr>
              <a:t>单向传输</a:t>
            </a:r>
            <a:endParaRPr lang="zh-CN" altLang="en-US" sz="2000" b="1" dirty="0">
              <a:solidFill>
                <a:srgbClr val="1616CD"/>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Clr>
                <a:srgbClr val="01041D"/>
              </a:buClr>
              <a:buSzPct val="70000"/>
              <a:buFont typeface="Wingdings" panose="05000000000000000000" pitchFamily="2" charset="2"/>
              <a:buChar char="l"/>
            </a:pPr>
            <a:r>
              <a:rPr lang="zh-CN" altLang="en-US" sz="2000" b="1" dirty="0">
                <a:solidFill>
                  <a:srgbClr val="1616CD"/>
                </a:solidFill>
                <a:latin typeface="微软雅黑" panose="020B0503020204020204" pitchFamily="34" charset="-122"/>
                <a:ea typeface="微软雅黑" panose="020B0503020204020204" pitchFamily="34" charset="-122"/>
                <a:cs typeface="微软雅黑" panose="020B0503020204020204" pitchFamily="34" charset="-122"/>
              </a:rPr>
              <a:t>双向传输</a:t>
            </a:r>
            <a:endParaRPr lang="zh-CN" altLang="en-US" sz="2000" b="1" dirty="0">
              <a:solidFill>
                <a:srgbClr val="1616CD"/>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半双向</a:t>
            </a: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1206500" lvl="2" indent="-342900" eaLnBrk="1" latinLnBrk="0" hangingPunct="1">
              <a:lnSpc>
                <a:spcPct val="130000"/>
              </a:lnSpc>
              <a:spcBef>
                <a:spcPts val="200"/>
              </a:spcBef>
              <a:spcAft>
                <a:spcPts val="200"/>
              </a:spcAft>
              <a:buClr>
                <a:srgbClr val="01041D"/>
              </a:buClr>
              <a:buSzPct val="70000"/>
              <a:buFont typeface="Arial" panose="020B0604020202020204" pitchFamily="34" charset="0"/>
              <a:buChar char="•"/>
            </a:pPr>
            <a:r>
              <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rPr>
              <a:t>全双向</a:t>
            </a:r>
            <a:endParaRPr lang="zh-CN" altLang="en-US"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en-US" altLang="zh-CN" sz="2000" dirty="0">
              <a:solidFill>
                <a:srgbClr val="484849"/>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1" indent="-273050" eaLnBrk="1" latinLnBrk="0" hangingPunct="1">
              <a:lnSpc>
                <a:spcPct val="130000"/>
              </a:lnSpc>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704850" lvl="2" indent="-273050">
              <a:spcBef>
                <a:spcPts val="200"/>
              </a:spcBef>
              <a:spcAft>
                <a:spcPts val="200"/>
              </a:spcAft>
              <a:buSzPct val="70000"/>
              <a:buFont typeface="Wingdings" panose="05000000000000000000" pitchFamily="2" charset="2"/>
              <a:buChar char="l"/>
            </a:pP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pic>
        <p:nvPicPr>
          <p:cNvPr id="2" name="图片 1" descr="防疫手册"/>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190" y="2160905"/>
            <a:ext cx="1132205" cy="113220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200" dirty="0">
                <a:solidFill>
                  <a:schemeClr val="dk1">
                    <a:lumMod val="75000"/>
                  </a:schemeClr>
                </a:solidFill>
                <a:latin typeface="Arial" panose="020B0604020202020204" pitchFamily="34" charset="0"/>
              </a:rPr>
              <a:t>通道程序、管理程序和用户程序的执行时间关系</a:t>
            </a:r>
            <a:endParaRPr lang="zh-CN" altLang="en-US" sz="32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cxnSp>
        <p:nvCxnSpPr>
          <p:cNvPr id="2" name="直接箭头连接符 1"/>
          <p:cNvCxnSpPr/>
          <p:nvPr/>
        </p:nvCxnSpPr>
        <p:spPr bwMode="auto">
          <a:xfrm>
            <a:off x="3686876" y="1735331"/>
            <a:ext cx="5832648" cy="0"/>
          </a:xfrm>
          <a:prstGeom prst="straightConnector1">
            <a:avLst/>
          </a:prstGeom>
          <a:solidFill>
            <a:schemeClr val="accent1"/>
          </a:solidFill>
          <a:ln w="19050" cap="flat" cmpd="sng" algn="ctr">
            <a:solidFill>
              <a:srgbClr val="01041D"/>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2894788" y="2815451"/>
            <a:ext cx="1342781" cy="3371"/>
          </a:xfrm>
          <a:prstGeom prst="line">
            <a:avLst/>
          </a:prstGeom>
          <a:solidFill>
            <a:schemeClr val="accent1"/>
          </a:solidFill>
          <a:ln w="3810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p:cNvCxnSpPr/>
          <p:nvPr/>
        </p:nvCxnSpPr>
        <p:spPr bwMode="auto">
          <a:xfrm>
            <a:off x="6783220" y="2167379"/>
            <a:ext cx="0" cy="648072"/>
          </a:xfrm>
          <a:prstGeom prst="straightConnector1">
            <a:avLst/>
          </a:prstGeom>
          <a:solidFill>
            <a:schemeClr val="accent1"/>
          </a:solidFill>
          <a:ln w="19050" cap="flat" cmpd="sng" algn="ctr">
            <a:solidFill>
              <a:srgbClr val="01041D"/>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a:off x="4237569" y="2419407"/>
            <a:ext cx="0" cy="396044"/>
          </a:xfrm>
          <a:prstGeom prst="straightConnector1">
            <a:avLst/>
          </a:prstGeom>
          <a:solidFill>
            <a:schemeClr val="accent1"/>
          </a:solidFill>
          <a:ln w="19050" cap="flat" cmpd="sng" algn="ctr">
            <a:solidFill>
              <a:srgbClr val="01041D"/>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a:off x="5379064" y="2815451"/>
            <a:ext cx="1404156" cy="3371"/>
          </a:xfrm>
          <a:prstGeom prst="line">
            <a:avLst/>
          </a:prstGeom>
          <a:solidFill>
            <a:schemeClr val="accent1"/>
          </a:solidFill>
          <a:ln w="3810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7647316" y="2815451"/>
            <a:ext cx="1224136" cy="0"/>
          </a:xfrm>
          <a:prstGeom prst="line">
            <a:avLst/>
          </a:prstGeom>
          <a:solidFill>
            <a:schemeClr val="accent1"/>
          </a:solidFill>
          <a:ln w="3810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4237569" y="3488675"/>
            <a:ext cx="1141495" cy="0"/>
          </a:xfrm>
          <a:prstGeom prst="line">
            <a:avLst/>
          </a:prstGeom>
          <a:solidFill>
            <a:schemeClr val="accent1"/>
          </a:solidFill>
          <a:ln w="3810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5379064" y="4831675"/>
            <a:ext cx="1224136" cy="0"/>
          </a:xfrm>
          <a:prstGeom prst="line">
            <a:avLst/>
          </a:prstGeom>
          <a:solidFill>
            <a:schemeClr val="accent1"/>
          </a:solidFill>
          <a:ln w="3810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6783220" y="3607539"/>
            <a:ext cx="864096" cy="0"/>
          </a:xfrm>
          <a:prstGeom prst="line">
            <a:avLst/>
          </a:prstGeom>
          <a:solidFill>
            <a:schemeClr val="accent1"/>
          </a:solidFill>
          <a:ln w="3810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4237569" y="2818822"/>
            <a:ext cx="0" cy="669853"/>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5379064" y="2815451"/>
            <a:ext cx="0" cy="2016224"/>
          </a:xfrm>
          <a:prstGeom prst="line">
            <a:avLst/>
          </a:prstGeom>
          <a:solidFill>
            <a:schemeClr val="accent1"/>
          </a:solidFill>
          <a:ln w="9525" cap="flat" cmpd="sng" algn="ctr">
            <a:solidFill>
              <a:schemeClr val="tx1"/>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6593144" y="2826652"/>
            <a:ext cx="0" cy="2016224"/>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7647316" y="2818822"/>
            <a:ext cx="0" cy="788717"/>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6783220" y="2815451"/>
            <a:ext cx="0" cy="81009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38"/>
          <p:cNvCxnSpPr/>
          <p:nvPr/>
        </p:nvCxnSpPr>
        <p:spPr bwMode="auto">
          <a:xfrm flipH="1" flipV="1">
            <a:off x="6593144" y="4842877"/>
            <a:ext cx="10056" cy="708878"/>
          </a:xfrm>
          <a:prstGeom prst="straightConnector1">
            <a:avLst/>
          </a:prstGeom>
          <a:solidFill>
            <a:schemeClr val="accent1"/>
          </a:solidFill>
          <a:ln w="19050" cap="flat" cmpd="sng" algn="ctr">
            <a:solidFill>
              <a:srgbClr val="01041D"/>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p:cNvSpPr txBox="1"/>
          <p:nvPr/>
        </p:nvSpPr>
        <p:spPr>
          <a:xfrm>
            <a:off x="2837644" y="2035214"/>
            <a:ext cx="1548164" cy="707886"/>
          </a:xfrm>
          <a:prstGeom prst="rect">
            <a:avLst/>
          </a:prstGeom>
          <a:noFill/>
        </p:spPr>
        <p:txBody>
          <a:bodyPr wrap="square" rtlCol="0">
            <a:spAutoFit/>
          </a:bodyPr>
          <a:lstStyle/>
          <a:p>
            <a:r>
              <a:rPr lang="zh-CN" altLang="en-US" sz="2000" dirty="0">
                <a:solidFill>
                  <a:srgbClr val="01041D"/>
                </a:solidFill>
                <a:latin typeface="+mn-ea"/>
                <a:ea typeface="+mn-ea"/>
              </a:rPr>
              <a:t>请求输入输出访管指令</a:t>
            </a:r>
            <a:endParaRPr lang="zh-CN" altLang="en-US" sz="2000" dirty="0">
              <a:solidFill>
                <a:srgbClr val="01041D"/>
              </a:solidFill>
              <a:latin typeface="+mn-ea"/>
              <a:ea typeface="+mn-ea"/>
            </a:endParaRPr>
          </a:p>
        </p:txBody>
      </p:sp>
      <p:sp>
        <p:nvSpPr>
          <p:cNvPr id="44" name="文本框 43"/>
          <p:cNvSpPr txBox="1"/>
          <p:nvPr/>
        </p:nvSpPr>
        <p:spPr>
          <a:xfrm>
            <a:off x="5404426" y="4945460"/>
            <a:ext cx="1222834" cy="707886"/>
          </a:xfrm>
          <a:prstGeom prst="rect">
            <a:avLst/>
          </a:prstGeom>
          <a:noFill/>
        </p:spPr>
        <p:txBody>
          <a:bodyPr wrap="square" rtlCol="0">
            <a:spAutoFit/>
          </a:bodyPr>
          <a:lstStyle/>
          <a:p>
            <a:r>
              <a:rPr lang="zh-CN" altLang="en-US" sz="2000" dirty="0">
                <a:solidFill>
                  <a:srgbClr val="01041D"/>
                </a:solidFill>
                <a:latin typeface="+mn-ea"/>
                <a:ea typeface="+mn-ea"/>
              </a:rPr>
              <a:t>组织</a:t>
            </a:r>
            <a:r>
              <a:rPr lang="en-US" altLang="zh-CN" sz="2000" dirty="0">
                <a:solidFill>
                  <a:srgbClr val="01041D"/>
                </a:solidFill>
                <a:latin typeface="+mn-ea"/>
                <a:ea typeface="+mn-ea"/>
                <a:cs typeface="Times New Roman" panose="02020603050405020304" pitchFamily="18" charset="0"/>
              </a:rPr>
              <a:t>I/O</a:t>
            </a:r>
            <a:r>
              <a:rPr lang="zh-CN" altLang="en-US" sz="2000" dirty="0">
                <a:solidFill>
                  <a:srgbClr val="01041D"/>
                </a:solidFill>
                <a:latin typeface="+mn-ea"/>
                <a:ea typeface="+mn-ea"/>
              </a:rPr>
              <a:t>操作</a:t>
            </a:r>
            <a:endParaRPr lang="zh-CN" altLang="en-US" sz="2000" dirty="0">
              <a:solidFill>
                <a:srgbClr val="01041D"/>
              </a:solidFill>
              <a:latin typeface="+mn-ea"/>
              <a:ea typeface="+mn-ea"/>
            </a:endParaRPr>
          </a:p>
        </p:txBody>
      </p:sp>
      <p:sp>
        <p:nvSpPr>
          <p:cNvPr id="45" name="文本框 44"/>
          <p:cNvSpPr txBox="1"/>
          <p:nvPr/>
        </p:nvSpPr>
        <p:spPr>
          <a:xfrm>
            <a:off x="4794418" y="3976250"/>
            <a:ext cx="1548164" cy="707886"/>
          </a:xfrm>
          <a:prstGeom prst="rect">
            <a:avLst/>
          </a:prstGeom>
          <a:noFill/>
        </p:spPr>
        <p:txBody>
          <a:bodyPr wrap="square" rtlCol="0">
            <a:spAutoFit/>
          </a:bodyPr>
          <a:lstStyle/>
          <a:p>
            <a:r>
              <a:rPr lang="zh-CN" altLang="en-US" sz="2000" dirty="0">
                <a:solidFill>
                  <a:srgbClr val="01041D"/>
                </a:solidFill>
                <a:latin typeface="+mn-ea"/>
                <a:ea typeface="+mn-ea"/>
              </a:rPr>
              <a:t>启动</a:t>
            </a:r>
            <a:r>
              <a:rPr lang="en-US" altLang="zh-CN" sz="2000" dirty="0">
                <a:solidFill>
                  <a:srgbClr val="01041D"/>
                </a:solidFill>
                <a:latin typeface="+mn-ea"/>
                <a:ea typeface="+mn-ea"/>
                <a:cs typeface="Times New Roman" panose="02020603050405020304" pitchFamily="18" charset="0"/>
              </a:rPr>
              <a:t>I/O</a:t>
            </a:r>
            <a:r>
              <a:rPr lang="zh-CN" altLang="en-US" sz="2000" dirty="0">
                <a:solidFill>
                  <a:srgbClr val="01041D"/>
                </a:solidFill>
                <a:latin typeface="+mn-ea"/>
                <a:ea typeface="+mn-ea"/>
              </a:rPr>
              <a:t>通道</a:t>
            </a:r>
            <a:endParaRPr lang="zh-CN" altLang="en-US" sz="2000" dirty="0">
              <a:solidFill>
                <a:srgbClr val="01041D"/>
              </a:solidFill>
              <a:latin typeface="+mn-ea"/>
              <a:ea typeface="+mn-ea"/>
            </a:endParaRPr>
          </a:p>
        </p:txBody>
      </p:sp>
      <p:sp>
        <p:nvSpPr>
          <p:cNvPr id="46" name="文本框 45"/>
          <p:cNvSpPr txBox="1"/>
          <p:nvPr/>
        </p:nvSpPr>
        <p:spPr>
          <a:xfrm>
            <a:off x="6540281" y="4901386"/>
            <a:ext cx="1341309" cy="707886"/>
          </a:xfrm>
          <a:prstGeom prst="rect">
            <a:avLst/>
          </a:prstGeom>
          <a:noFill/>
        </p:spPr>
        <p:txBody>
          <a:bodyPr wrap="square" rtlCol="0">
            <a:spAutoFit/>
          </a:bodyPr>
          <a:lstStyle/>
          <a:p>
            <a:r>
              <a:rPr lang="zh-CN" altLang="en-US" sz="2000" dirty="0">
                <a:solidFill>
                  <a:srgbClr val="01041D"/>
                </a:solidFill>
                <a:latin typeface="+mn-ea"/>
                <a:ea typeface="+mn-ea"/>
              </a:rPr>
              <a:t>向</a:t>
            </a:r>
            <a:r>
              <a:rPr lang="en-US" altLang="zh-CN" sz="2000" dirty="0">
                <a:solidFill>
                  <a:srgbClr val="01041D"/>
                </a:solidFill>
                <a:latin typeface="+mn-ea"/>
                <a:ea typeface="+mn-ea"/>
                <a:cs typeface="Times New Roman" panose="02020603050405020304" pitchFamily="18" charset="0"/>
              </a:rPr>
              <a:t>CPU</a:t>
            </a:r>
            <a:r>
              <a:rPr lang="zh-CN" altLang="en-US" sz="2000" dirty="0">
                <a:solidFill>
                  <a:srgbClr val="01041D"/>
                </a:solidFill>
                <a:latin typeface="+mn-ea"/>
                <a:ea typeface="+mn-ea"/>
                <a:cs typeface="Times New Roman" panose="02020603050405020304" pitchFamily="18" charset="0"/>
              </a:rPr>
              <a:t>发中断请求</a:t>
            </a:r>
            <a:endParaRPr lang="zh-CN" altLang="en-US" sz="2000" dirty="0">
              <a:solidFill>
                <a:srgbClr val="01041D"/>
              </a:solidFill>
              <a:latin typeface="+mn-ea"/>
              <a:ea typeface="+mn-ea"/>
              <a:cs typeface="Times New Roman" panose="02020603050405020304" pitchFamily="18" charset="0"/>
            </a:endParaRPr>
          </a:p>
        </p:txBody>
      </p:sp>
      <p:sp>
        <p:nvSpPr>
          <p:cNvPr id="47" name="文本框 46"/>
          <p:cNvSpPr txBox="1"/>
          <p:nvPr/>
        </p:nvSpPr>
        <p:spPr>
          <a:xfrm>
            <a:off x="4245449" y="3472572"/>
            <a:ext cx="1342782" cy="707886"/>
          </a:xfrm>
          <a:prstGeom prst="rect">
            <a:avLst/>
          </a:prstGeom>
          <a:noFill/>
        </p:spPr>
        <p:txBody>
          <a:bodyPr wrap="square" rtlCol="0">
            <a:spAutoFit/>
          </a:bodyPr>
          <a:lstStyle/>
          <a:p>
            <a:r>
              <a:rPr lang="zh-CN" altLang="en-US" sz="2000" dirty="0">
                <a:solidFill>
                  <a:srgbClr val="01041D"/>
                </a:solidFill>
                <a:latin typeface="+mn-ea"/>
                <a:ea typeface="+mn-ea"/>
              </a:rPr>
              <a:t>编制通道程序</a:t>
            </a:r>
            <a:endParaRPr lang="zh-CN" altLang="en-US" sz="2000" dirty="0">
              <a:solidFill>
                <a:srgbClr val="01041D"/>
              </a:solidFill>
              <a:latin typeface="+mn-ea"/>
              <a:ea typeface="+mn-ea"/>
            </a:endParaRPr>
          </a:p>
        </p:txBody>
      </p:sp>
      <p:sp>
        <p:nvSpPr>
          <p:cNvPr id="48" name="文本框 47"/>
          <p:cNvSpPr txBox="1"/>
          <p:nvPr/>
        </p:nvSpPr>
        <p:spPr>
          <a:xfrm>
            <a:off x="6650729" y="3695235"/>
            <a:ext cx="1548164" cy="400110"/>
          </a:xfrm>
          <a:prstGeom prst="rect">
            <a:avLst/>
          </a:prstGeom>
          <a:noFill/>
        </p:spPr>
        <p:txBody>
          <a:bodyPr wrap="square" rtlCol="0">
            <a:spAutoFit/>
          </a:bodyPr>
          <a:lstStyle/>
          <a:p>
            <a:r>
              <a:rPr lang="zh-CN" altLang="en-US" sz="2000" dirty="0">
                <a:solidFill>
                  <a:srgbClr val="01041D"/>
                </a:solidFill>
                <a:latin typeface="+mn-ea"/>
                <a:ea typeface="+mn-ea"/>
              </a:rPr>
              <a:t>登记或处理</a:t>
            </a:r>
            <a:endParaRPr lang="zh-CN" altLang="en-US" sz="2000" dirty="0">
              <a:solidFill>
                <a:srgbClr val="01041D"/>
              </a:solidFill>
              <a:latin typeface="+mn-ea"/>
              <a:ea typeface="+mn-ea"/>
            </a:endParaRPr>
          </a:p>
        </p:txBody>
      </p:sp>
      <p:sp>
        <p:nvSpPr>
          <p:cNvPr id="49" name="文本框 48"/>
          <p:cNvSpPr txBox="1"/>
          <p:nvPr/>
        </p:nvSpPr>
        <p:spPr>
          <a:xfrm>
            <a:off x="5632630" y="2021485"/>
            <a:ext cx="1224136" cy="707886"/>
          </a:xfrm>
          <a:prstGeom prst="rect">
            <a:avLst/>
          </a:prstGeom>
          <a:noFill/>
        </p:spPr>
        <p:txBody>
          <a:bodyPr wrap="square" rtlCol="0">
            <a:spAutoFit/>
          </a:bodyPr>
          <a:lstStyle/>
          <a:p>
            <a:r>
              <a:rPr lang="zh-CN" altLang="en-US" sz="2000" dirty="0">
                <a:solidFill>
                  <a:srgbClr val="01041D"/>
                </a:solidFill>
                <a:latin typeface="+mn-ea"/>
                <a:ea typeface="+mn-ea"/>
              </a:rPr>
              <a:t>响应</a:t>
            </a:r>
            <a:r>
              <a:rPr lang="en-US" altLang="zh-CN" sz="2000" dirty="0">
                <a:solidFill>
                  <a:srgbClr val="01041D"/>
                </a:solidFill>
                <a:latin typeface="+mn-ea"/>
                <a:ea typeface="+mn-ea"/>
                <a:cs typeface="Times New Roman" panose="02020603050405020304" pitchFamily="18" charset="0"/>
              </a:rPr>
              <a:t>I/O</a:t>
            </a:r>
            <a:r>
              <a:rPr lang="zh-CN" altLang="en-US" sz="2000" dirty="0">
                <a:solidFill>
                  <a:srgbClr val="01041D"/>
                </a:solidFill>
                <a:latin typeface="+mn-ea"/>
                <a:ea typeface="+mn-ea"/>
              </a:rPr>
              <a:t>请求中断</a:t>
            </a:r>
            <a:endParaRPr lang="zh-CN" altLang="en-US" sz="2000" dirty="0">
              <a:solidFill>
                <a:srgbClr val="01041D"/>
              </a:solidFill>
              <a:latin typeface="+mn-ea"/>
              <a:ea typeface="+mn-ea"/>
            </a:endParaRPr>
          </a:p>
        </p:txBody>
      </p:sp>
      <p:sp>
        <p:nvSpPr>
          <p:cNvPr id="50" name="文本框 49"/>
          <p:cNvSpPr txBox="1"/>
          <p:nvPr/>
        </p:nvSpPr>
        <p:spPr>
          <a:xfrm>
            <a:off x="1238604" y="2627938"/>
            <a:ext cx="1824780" cy="400110"/>
          </a:xfrm>
          <a:prstGeom prst="rect">
            <a:avLst/>
          </a:prstGeom>
          <a:noFill/>
        </p:spPr>
        <p:txBody>
          <a:bodyPr wrap="square" rtlCol="0">
            <a:spAutoFit/>
          </a:bodyPr>
          <a:lstStyle/>
          <a:p>
            <a:r>
              <a:rPr lang="zh-CN" altLang="en-US" sz="2000" dirty="0">
                <a:solidFill>
                  <a:srgbClr val="0621E6"/>
                </a:solidFill>
                <a:latin typeface="+mn-ea"/>
                <a:ea typeface="+mn-ea"/>
              </a:rPr>
              <a:t>运行用户程序</a:t>
            </a:r>
            <a:endParaRPr lang="zh-CN" altLang="en-US" sz="2000" dirty="0">
              <a:solidFill>
                <a:srgbClr val="0621E6"/>
              </a:solidFill>
              <a:latin typeface="+mn-ea"/>
              <a:ea typeface="+mn-ea"/>
            </a:endParaRPr>
          </a:p>
        </p:txBody>
      </p:sp>
      <p:sp>
        <p:nvSpPr>
          <p:cNvPr id="51" name="文本框 50"/>
          <p:cNvSpPr txBox="1"/>
          <p:nvPr/>
        </p:nvSpPr>
        <p:spPr>
          <a:xfrm>
            <a:off x="1221539" y="4022417"/>
            <a:ext cx="2298399" cy="707886"/>
          </a:xfrm>
          <a:prstGeom prst="rect">
            <a:avLst/>
          </a:prstGeom>
          <a:noFill/>
        </p:spPr>
        <p:txBody>
          <a:bodyPr wrap="square" rtlCol="0">
            <a:spAutoFit/>
          </a:bodyPr>
          <a:lstStyle/>
          <a:p>
            <a:r>
              <a:rPr lang="zh-CN" altLang="en-US" sz="2000" dirty="0">
                <a:solidFill>
                  <a:srgbClr val="0621E6"/>
                </a:solidFill>
                <a:latin typeface="+mn-ea"/>
                <a:ea typeface="+mn-ea"/>
              </a:rPr>
              <a:t>通道运行存放在主存中的通道程序</a:t>
            </a:r>
            <a:endParaRPr lang="zh-CN" altLang="en-US" sz="2000" dirty="0">
              <a:solidFill>
                <a:srgbClr val="0621E6"/>
              </a:solidFill>
              <a:latin typeface="+mn-ea"/>
              <a:ea typeface="+mn-ea"/>
            </a:endParaRPr>
          </a:p>
        </p:txBody>
      </p:sp>
      <p:sp>
        <p:nvSpPr>
          <p:cNvPr id="52" name="文本框 51"/>
          <p:cNvSpPr txBox="1"/>
          <p:nvPr/>
        </p:nvSpPr>
        <p:spPr>
          <a:xfrm>
            <a:off x="1229887" y="3335824"/>
            <a:ext cx="2784543" cy="400110"/>
          </a:xfrm>
          <a:prstGeom prst="rect">
            <a:avLst/>
          </a:prstGeom>
          <a:noFill/>
        </p:spPr>
        <p:txBody>
          <a:bodyPr wrap="square" rtlCol="0">
            <a:spAutoFit/>
          </a:bodyPr>
          <a:lstStyle/>
          <a:p>
            <a:r>
              <a:rPr lang="zh-CN" altLang="en-US" sz="2000" dirty="0">
                <a:solidFill>
                  <a:srgbClr val="0621E6"/>
                </a:solidFill>
                <a:latin typeface="+mn-ea"/>
                <a:ea typeface="+mn-ea"/>
                <a:cs typeface="Times New Roman" panose="02020603050405020304" pitchFamily="18" charset="0"/>
              </a:rPr>
              <a:t>运行</a:t>
            </a:r>
            <a:r>
              <a:rPr lang="en-US" altLang="zh-CN" sz="2000" dirty="0">
                <a:solidFill>
                  <a:srgbClr val="0621E6"/>
                </a:solidFill>
                <a:latin typeface="+mn-ea"/>
                <a:ea typeface="+mn-ea"/>
                <a:cs typeface="Times New Roman" panose="02020603050405020304" pitchFamily="18" charset="0"/>
              </a:rPr>
              <a:t>OS</a:t>
            </a:r>
            <a:r>
              <a:rPr lang="zh-CN" altLang="en-US" sz="2000" dirty="0">
                <a:solidFill>
                  <a:srgbClr val="0621E6"/>
                </a:solidFill>
                <a:latin typeface="+mn-ea"/>
                <a:ea typeface="+mn-ea"/>
                <a:cs typeface="Times New Roman" panose="02020603050405020304" pitchFamily="18" charset="0"/>
              </a:rPr>
              <a:t>的</a:t>
            </a:r>
            <a:r>
              <a:rPr lang="en-US" altLang="zh-CN" sz="2000" dirty="0">
                <a:solidFill>
                  <a:srgbClr val="0621E6"/>
                </a:solidFill>
                <a:latin typeface="+mn-ea"/>
                <a:ea typeface="+mn-ea"/>
                <a:cs typeface="Times New Roman" panose="02020603050405020304" pitchFamily="18" charset="0"/>
              </a:rPr>
              <a:t>I/O</a:t>
            </a:r>
            <a:r>
              <a:rPr lang="zh-CN" altLang="en-US" sz="2000" dirty="0">
                <a:solidFill>
                  <a:srgbClr val="0621E6"/>
                </a:solidFill>
                <a:latin typeface="+mn-ea"/>
                <a:ea typeface="+mn-ea"/>
                <a:cs typeface="Times New Roman" panose="02020603050405020304" pitchFamily="18" charset="0"/>
              </a:rPr>
              <a:t>管理程序</a:t>
            </a:r>
            <a:endParaRPr lang="zh-CN" altLang="en-US" sz="2000" dirty="0">
              <a:solidFill>
                <a:srgbClr val="0621E6"/>
              </a:solidFill>
              <a:latin typeface="+mn-ea"/>
              <a:ea typeface="+mn-ea"/>
              <a:cs typeface="Times New Roman" panose="02020603050405020304" pitchFamily="18" charset="0"/>
            </a:endParaRPr>
          </a:p>
        </p:txBody>
      </p:sp>
      <p:cxnSp>
        <p:nvCxnSpPr>
          <p:cNvPr id="53" name="直接连接符 52"/>
          <p:cNvCxnSpPr/>
          <p:nvPr/>
        </p:nvCxnSpPr>
        <p:spPr bwMode="auto">
          <a:xfrm>
            <a:off x="3686876" y="4480340"/>
            <a:ext cx="5348676" cy="0"/>
          </a:xfrm>
          <a:prstGeom prst="line">
            <a:avLst/>
          </a:prstGeom>
          <a:solidFill>
            <a:schemeClr val="accent1"/>
          </a:solid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文本框 57"/>
          <p:cNvSpPr txBox="1"/>
          <p:nvPr/>
        </p:nvSpPr>
        <p:spPr>
          <a:xfrm>
            <a:off x="8511412" y="1328158"/>
            <a:ext cx="1548164" cy="400110"/>
          </a:xfrm>
          <a:prstGeom prst="rect">
            <a:avLst/>
          </a:prstGeom>
          <a:noFill/>
        </p:spPr>
        <p:txBody>
          <a:bodyPr wrap="square" rtlCol="0">
            <a:spAutoFit/>
          </a:bodyPr>
          <a:lstStyle/>
          <a:p>
            <a:r>
              <a:rPr lang="zh-CN" altLang="en-US" sz="2000" dirty="0">
                <a:solidFill>
                  <a:srgbClr val="01041D"/>
                </a:solidFill>
                <a:latin typeface="+mn-ea"/>
                <a:ea typeface="+mn-ea"/>
              </a:rPr>
              <a:t>时间</a:t>
            </a:r>
            <a:endParaRPr lang="zh-CN" altLang="en-US" sz="2000" dirty="0">
              <a:solidFill>
                <a:srgbClr val="01041D"/>
              </a:solidFill>
              <a:latin typeface="+mn-ea"/>
              <a:ea typeface="+mn-ea"/>
            </a:endParaRPr>
          </a:p>
        </p:txBody>
      </p:sp>
    </p:spTree>
    <p:custDataLst>
      <p:tags r:id="rId5"/>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200" dirty="0">
                <a:solidFill>
                  <a:schemeClr val="dk1">
                    <a:lumMod val="75000"/>
                  </a:schemeClr>
                </a:solidFill>
                <a:latin typeface="Arial" panose="020B0604020202020204" pitchFamily="34" charset="0"/>
              </a:rPr>
              <a:t>“启动</a:t>
            </a:r>
            <a:r>
              <a:rPr lang="en-US" altLang="zh-CN" sz="3200" dirty="0">
                <a:solidFill>
                  <a:schemeClr val="dk1">
                    <a:lumMod val="75000"/>
                  </a:schemeClr>
                </a:solidFill>
                <a:latin typeface="Arial" panose="020B0604020202020204" pitchFamily="34" charset="0"/>
              </a:rPr>
              <a:t>I/O”</a:t>
            </a:r>
            <a:r>
              <a:rPr lang="zh-CN" altLang="en-US" sz="3200" dirty="0">
                <a:solidFill>
                  <a:schemeClr val="dk1">
                    <a:lumMod val="75000"/>
                  </a:schemeClr>
                </a:solidFill>
                <a:latin typeface="Arial" panose="020B0604020202020204" pitchFamily="34" charset="0"/>
              </a:rPr>
              <a:t>指令流程</a:t>
            </a:r>
            <a:endParaRPr lang="zh-CN" altLang="en-US" sz="32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graphicFrame>
        <p:nvGraphicFramePr>
          <p:cNvPr id="8" name="Object 4"/>
          <p:cNvGraphicFramePr>
            <a:graphicFrameLocks noChangeAspect="1"/>
          </p:cNvGraphicFramePr>
          <p:nvPr/>
        </p:nvGraphicFramePr>
        <p:xfrm>
          <a:off x="1800224" y="941286"/>
          <a:ext cx="7107525" cy="5536659"/>
        </p:xfrm>
        <a:graphic>
          <a:graphicData uri="http://schemas.openxmlformats.org/presentationml/2006/ole">
            <mc:AlternateContent xmlns:mc="http://schemas.openxmlformats.org/markup-compatibility/2006">
              <mc:Choice xmlns:v="urn:schemas-microsoft-com:vml" Requires="v">
                <p:oleObj spid="_x0000_s2" name="Visio" r:id="rId5" imgW="7590155" imgH="7298690" progId="Visio.Drawing.11">
                  <p:embed/>
                </p:oleObj>
              </mc:Choice>
              <mc:Fallback>
                <p:oleObj name="Visio" r:id="rId5" imgW="7590155" imgH="7298690"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224" y="941286"/>
                        <a:ext cx="7107525" cy="5536659"/>
                      </a:xfrm>
                      <a:prstGeom prst="rect">
                        <a:avLst/>
                      </a:prstGeom>
                      <a:solidFill>
                        <a:srgbClr val="FFFFFF"/>
                      </a:solidFill>
                      <a:ln>
                        <a:noFill/>
                      </a:ln>
                      <a:effectLst/>
                    </p:spPr>
                  </p:pic>
                </p:oleObj>
              </mc:Fallback>
            </mc:AlternateContent>
          </a:graphicData>
        </a:graphic>
      </p:graphicFrame>
    </p:spTree>
    <p:custDataLst>
      <p:tags r:id="rId7"/>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200" dirty="0">
                <a:solidFill>
                  <a:schemeClr val="dk1">
                    <a:lumMod val="75000"/>
                  </a:schemeClr>
                </a:solidFill>
                <a:latin typeface="Arial" panose="020B0604020202020204" pitchFamily="34" charset="0"/>
              </a:rPr>
              <a:t>“启动</a:t>
            </a:r>
            <a:r>
              <a:rPr lang="en-US" altLang="zh-CN" sz="3200" dirty="0">
                <a:solidFill>
                  <a:schemeClr val="dk1">
                    <a:lumMod val="75000"/>
                  </a:schemeClr>
                </a:solidFill>
                <a:latin typeface="Arial" panose="020B0604020202020204" pitchFamily="34" charset="0"/>
              </a:rPr>
              <a:t>I/O”</a:t>
            </a:r>
            <a:r>
              <a:rPr lang="zh-CN" altLang="en-US" sz="3200" dirty="0">
                <a:solidFill>
                  <a:schemeClr val="dk1">
                    <a:lumMod val="75000"/>
                  </a:schemeClr>
                </a:solidFill>
                <a:latin typeface="Arial" panose="020B0604020202020204" pitchFamily="34" charset="0"/>
              </a:rPr>
              <a:t>指令流程</a:t>
            </a:r>
            <a:endParaRPr lang="zh-CN" altLang="en-US" sz="3200" dirty="0">
              <a:solidFill>
                <a:schemeClr val="dk1">
                  <a:lumMod val="75000"/>
                </a:schemeClr>
              </a:solidFill>
              <a:latin typeface="Arial" panose="020B0604020202020204" pitchFamily="34" charset="0"/>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graphicFrame>
        <p:nvGraphicFramePr>
          <p:cNvPr id="9" name="Object 2"/>
          <p:cNvGraphicFramePr>
            <a:graphicFrameLocks noChangeAspect="1"/>
          </p:cNvGraphicFramePr>
          <p:nvPr/>
        </p:nvGraphicFramePr>
        <p:xfrm>
          <a:off x="2206091" y="890594"/>
          <a:ext cx="7108079" cy="5572351"/>
        </p:xfrm>
        <a:graphic>
          <a:graphicData uri="http://schemas.openxmlformats.org/presentationml/2006/ole">
            <mc:AlternateContent xmlns:mc="http://schemas.openxmlformats.org/markup-compatibility/2006">
              <mc:Choice xmlns:v="urn:schemas-microsoft-com:vml" Requires="v">
                <p:oleObj spid="_x0000_s2" name="Visio" r:id="rId5" imgW="5302250" imgH="5099050" progId="Visio.Drawing.11">
                  <p:embed/>
                </p:oleObj>
              </mc:Choice>
              <mc:Fallback>
                <p:oleObj name="Visio" r:id="rId5" imgW="5302250" imgH="5099050" progId="Visio.Drawing.11">
                  <p:embed/>
                  <p:pic>
                    <p:nvPicPr>
                      <p:cNvPr id="0" name="Object 2"/>
                      <p:cNvPicPr>
                        <a:picLocks noChangeAspect="1" noChangeArrowheads="1"/>
                      </p:cNvPicPr>
                      <p:nvPr/>
                    </p:nvPicPr>
                    <p:blipFill>
                      <a:blip r:embed="rId6"/>
                      <a:srcRect/>
                      <a:stretch>
                        <a:fillRect/>
                      </a:stretch>
                    </p:blipFill>
                    <p:spPr bwMode="auto">
                      <a:xfrm>
                        <a:off x="2206091" y="890594"/>
                        <a:ext cx="7108079" cy="5572351"/>
                      </a:xfrm>
                      <a:prstGeom prst="rect">
                        <a:avLst/>
                      </a:prstGeom>
                      <a:solidFill>
                        <a:srgbClr val="FFFFFF"/>
                      </a:solidFill>
                      <a:ln>
                        <a:noFill/>
                      </a:ln>
                      <a:effectLst/>
                    </p:spPr>
                  </p:pic>
                </p:oleObj>
              </mc:Fallback>
            </mc:AlternateContent>
          </a:graphicData>
        </a:graphic>
      </p:graphicFrame>
    </p:spTree>
    <p:custDataLst>
      <p:tags r:id="rId7"/>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2"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200" dirty="0">
                <a:solidFill>
                  <a:schemeClr val="dk1">
                    <a:lumMod val="75000"/>
                  </a:schemeClr>
                </a:solidFill>
                <a:latin typeface="+mn-ea"/>
                <a:ea typeface="+mn-ea"/>
              </a:rPr>
              <a:t>通道结构</a:t>
            </a:r>
            <a:endParaRPr lang="zh-CN" altLang="en-US" sz="3200" dirty="0">
              <a:solidFill>
                <a:schemeClr val="dk1">
                  <a:lumMod val="75000"/>
                </a:schemeClr>
              </a:solidFill>
              <a:latin typeface="+mn-ea"/>
              <a:ea typeface="+mn-ea"/>
            </a:endParaRPr>
          </a:p>
        </p:txBody>
      </p:sp>
      <p:pic>
        <p:nvPicPr>
          <p:cNvPr id="11" name="图片 10"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2" name="右大括号 1"/>
          <p:cNvSpPr/>
          <p:nvPr/>
        </p:nvSpPr>
        <p:spPr bwMode="auto">
          <a:xfrm>
            <a:off x="9418399" y="1655911"/>
            <a:ext cx="410682" cy="2721876"/>
          </a:xfrm>
          <a:prstGeom prst="rightBrace">
            <a:avLst>
              <a:gd name="adj1" fmla="val 56966"/>
              <a:gd name="adj2" fmla="val 47735"/>
            </a:avLst>
          </a:prstGeom>
          <a:noFill/>
          <a:ln w="9525" cap="flat" cmpd="sng" algn="ctr">
            <a:solidFill>
              <a:srgbClr val="0104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mn-ea"/>
              <a:ea typeface="+mn-ea"/>
            </a:endParaRPr>
          </a:p>
        </p:txBody>
      </p:sp>
      <p:sp>
        <p:nvSpPr>
          <p:cNvPr id="4" name="矩形 3"/>
          <p:cNvSpPr/>
          <p:nvPr/>
        </p:nvSpPr>
        <p:spPr bwMode="auto">
          <a:xfrm>
            <a:off x="4363838" y="1099529"/>
            <a:ext cx="792088" cy="379657"/>
          </a:xfrm>
          <a:prstGeom prst="rect">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5" name="文本框 4"/>
          <p:cNvSpPr txBox="1"/>
          <p:nvPr/>
        </p:nvSpPr>
        <p:spPr>
          <a:xfrm>
            <a:off x="4363837" y="1058524"/>
            <a:ext cx="1016443" cy="461665"/>
          </a:xfrm>
          <a:prstGeom prst="rect">
            <a:avLst/>
          </a:prstGeom>
          <a:noFill/>
        </p:spPr>
        <p:txBody>
          <a:bodyPr wrap="square" rtlCol="0">
            <a:spAutoFit/>
          </a:bodyPr>
          <a:lstStyle/>
          <a:p>
            <a:r>
              <a:rPr lang="en-US" altLang="zh-CN" sz="2400" dirty="0">
                <a:solidFill>
                  <a:srgbClr val="7030A0"/>
                </a:solidFill>
                <a:latin typeface="+mn-ea"/>
                <a:ea typeface="+mn-ea"/>
                <a:cs typeface="Times New Roman" panose="02020603050405020304" pitchFamily="18" charset="0"/>
              </a:rPr>
              <a:t>CPU</a:t>
            </a:r>
            <a:endParaRPr lang="zh-CN" altLang="en-US" sz="2400" dirty="0">
              <a:solidFill>
                <a:srgbClr val="7030A0"/>
              </a:solidFill>
              <a:latin typeface="+mn-ea"/>
              <a:ea typeface="+mn-ea"/>
              <a:cs typeface="Times New Roman" panose="02020603050405020304" pitchFamily="18" charset="0"/>
            </a:endParaRPr>
          </a:p>
        </p:txBody>
      </p:sp>
      <p:sp>
        <p:nvSpPr>
          <p:cNvPr id="6" name="矩形 5"/>
          <p:cNvSpPr/>
          <p:nvPr/>
        </p:nvSpPr>
        <p:spPr bwMode="auto">
          <a:xfrm>
            <a:off x="6683984" y="1083019"/>
            <a:ext cx="792088" cy="379657"/>
          </a:xfrm>
          <a:prstGeom prst="rect">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12" name="文本框 11"/>
          <p:cNvSpPr txBox="1"/>
          <p:nvPr/>
        </p:nvSpPr>
        <p:spPr>
          <a:xfrm>
            <a:off x="6689135" y="1054300"/>
            <a:ext cx="936104" cy="461665"/>
          </a:xfrm>
          <a:prstGeom prst="rect">
            <a:avLst/>
          </a:prstGeom>
          <a:noFill/>
        </p:spPr>
        <p:txBody>
          <a:bodyPr wrap="square" rtlCol="0">
            <a:spAutoFit/>
          </a:bodyPr>
          <a:lstStyle/>
          <a:p>
            <a:r>
              <a:rPr lang="zh-CN" altLang="en-US" sz="2400" dirty="0">
                <a:solidFill>
                  <a:srgbClr val="7030A0"/>
                </a:solidFill>
                <a:latin typeface="+mn-ea"/>
                <a:ea typeface="+mn-ea"/>
                <a:cs typeface="Times New Roman" panose="02020603050405020304" pitchFamily="18" charset="0"/>
              </a:rPr>
              <a:t>主存</a:t>
            </a:r>
            <a:endParaRPr lang="zh-CN" altLang="en-US" sz="2400" dirty="0">
              <a:solidFill>
                <a:srgbClr val="7030A0"/>
              </a:solidFill>
              <a:latin typeface="+mn-ea"/>
              <a:ea typeface="+mn-ea"/>
              <a:cs typeface="Times New Roman" panose="02020603050405020304" pitchFamily="18" charset="0"/>
            </a:endParaRPr>
          </a:p>
        </p:txBody>
      </p:sp>
      <p:sp>
        <p:nvSpPr>
          <p:cNvPr id="13" name="矩形 12"/>
          <p:cNvSpPr/>
          <p:nvPr/>
        </p:nvSpPr>
        <p:spPr bwMode="auto">
          <a:xfrm>
            <a:off x="3393526" y="2059767"/>
            <a:ext cx="792088" cy="379657"/>
          </a:xfrm>
          <a:prstGeom prst="rect">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14" name="文本框 13"/>
          <p:cNvSpPr txBox="1"/>
          <p:nvPr/>
        </p:nvSpPr>
        <p:spPr>
          <a:xfrm>
            <a:off x="3608329" y="2029048"/>
            <a:ext cx="792088" cy="461665"/>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1</a:t>
            </a:r>
            <a:endParaRPr lang="zh-CN" altLang="en-US" sz="2400" dirty="0">
              <a:solidFill>
                <a:srgbClr val="01041D"/>
              </a:solidFill>
              <a:latin typeface="+mn-ea"/>
              <a:ea typeface="+mn-ea"/>
              <a:cs typeface="Times New Roman" panose="02020603050405020304" pitchFamily="18" charset="0"/>
            </a:endParaRPr>
          </a:p>
        </p:txBody>
      </p:sp>
      <p:sp>
        <p:nvSpPr>
          <p:cNvPr id="15" name="矩形 14"/>
          <p:cNvSpPr/>
          <p:nvPr/>
        </p:nvSpPr>
        <p:spPr bwMode="auto">
          <a:xfrm>
            <a:off x="5583977" y="2056876"/>
            <a:ext cx="792088" cy="379657"/>
          </a:xfrm>
          <a:prstGeom prst="rect">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16" name="文本框 15"/>
          <p:cNvSpPr txBox="1"/>
          <p:nvPr/>
        </p:nvSpPr>
        <p:spPr>
          <a:xfrm>
            <a:off x="5815457" y="2027017"/>
            <a:ext cx="792088" cy="461665"/>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2</a:t>
            </a:r>
            <a:endParaRPr lang="zh-CN" altLang="en-US" sz="2400" dirty="0">
              <a:solidFill>
                <a:srgbClr val="01041D"/>
              </a:solidFill>
              <a:latin typeface="+mn-ea"/>
              <a:ea typeface="+mn-ea"/>
              <a:cs typeface="Times New Roman" panose="02020603050405020304" pitchFamily="18" charset="0"/>
            </a:endParaRPr>
          </a:p>
        </p:txBody>
      </p:sp>
      <p:sp>
        <p:nvSpPr>
          <p:cNvPr id="17" name="矩形 16"/>
          <p:cNvSpPr/>
          <p:nvPr/>
        </p:nvSpPr>
        <p:spPr bwMode="auto">
          <a:xfrm>
            <a:off x="8144833" y="2037781"/>
            <a:ext cx="792088" cy="379657"/>
          </a:xfrm>
          <a:prstGeom prst="rect">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18" name="文本框 17"/>
          <p:cNvSpPr txBox="1"/>
          <p:nvPr/>
        </p:nvSpPr>
        <p:spPr>
          <a:xfrm>
            <a:off x="8401952" y="1969085"/>
            <a:ext cx="792088" cy="461665"/>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n</a:t>
            </a:r>
            <a:endParaRPr lang="zh-CN" altLang="en-US" sz="2400" dirty="0">
              <a:solidFill>
                <a:srgbClr val="01041D"/>
              </a:solidFill>
              <a:latin typeface="+mn-ea"/>
              <a:ea typeface="+mn-ea"/>
              <a:cs typeface="Times New Roman" panose="02020603050405020304" pitchFamily="18" charset="0"/>
            </a:endParaRPr>
          </a:p>
        </p:txBody>
      </p:sp>
      <p:sp>
        <p:nvSpPr>
          <p:cNvPr id="19" name="矩形 18"/>
          <p:cNvSpPr/>
          <p:nvPr/>
        </p:nvSpPr>
        <p:spPr bwMode="auto">
          <a:xfrm>
            <a:off x="4251519" y="3023748"/>
            <a:ext cx="792088" cy="379657"/>
          </a:xfrm>
          <a:prstGeom prst="rect">
            <a:avLst/>
          </a:prstGeom>
          <a:noFill/>
          <a:ln w="19050">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20" name="文本框 19"/>
          <p:cNvSpPr txBox="1"/>
          <p:nvPr/>
        </p:nvSpPr>
        <p:spPr>
          <a:xfrm>
            <a:off x="4363838" y="2982743"/>
            <a:ext cx="792088" cy="461665"/>
          </a:xfrm>
          <a:prstGeom prst="rect">
            <a:avLst/>
          </a:prstGeom>
          <a:noFill/>
          <a:ln w="19050">
            <a:noFill/>
          </a:ln>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CE</a:t>
            </a:r>
            <a:endParaRPr lang="zh-CN" altLang="en-US" sz="2400" dirty="0">
              <a:solidFill>
                <a:srgbClr val="01041D"/>
              </a:solidFill>
              <a:latin typeface="+mn-ea"/>
              <a:ea typeface="+mn-ea"/>
              <a:cs typeface="Times New Roman" panose="02020603050405020304" pitchFamily="18" charset="0"/>
            </a:endParaRPr>
          </a:p>
        </p:txBody>
      </p:sp>
      <p:sp>
        <p:nvSpPr>
          <p:cNvPr id="21" name="矩形 20"/>
          <p:cNvSpPr/>
          <p:nvPr/>
        </p:nvSpPr>
        <p:spPr bwMode="auto">
          <a:xfrm>
            <a:off x="2550370" y="3018670"/>
            <a:ext cx="792088" cy="379657"/>
          </a:xfrm>
          <a:prstGeom prst="rect">
            <a:avLst/>
          </a:prstGeom>
          <a:noFill/>
          <a:ln w="19050">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22" name="文本框 21"/>
          <p:cNvSpPr txBox="1"/>
          <p:nvPr/>
        </p:nvSpPr>
        <p:spPr>
          <a:xfrm>
            <a:off x="2626894" y="2997540"/>
            <a:ext cx="715564" cy="461665"/>
          </a:xfrm>
          <a:prstGeom prst="rect">
            <a:avLst/>
          </a:prstGeom>
          <a:noFill/>
          <a:ln w="19050">
            <a:noFill/>
          </a:ln>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CE</a:t>
            </a:r>
            <a:endParaRPr lang="zh-CN" altLang="en-US" sz="2400" dirty="0">
              <a:solidFill>
                <a:srgbClr val="01041D"/>
              </a:solidFill>
              <a:latin typeface="+mn-ea"/>
              <a:ea typeface="+mn-ea"/>
              <a:cs typeface="Times New Roman" panose="02020603050405020304" pitchFamily="18" charset="0"/>
            </a:endParaRPr>
          </a:p>
        </p:txBody>
      </p:sp>
      <p:sp>
        <p:nvSpPr>
          <p:cNvPr id="34" name="椭圆 33"/>
          <p:cNvSpPr/>
          <p:nvPr/>
        </p:nvSpPr>
        <p:spPr bwMode="auto">
          <a:xfrm>
            <a:off x="2750768" y="3771042"/>
            <a:ext cx="468052" cy="461665"/>
          </a:xfrm>
          <a:prstGeom prst="ellipse">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35" name="文本框 34"/>
          <p:cNvSpPr txBox="1"/>
          <p:nvPr/>
        </p:nvSpPr>
        <p:spPr>
          <a:xfrm>
            <a:off x="5902134" y="3795986"/>
            <a:ext cx="57057" cy="461665"/>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F</a:t>
            </a:r>
            <a:endParaRPr lang="zh-CN" altLang="en-US" dirty="0">
              <a:solidFill>
                <a:srgbClr val="01041D"/>
              </a:solidFill>
              <a:latin typeface="+mn-ea"/>
              <a:ea typeface="+mn-ea"/>
              <a:cs typeface="Times New Roman" panose="02020603050405020304" pitchFamily="18" charset="0"/>
            </a:endParaRPr>
          </a:p>
        </p:txBody>
      </p:sp>
      <p:sp>
        <p:nvSpPr>
          <p:cNvPr id="36" name="椭圆 35"/>
          <p:cNvSpPr/>
          <p:nvPr/>
        </p:nvSpPr>
        <p:spPr bwMode="auto">
          <a:xfrm>
            <a:off x="4792968" y="3799403"/>
            <a:ext cx="468052" cy="461665"/>
          </a:xfrm>
          <a:prstGeom prst="ellipse">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37" name="文本框 36"/>
          <p:cNvSpPr txBox="1"/>
          <p:nvPr/>
        </p:nvSpPr>
        <p:spPr>
          <a:xfrm>
            <a:off x="4891979" y="3777509"/>
            <a:ext cx="90010" cy="461665"/>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D</a:t>
            </a:r>
            <a:endParaRPr lang="zh-CN" altLang="en-US" dirty="0">
              <a:solidFill>
                <a:srgbClr val="01041D"/>
              </a:solidFill>
              <a:latin typeface="+mn-ea"/>
              <a:ea typeface="+mn-ea"/>
              <a:cs typeface="Times New Roman" panose="02020603050405020304" pitchFamily="18" charset="0"/>
            </a:endParaRPr>
          </a:p>
        </p:txBody>
      </p:sp>
      <p:sp>
        <p:nvSpPr>
          <p:cNvPr id="38" name="椭圆 37"/>
          <p:cNvSpPr/>
          <p:nvPr/>
        </p:nvSpPr>
        <p:spPr bwMode="auto">
          <a:xfrm>
            <a:off x="4000880" y="3790187"/>
            <a:ext cx="468052" cy="461665"/>
          </a:xfrm>
          <a:prstGeom prst="ellipse">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39" name="文本框 38"/>
          <p:cNvSpPr txBox="1"/>
          <p:nvPr/>
        </p:nvSpPr>
        <p:spPr>
          <a:xfrm>
            <a:off x="4099891" y="3768293"/>
            <a:ext cx="90010" cy="461665"/>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E</a:t>
            </a:r>
            <a:endParaRPr lang="zh-CN" altLang="en-US" dirty="0">
              <a:solidFill>
                <a:srgbClr val="01041D"/>
              </a:solidFill>
              <a:latin typeface="+mn-ea"/>
              <a:ea typeface="+mn-ea"/>
              <a:cs typeface="Times New Roman" panose="02020603050405020304" pitchFamily="18" charset="0"/>
            </a:endParaRPr>
          </a:p>
        </p:txBody>
      </p:sp>
      <p:sp>
        <p:nvSpPr>
          <p:cNvPr id="40" name="椭圆 39"/>
          <p:cNvSpPr/>
          <p:nvPr/>
        </p:nvSpPr>
        <p:spPr bwMode="auto">
          <a:xfrm>
            <a:off x="2018122" y="3775407"/>
            <a:ext cx="468052" cy="461665"/>
          </a:xfrm>
          <a:prstGeom prst="ellipse">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41" name="文本框 40"/>
          <p:cNvSpPr txBox="1"/>
          <p:nvPr/>
        </p:nvSpPr>
        <p:spPr>
          <a:xfrm>
            <a:off x="2117133" y="3753513"/>
            <a:ext cx="90010" cy="461665"/>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A</a:t>
            </a:r>
            <a:endParaRPr lang="zh-CN" altLang="en-US" dirty="0">
              <a:solidFill>
                <a:srgbClr val="01041D"/>
              </a:solidFill>
              <a:latin typeface="+mn-ea"/>
              <a:ea typeface="+mn-ea"/>
              <a:cs typeface="Times New Roman" panose="02020603050405020304" pitchFamily="18" charset="0"/>
            </a:endParaRPr>
          </a:p>
        </p:txBody>
      </p:sp>
      <p:sp>
        <p:nvSpPr>
          <p:cNvPr id="7" name="椭圆 6"/>
          <p:cNvSpPr/>
          <p:nvPr/>
        </p:nvSpPr>
        <p:spPr bwMode="auto">
          <a:xfrm>
            <a:off x="5787598" y="3799403"/>
            <a:ext cx="468052" cy="461665"/>
          </a:xfrm>
          <a:prstGeom prst="ellipse">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43" name="文本框 42"/>
          <p:cNvSpPr txBox="1"/>
          <p:nvPr/>
        </p:nvSpPr>
        <p:spPr>
          <a:xfrm>
            <a:off x="2849960" y="3752753"/>
            <a:ext cx="90010" cy="461665"/>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B</a:t>
            </a:r>
            <a:endParaRPr lang="zh-CN" altLang="en-US" dirty="0">
              <a:solidFill>
                <a:srgbClr val="01041D"/>
              </a:solidFill>
              <a:latin typeface="+mn-ea"/>
              <a:ea typeface="+mn-ea"/>
              <a:cs typeface="Times New Roman" panose="02020603050405020304" pitchFamily="18" charset="0"/>
            </a:endParaRPr>
          </a:p>
        </p:txBody>
      </p:sp>
      <p:sp>
        <p:nvSpPr>
          <p:cNvPr id="44" name="椭圆 43"/>
          <p:cNvSpPr/>
          <p:nvPr/>
        </p:nvSpPr>
        <p:spPr bwMode="auto">
          <a:xfrm>
            <a:off x="3425329" y="3792132"/>
            <a:ext cx="468052" cy="461665"/>
          </a:xfrm>
          <a:prstGeom prst="ellipse">
            <a:avLst/>
          </a:prstGeom>
          <a:noFill/>
          <a:ln>
            <a:solidFill>
              <a:srgbClr val="01041D"/>
            </a:solidFill>
          </a:ln>
        </p:spPr>
        <p:txBody>
          <a:bodyPr vert="horz" wrap="square" lIns="91440" tIns="45720" rIns="91440" bIns="45720" numCol="1" rtlCol="0" anchor="t" anchorCtr="0" compatLnSpc="1"/>
          <a:lstStyle/>
          <a:p>
            <a:pPr algn="l"/>
            <a:endParaRPr lang="zh-CN" altLang="en-US">
              <a:latin typeface="+mn-ea"/>
              <a:ea typeface="+mn-ea"/>
            </a:endParaRPr>
          </a:p>
        </p:txBody>
      </p:sp>
      <p:sp>
        <p:nvSpPr>
          <p:cNvPr id="45" name="文本框 44"/>
          <p:cNvSpPr txBox="1"/>
          <p:nvPr/>
        </p:nvSpPr>
        <p:spPr>
          <a:xfrm>
            <a:off x="3524340" y="3770238"/>
            <a:ext cx="90010" cy="461665"/>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C</a:t>
            </a:r>
            <a:endParaRPr lang="zh-CN" altLang="en-US" dirty="0">
              <a:solidFill>
                <a:srgbClr val="01041D"/>
              </a:solidFill>
              <a:latin typeface="+mn-ea"/>
              <a:ea typeface="+mn-ea"/>
              <a:cs typeface="Times New Roman" panose="02020603050405020304" pitchFamily="18" charset="0"/>
            </a:endParaRPr>
          </a:p>
        </p:txBody>
      </p:sp>
      <p:cxnSp>
        <p:nvCxnSpPr>
          <p:cNvPr id="24" name="直接连接符 23"/>
          <p:cNvCxnSpPr/>
          <p:nvPr/>
        </p:nvCxnSpPr>
        <p:spPr bwMode="auto">
          <a:xfrm>
            <a:off x="6992705" y="2227609"/>
            <a:ext cx="519946" cy="0"/>
          </a:xfrm>
          <a:prstGeom prst="line">
            <a:avLst/>
          </a:prstGeom>
          <a:solidFill>
            <a:schemeClr val="accent1"/>
          </a:solidFill>
          <a:ln w="28575" cap="flat" cmpd="sng" algn="ctr">
            <a:solidFill>
              <a:srgbClr val="0621E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a:off x="8576881" y="2875681"/>
            <a:ext cx="0" cy="1008112"/>
          </a:xfrm>
          <a:prstGeom prst="line">
            <a:avLst/>
          </a:prstGeom>
          <a:solidFill>
            <a:schemeClr val="accent1"/>
          </a:solidFill>
          <a:ln w="28575" cap="flat" cmpd="sng" algn="ctr">
            <a:solidFill>
              <a:srgbClr val="0621E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3203475" y="4392215"/>
            <a:ext cx="5924943" cy="0"/>
          </a:xfrm>
          <a:prstGeom prst="line">
            <a:avLst/>
          </a:prstGeom>
          <a:solidFill>
            <a:schemeClr val="accent1"/>
          </a:solidFill>
          <a:ln w="19050" cap="flat" cmpd="sng" algn="ctr">
            <a:solidFill>
              <a:srgbClr val="FF0000"/>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p:nvPr/>
        </p:nvCxnSpPr>
        <p:spPr bwMode="auto">
          <a:xfrm>
            <a:off x="2984676" y="1655911"/>
            <a:ext cx="5924943" cy="0"/>
          </a:xfrm>
          <a:prstGeom prst="line">
            <a:avLst/>
          </a:prstGeom>
          <a:solidFill>
            <a:schemeClr val="accent1"/>
          </a:solidFill>
          <a:ln w="19050" cap="flat" cmpd="sng" algn="ctr">
            <a:solidFill>
              <a:srgbClr val="FF0000"/>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endCxn id="40" idx="7"/>
          </p:cNvCxnSpPr>
          <p:nvPr/>
        </p:nvCxnSpPr>
        <p:spPr bwMode="auto">
          <a:xfrm flipH="1">
            <a:off x="2417629" y="3403405"/>
            <a:ext cx="333139" cy="439611"/>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endCxn id="34" idx="0"/>
          </p:cNvCxnSpPr>
          <p:nvPr/>
        </p:nvCxnSpPr>
        <p:spPr bwMode="auto">
          <a:xfrm>
            <a:off x="2984676" y="3424760"/>
            <a:ext cx="118" cy="34628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p:nvPr/>
        </p:nvCxnSpPr>
        <p:spPr bwMode="auto">
          <a:xfrm>
            <a:off x="3213631" y="3416616"/>
            <a:ext cx="228119" cy="497237"/>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p:nvPr/>
        </p:nvCxnSpPr>
        <p:spPr bwMode="auto">
          <a:xfrm flipH="1">
            <a:off x="3342458" y="2421393"/>
            <a:ext cx="431538" cy="602355"/>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a:endCxn id="38" idx="0"/>
          </p:cNvCxnSpPr>
          <p:nvPr/>
        </p:nvCxnSpPr>
        <p:spPr bwMode="auto">
          <a:xfrm flipH="1">
            <a:off x="4234906" y="3392400"/>
            <a:ext cx="122872" cy="397787"/>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4792968" y="3419455"/>
            <a:ext cx="226887" cy="383007"/>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7" idx="1"/>
          </p:cNvCxnSpPr>
          <p:nvPr/>
        </p:nvCxnSpPr>
        <p:spPr bwMode="auto">
          <a:xfrm>
            <a:off x="5022112" y="3366487"/>
            <a:ext cx="834031" cy="500525"/>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p:cNvCxnSpPr/>
          <p:nvPr/>
        </p:nvCxnSpPr>
        <p:spPr bwMode="auto">
          <a:xfrm>
            <a:off x="3778439" y="2450660"/>
            <a:ext cx="456467" cy="562430"/>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连接符 85"/>
          <p:cNvCxnSpPr>
            <a:endCxn id="7" idx="0"/>
          </p:cNvCxnSpPr>
          <p:nvPr/>
        </p:nvCxnSpPr>
        <p:spPr bwMode="auto">
          <a:xfrm>
            <a:off x="5970679" y="2461318"/>
            <a:ext cx="50945" cy="1338085"/>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任意多边形: 形状 91"/>
          <p:cNvSpPr/>
          <p:nvPr/>
        </p:nvSpPr>
        <p:spPr bwMode="auto">
          <a:xfrm>
            <a:off x="3580509" y="1781503"/>
            <a:ext cx="2268498" cy="283780"/>
          </a:xfrm>
          <a:custGeom>
            <a:avLst/>
            <a:gdLst>
              <a:gd name="connsiteX0" fmla="*/ 155919 w 2268498"/>
              <a:gd name="connsiteY0" fmla="*/ 283780 h 283780"/>
              <a:gd name="connsiteX1" fmla="*/ 218981 w 2268498"/>
              <a:gd name="connsiteY1" fmla="*/ 63063 h 283780"/>
              <a:gd name="connsiteX2" fmla="*/ 2268498 w 2268498"/>
              <a:gd name="connsiteY2" fmla="*/ 0 h 283780"/>
              <a:gd name="connsiteX3" fmla="*/ 2268498 w 2268498"/>
              <a:gd name="connsiteY3" fmla="*/ 0 h 283780"/>
            </a:gdLst>
            <a:ahLst/>
            <a:cxnLst>
              <a:cxn ang="0">
                <a:pos x="connsiteX0" y="connsiteY0"/>
              </a:cxn>
              <a:cxn ang="0">
                <a:pos x="connsiteX1" y="connsiteY1"/>
              </a:cxn>
              <a:cxn ang="0">
                <a:pos x="connsiteX2" y="connsiteY2"/>
              </a:cxn>
              <a:cxn ang="0">
                <a:pos x="connsiteX3" y="connsiteY3"/>
              </a:cxn>
            </a:cxnLst>
            <a:rect l="l" t="t" r="r" b="b"/>
            <a:pathLst>
              <a:path w="2268498" h="283780">
                <a:moveTo>
                  <a:pt x="155919" y="283780"/>
                </a:moveTo>
                <a:cubicBezTo>
                  <a:pt x="11402" y="197070"/>
                  <a:pt x="-133115" y="110360"/>
                  <a:pt x="218981" y="63063"/>
                </a:cubicBezTo>
                <a:cubicBezTo>
                  <a:pt x="571077" y="15766"/>
                  <a:pt x="2268498" y="0"/>
                  <a:pt x="2268498" y="0"/>
                </a:cubicBezTo>
                <a:lnTo>
                  <a:pt x="2268498" y="0"/>
                </a:lnTo>
              </a:path>
            </a:pathLst>
          </a:custGeom>
          <a:no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mn-ea"/>
              <a:ea typeface="+mn-ea"/>
            </a:endParaRPr>
          </a:p>
        </p:txBody>
      </p:sp>
      <p:cxnSp>
        <p:nvCxnSpPr>
          <p:cNvPr id="98" name="直接连接符 97"/>
          <p:cNvCxnSpPr/>
          <p:nvPr/>
        </p:nvCxnSpPr>
        <p:spPr bwMode="auto">
          <a:xfrm>
            <a:off x="3726663" y="1817005"/>
            <a:ext cx="4850218" cy="0"/>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99"/>
          <p:cNvCxnSpPr/>
          <p:nvPr/>
        </p:nvCxnSpPr>
        <p:spPr bwMode="auto">
          <a:xfrm>
            <a:off x="3726663" y="1826044"/>
            <a:ext cx="0" cy="23083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a:off x="8576881" y="1817005"/>
            <a:ext cx="0" cy="23083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连接符 104"/>
          <p:cNvCxnSpPr/>
          <p:nvPr/>
        </p:nvCxnSpPr>
        <p:spPr bwMode="auto">
          <a:xfrm>
            <a:off x="6003688" y="1828935"/>
            <a:ext cx="0" cy="23083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p:cNvCxnSpPr/>
          <p:nvPr/>
        </p:nvCxnSpPr>
        <p:spPr bwMode="auto">
          <a:xfrm>
            <a:off x="4714758" y="1479186"/>
            <a:ext cx="0" cy="337819"/>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接连接符 113"/>
          <p:cNvCxnSpPr/>
          <p:nvPr/>
        </p:nvCxnSpPr>
        <p:spPr bwMode="auto">
          <a:xfrm>
            <a:off x="7083356" y="1462676"/>
            <a:ext cx="0" cy="354329"/>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 name="文本框 124"/>
          <p:cNvSpPr txBox="1"/>
          <p:nvPr/>
        </p:nvSpPr>
        <p:spPr>
          <a:xfrm>
            <a:off x="9979125" y="2422881"/>
            <a:ext cx="717471" cy="1200329"/>
          </a:xfrm>
          <a:prstGeom prst="rect">
            <a:avLst/>
          </a:prstGeom>
          <a:noFill/>
        </p:spPr>
        <p:txBody>
          <a:bodyPr wrap="square" rtlCol="0">
            <a:spAutoFit/>
          </a:bodyPr>
          <a:lstStyle/>
          <a:p>
            <a:r>
              <a:rPr lang="en-US" altLang="zh-CN" sz="2400" dirty="0">
                <a:solidFill>
                  <a:srgbClr val="01041D"/>
                </a:solidFill>
                <a:latin typeface="+mn-ea"/>
                <a:ea typeface="+mn-ea"/>
                <a:cs typeface="Times New Roman" panose="02020603050405020304" pitchFamily="18" charset="0"/>
              </a:rPr>
              <a:t>I/O</a:t>
            </a:r>
            <a:r>
              <a:rPr lang="zh-CN" altLang="en-US" sz="2400" dirty="0">
                <a:solidFill>
                  <a:srgbClr val="01041D"/>
                </a:solidFill>
                <a:latin typeface="+mn-ea"/>
                <a:ea typeface="+mn-ea"/>
                <a:cs typeface="Times New Roman" panose="02020603050405020304" pitchFamily="18" charset="0"/>
              </a:rPr>
              <a:t>系统</a:t>
            </a:r>
            <a:endParaRPr lang="zh-CN" altLang="en-US" sz="2400" dirty="0">
              <a:solidFill>
                <a:srgbClr val="01041D"/>
              </a:solidFill>
              <a:latin typeface="+mn-ea"/>
              <a:ea typeface="+mn-ea"/>
              <a:cs typeface="Times New Roman" panose="02020603050405020304" pitchFamily="18" charset="0"/>
            </a:endParaRPr>
          </a:p>
        </p:txBody>
      </p:sp>
      <p:sp>
        <p:nvSpPr>
          <p:cNvPr id="126" name="文本框 125"/>
          <p:cNvSpPr txBox="1"/>
          <p:nvPr/>
        </p:nvSpPr>
        <p:spPr>
          <a:xfrm>
            <a:off x="972898" y="2843101"/>
            <a:ext cx="1156713" cy="830997"/>
          </a:xfrm>
          <a:prstGeom prst="rect">
            <a:avLst/>
          </a:prstGeom>
          <a:noFill/>
        </p:spPr>
        <p:txBody>
          <a:bodyPr wrap="square" rtlCol="0">
            <a:spAutoFit/>
          </a:bodyPr>
          <a:lstStyle/>
          <a:p>
            <a:r>
              <a:rPr lang="zh-CN" altLang="en-US" sz="2400" dirty="0">
                <a:solidFill>
                  <a:srgbClr val="7030A0"/>
                </a:solidFill>
                <a:latin typeface="+mn-ea"/>
                <a:ea typeface="+mn-ea"/>
                <a:cs typeface="Times New Roman" panose="02020603050405020304" pitchFamily="18" charset="0"/>
              </a:rPr>
              <a:t>设备控制器</a:t>
            </a:r>
            <a:endParaRPr lang="zh-CN" altLang="en-US" sz="2400" dirty="0">
              <a:solidFill>
                <a:srgbClr val="7030A0"/>
              </a:solidFill>
              <a:latin typeface="+mn-ea"/>
              <a:ea typeface="+mn-ea"/>
              <a:cs typeface="Times New Roman" panose="02020603050405020304" pitchFamily="18" charset="0"/>
            </a:endParaRPr>
          </a:p>
        </p:txBody>
      </p:sp>
      <p:sp>
        <p:nvSpPr>
          <p:cNvPr id="127" name="文本框 126"/>
          <p:cNvSpPr txBox="1"/>
          <p:nvPr/>
        </p:nvSpPr>
        <p:spPr>
          <a:xfrm>
            <a:off x="992643" y="1834450"/>
            <a:ext cx="1018354" cy="461665"/>
          </a:xfrm>
          <a:prstGeom prst="rect">
            <a:avLst/>
          </a:prstGeom>
          <a:noFill/>
        </p:spPr>
        <p:txBody>
          <a:bodyPr wrap="square" rtlCol="0">
            <a:spAutoFit/>
          </a:bodyPr>
          <a:lstStyle/>
          <a:p>
            <a:r>
              <a:rPr lang="zh-CN" altLang="en-US" sz="2400" dirty="0">
                <a:solidFill>
                  <a:srgbClr val="7030A0"/>
                </a:solidFill>
                <a:latin typeface="+mn-ea"/>
                <a:ea typeface="+mn-ea"/>
                <a:cs typeface="Times New Roman" panose="02020603050405020304" pitchFamily="18" charset="0"/>
              </a:rPr>
              <a:t>通道</a:t>
            </a:r>
            <a:endParaRPr lang="zh-CN" altLang="en-US" sz="2400" dirty="0">
              <a:solidFill>
                <a:srgbClr val="7030A0"/>
              </a:solidFill>
              <a:latin typeface="+mn-ea"/>
              <a:ea typeface="+mn-ea"/>
              <a:cs typeface="Times New Roman" panose="02020603050405020304" pitchFamily="18" charset="0"/>
            </a:endParaRPr>
          </a:p>
        </p:txBody>
      </p:sp>
      <p:sp>
        <p:nvSpPr>
          <p:cNvPr id="128" name="文本框 127"/>
          <p:cNvSpPr txBox="1"/>
          <p:nvPr/>
        </p:nvSpPr>
        <p:spPr>
          <a:xfrm>
            <a:off x="3773996" y="5105830"/>
            <a:ext cx="3221324" cy="400110"/>
          </a:xfrm>
          <a:prstGeom prst="rect">
            <a:avLst/>
          </a:prstGeom>
          <a:noFill/>
        </p:spPr>
        <p:txBody>
          <a:bodyPr wrap="square" rtlCol="0">
            <a:spAutoFit/>
          </a:bodyPr>
          <a:lstStyle/>
          <a:p>
            <a:r>
              <a:rPr lang="en-US" altLang="zh-CN" sz="2000" dirty="0">
                <a:solidFill>
                  <a:srgbClr val="0621E6"/>
                </a:solidFill>
                <a:latin typeface="+mn-ea"/>
                <a:ea typeface="+mn-ea"/>
                <a:cs typeface="Times New Roman" panose="02020603050405020304" pitchFamily="18" charset="0"/>
              </a:rPr>
              <a:t>CPU</a:t>
            </a:r>
            <a:r>
              <a:rPr lang="zh-CN" altLang="en-US" sz="2000" dirty="0">
                <a:solidFill>
                  <a:srgbClr val="0621E6"/>
                </a:solidFill>
                <a:latin typeface="+mn-ea"/>
                <a:ea typeface="+mn-ea"/>
                <a:cs typeface="Times New Roman" panose="02020603050405020304" pitchFamily="18" charset="0"/>
              </a:rPr>
              <a:t>与多道程序</a:t>
            </a:r>
            <a:endParaRPr lang="zh-CN" altLang="en-US" sz="2000" dirty="0">
              <a:solidFill>
                <a:srgbClr val="0621E6"/>
              </a:solidFill>
              <a:latin typeface="+mn-ea"/>
              <a:ea typeface="+mn-ea"/>
              <a:cs typeface="Times New Roman" panose="02020603050405020304" pitchFamily="18" charset="0"/>
            </a:endParaRPr>
          </a:p>
        </p:txBody>
      </p:sp>
      <p:sp>
        <p:nvSpPr>
          <p:cNvPr id="129" name="文本框 128"/>
          <p:cNvSpPr txBox="1"/>
          <p:nvPr/>
        </p:nvSpPr>
        <p:spPr>
          <a:xfrm>
            <a:off x="1750700" y="5309676"/>
            <a:ext cx="2349191" cy="461665"/>
          </a:xfrm>
          <a:prstGeom prst="rect">
            <a:avLst/>
          </a:prstGeom>
          <a:noFill/>
        </p:spPr>
        <p:txBody>
          <a:bodyPr wrap="square" rtlCol="0">
            <a:spAutoFit/>
          </a:bodyPr>
          <a:lstStyle/>
          <a:p>
            <a:r>
              <a:rPr lang="zh-CN" altLang="en-US" sz="2400" dirty="0">
                <a:solidFill>
                  <a:srgbClr val="01041D"/>
                </a:solidFill>
                <a:latin typeface="+mn-ea"/>
                <a:ea typeface="+mn-ea"/>
                <a:cs typeface="Times New Roman" panose="02020603050405020304" pitchFamily="18" charset="0"/>
              </a:rPr>
              <a:t>都是并行的</a:t>
            </a:r>
            <a:endParaRPr lang="zh-CN" altLang="en-US" sz="2400" dirty="0">
              <a:solidFill>
                <a:srgbClr val="01041D"/>
              </a:solidFill>
              <a:latin typeface="+mn-ea"/>
              <a:ea typeface="+mn-ea"/>
              <a:cs typeface="Times New Roman" panose="02020603050405020304" pitchFamily="18" charset="0"/>
            </a:endParaRPr>
          </a:p>
        </p:txBody>
      </p:sp>
      <p:sp>
        <p:nvSpPr>
          <p:cNvPr id="130" name="文本框 129"/>
          <p:cNvSpPr txBox="1"/>
          <p:nvPr/>
        </p:nvSpPr>
        <p:spPr>
          <a:xfrm>
            <a:off x="3773996" y="5964008"/>
            <a:ext cx="5283397" cy="400110"/>
          </a:xfrm>
          <a:prstGeom prst="rect">
            <a:avLst/>
          </a:prstGeom>
          <a:noFill/>
        </p:spPr>
        <p:txBody>
          <a:bodyPr wrap="square" rtlCol="0">
            <a:spAutoFit/>
          </a:bodyPr>
          <a:lstStyle/>
          <a:p>
            <a:r>
              <a:rPr lang="zh-CN" altLang="en-US" sz="2000" dirty="0">
                <a:solidFill>
                  <a:srgbClr val="FF0000"/>
                </a:solidFill>
                <a:latin typeface="+mn-ea"/>
                <a:ea typeface="+mn-ea"/>
                <a:cs typeface="Times New Roman" panose="02020603050405020304" pitchFamily="18" charset="0"/>
              </a:rPr>
              <a:t>每个通道的各个设备之间</a:t>
            </a:r>
            <a:endParaRPr lang="zh-CN" altLang="en-US" sz="2000" dirty="0">
              <a:solidFill>
                <a:srgbClr val="FF0000"/>
              </a:solidFill>
              <a:latin typeface="+mn-ea"/>
              <a:ea typeface="+mn-ea"/>
              <a:cs typeface="Times New Roman" panose="02020603050405020304" pitchFamily="18" charset="0"/>
            </a:endParaRPr>
          </a:p>
        </p:txBody>
      </p:sp>
      <p:sp>
        <p:nvSpPr>
          <p:cNvPr id="131" name="文本框 130"/>
          <p:cNvSpPr txBox="1"/>
          <p:nvPr/>
        </p:nvSpPr>
        <p:spPr>
          <a:xfrm>
            <a:off x="3773996" y="5550208"/>
            <a:ext cx="1992095" cy="400110"/>
          </a:xfrm>
          <a:prstGeom prst="rect">
            <a:avLst/>
          </a:prstGeom>
          <a:noFill/>
        </p:spPr>
        <p:txBody>
          <a:bodyPr wrap="square" rtlCol="0">
            <a:spAutoFit/>
          </a:bodyPr>
          <a:lstStyle/>
          <a:p>
            <a:r>
              <a:rPr lang="zh-CN" altLang="en-US" sz="2000" dirty="0">
                <a:solidFill>
                  <a:srgbClr val="FFC000"/>
                </a:solidFill>
                <a:latin typeface="+mn-ea"/>
                <a:ea typeface="+mn-ea"/>
                <a:cs typeface="Times New Roman" panose="02020603050405020304" pitchFamily="18" charset="0"/>
              </a:rPr>
              <a:t>通道与通道</a:t>
            </a:r>
            <a:endParaRPr lang="zh-CN" altLang="en-US" sz="2000" dirty="0">
              <a:solidFill>
                <a:srgbClr val="FFC000"/>
              </a:solidFill>
              <a:latin typeface="+mn-ea"/>
              <a:ea typeface="+mn-ea"/>
              <a:cs typeface="Times New Roman" panose="02020603050405020304" pitchFamily="18" charset="0"/>
            </a:endParaRPr>
          </a:p>
        </p:txBody>
      </p:sp>
      <p:sp>
        <p:nvSpPr>
          <p:cNvPr id="132" name="文本框 131"/>
          <p:cNvSpPr txBox="1"/>
          <p:nvPr/>
        </p:nvSpPr>
        <p:spPr>
          <a:xfrm>
            <a:off x="3789570" y="4629941"/>
            <a:ext cx="3011418" cy="400110"/>
          </a:xfrm>
          <a:prstGeom prst="rect">
            <a:avLst/>
          </a:prstGeom>
          <a:noFill/>
        </p:spPr>
        <p:txBody>
          <a:bodyPr wrap="square" rtlCol="0">
            <a:spAutoFit/>
          </a:bodyPr>
          <a:lstStyle/>
          <a:p>
            <a:r>
              <a:rPr lang="en-US" altLang="zh-CN" sz="2000" dirty="0">
                <a:solidFill>
                  <a:srgbClr val="C00000"/>
                </a:solidFill>
                <a:latin typeface="+mn-ea"/>
                <a:ea typeface="+mn-ea"/>
                <a:cs typeface="Times New Roman" panose="02020603050405020304" pitchFamily="18" charset="0"/>
              </a:rPr>
              <a:t>CPU</a:t>
            </a:r>
            <a:r>
              <a:rPr lang="zh-CN" altLang="en-US" sz="2000" dirty="0">
                <a:solidFill>
                  <a:srgbClr val="C00000"/>
                </a:solidFill>
                <a:latin typeface="+mn-ea"/>
                <a:ea typeface="+mn-ea"/>
                <a:cs typeface="Times New Roman" panose="02020603050405020304" pitchFamily="18" charset="0"/>
              </a:rPr>
              <a:t>与多个通道</a:t>
            </a:r>
            <a:endParaRPr lang="zh-CN" altLang="en-US" sz="2000" dirty="0">
              <a:solidFill>
                <a:srgbClr val="C00000"/>
              </a:solidFill>
              <a:latin typeface="+mn-ea"/>
              <a:ea typeface="+mn-ea"/>
              <a:cs typeface="Times New Roman" panose="02020603050405020304" pitchFamily="18" charset="0"/>
            </a:endParaRPr>
          </a:p>
        </p:txBody>
      </p:sp>
      <p:sp>
        <p:nvSpPr>
          <p:cNvPr id="133" name="右大括号 132"/>
          <p:cNvSpPr/>
          <p:nvPr/>
        </p:nvSpPr>
        <p:spPr bwMode="auto">
          <a:xfrm rot="10800000">
            <a:off x="3488774" y="4868310"/>
            <a:ext cx="251152" cy="1342751"/>
          </a:xfrm>
          <a:prstGeom prst="rightBrace">
            <a:avLst>
              <a:gd name="adj1" fmla="val 56966"/>
              <a:gd name="adj2" fmla="val 47735"/>
            </a:avLst>
          </a:prstGeom>
          <a:noFill/>
          <a:ln w="9525" cap="flat" cmpd="sng" algn="ctr">
            <a:solidFill>
              <a:srgbClr val="01041D"/>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mn-ea"/>
              <a:ea typeface="+mn-ea"/>
            </a:endParaRPr>
          </a:p>
        </p:txBody>
      </p:sp>
    </p:spTree>
    <p:custDataLst>
      <p:tags r:id="rId5"/>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字节多路通道</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97193" y="-49058"/>
            <a:ext cx="10143006"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字节多路通道 </a:t>
            </a: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(byte multiplexor channel)</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 是一种简单的共享通道</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 目的：</a:t>
            </a:r>
            <a:r>
              <a:rPr lang="zh-CN" altLang="en-US" sz="2000" spc="100" dirty="0">
                <a:ln w="3175">
                  <a:noFill/>
                  <a:prstDash val="dash"/>
                </a:ln>
                <a:solidFill>
                  <a:srgbClr val="0621E6"/>
                </a:solidFill>
                <a:latin typeface="微软雅黑" panose="020B0503020204020204" pitchFamily="34" charset="-122"/>
                <a:ea typeface="微软雅黑" panose="020B0503020204020204" pitchFamily="34" charset="-122"/>
              </a:rPr>
              <a:t>为多台低速或中速的外围设备服务</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。（此类设备传送一个字节快，但是字节间的等待时间很长。）</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 工作原理：分时共享通道，数据传输时才占用通道</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2" name="图片 1"/>
          <p:cNvPicPr>
            <a:picLocks noChangeAspect="1"/>
          </p:cNvPicPr>
          <p:nvPr/>
        </p:nvPicPr>
        <p:blipFill>
          <a:blip r:embed="rId6"/>
          <a:stretch>
            <a:fillRect/>
          </a:stretch>
        </p:blipFill>
        <p:spPr>
          <a:xfrm>
            <a:off x="1808818" y="2823767"/>
            <a:ext cx="7902625" cy="2720576"/>
          </a:xfrm>
          <a:prstGeom prst="rect">
            <a:avLst/>
          </a:prstGeom>
        </p:spPr>
      </p:pic>
      <p:sp>
        <p:nvSpPr>
          <p:cNvPr id="4" name="文本框 3"/>
          <p:cNvSpPr txBox="1"/>
          <p:nvPr/>
        </p:nvSpPr>
        <p:spPr>
          <a:xfrm>
            <a:off x="3888036" y="5646010"/>
            <a:ext cx="3312368" cy="369332"/>
          </a:xfrm>
          <a:prstGeom prst="rect">
            <a:avLst/>
          </a:prstGeom>
          <a:noFill/>
        </p:spPr>
        <p:txBody>
          <a:bodyPr wrap="square">
            <a:spAutoFit/>
          </a:bodyPr>
          <a:lstStyle/>
          <a:p>
            <a:pPr lvl="1" fontAlgn="ctr">
              <a:spcBef>
                <a:spcPts val="600"/>
              </a:spcBef>
              <a:spcAft>
                <a:spcPts val="0"/>
              </a:spcAft>
              <a:buSzPct val="100000"/>
            </a:pPr>
            <a:r>
              <a:rPr lang="zh-CN" altLang="en-US" sz="1800" spc="100" dirty="0">
                <a:ln w="3175">
                  <a:noFill/>
                  <a:prstDash val="dash"/>
                </a:ln>
                <a:solidFill>
                  <a:srgbClr val="1F3743"/>
                </a:solidFill>
                <a:latin typeface="微软雅黑" panose="020B0503020204020204" pitchFamily="34" charset="-122"/>
                <a:ea typeface="微软雅黑" panose="020B0503020204020204" pitchFamily="34" charset="-122"/>
              </a:rPr>
              <a:t>字节多路通道</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的工作原理</a:t>
            </a:r>
            <a:endParaRPr lang="zh-CN" altLang="en-US" sz="18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字节多路通道</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96585" y="520987"/>
            <a:ext cx="10143006"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字节多路通道</a:t>
            </a:r>
            <a:r>
              <a:rPr lang="zh-CN" altLang="en-US"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的工作方式</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3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设备占用一定的通道时间片，很短的时间片内传输一个字节，即不同的设备与通道在逻辑上建立了不同的传输连接，但在它所分得的时间片内建立真正物理连接；</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3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各个子通道间是并行工作，以字节宽度分时进出主通道，接在每个子通道上的多台设备也能分时使用子通道。</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pic>
        <p:nvPicPr>
          <p:cNvPr id="2" name="图片 1"/>
          <p:cNvPicPr>
            <a:picLocks noChangeAspect="1"/>
          </p:cNvPicPr>
          <p:nvPr/>
        </p:nvPicPr>
        <p:blipFill>
          <a:blip r:embed="rId6"/>
          <a:stretch>
            <a:fillRect/>
          </a:stretch>
        </p:blipFill>
        <p:spPr>
          <a:xfrm>
            <a:off x="3846396" y="4094194"/>
            <a:ext cx="3304762" cy="1390476"/>
          </a:xfrm>
          <a:prstGeom prst="rect">
            <a:avLst/>
          </a:prstGeom>
        </p:spPr>
      </p:pic>
      <p:sp>
        <p:nvSpPr>
          <p:cNvPr id="3" name="文本框 2"/>
          <p:cNvSpPr txBox="1"/>
          <p:nvPr/>
        </p:nvSpPr>
        <p:spPr>
          <a:xfrm>
            <a:off x="2159680" y="4151934"/>
            <a:ext cx="1944216" cy="400110"/>
          </a:xfrm>
          <a:prstGeom prst="rect">
            <a:avLst/>
          </a:prstGeom>
          <a:noFill/>
        </p:spPr>
        <p:txBody>
          <a:bodyPr wrap="square" rtlCol="0">
            <a:spAutoFit/>
          </a:bodyPr>
          <a:lstStyle/>
          <a:p>
            <a:r>
              <a:rPr lang="en-US" altLang="zh-CN" sz="2000" dirty="0">
                <a:solidFill>
                  <a:srgbClr val="01041D"/>
                </a:solidFill>
                <a:latin typeface="Times New Roman" panose="02020603050405020304" pitchFamily="18" charset="0"/>
                <a:cs typeface="Times New Roman" panose="02020603050405020304" pitchFamily="18" charset="0"/>
              </a:rPr>
              <a:t>a1,a2……am</a:t>
            </a:r>
            <a:endParaRPr lang="zh-CN" altLang="en-US" sz="2000" dirty="0">
              <a:solidFill>
                <a:srgbClr val="01041D"/>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181874" y="4626796"/>
            <a:ext cx="1944216" cy="400110"/>
          </a:xfrm>
          <a:prstGeom prst="rect">
            <a:avLst/>
          </a:prstGeom>
          <a:noFill/>
        </p:spPr>
        <p:txBody>
          <a:bodyPr wrap="square" rtlCol="0">
            <a:spAutoFit/>
          </a:bodyPr>
          <a:lstStyle/>
          <a:p>
            <a:r>
              <a:rPr lang="en-US" altLang="zh-CN" sz="2000" dirty="0">
                <a:solidFill>
                  <a:srgbClr val="01041D"/>
                </a:solidFill>
                <a:latin typeface="Times New Roman" panose="02020603050405020304" pitchFamily="18" charset="0"/>
                <a:cs typeface="Times New Roman" panose="02020603050405020304" pitchFamily="18" charset="0"/>
              </a:rPr>
              <a:t>b1,b2……bn</a:t>
            </a:r>
            <a:endParaRPr lang="zh-CN" altLang="en-US" sz="2000" dirty="0">
              <a:solidFill>
                <a:srgbClr val="01041D"/>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2203648" y="5090179"/>
            <a:ext cx="1944216" cy="400110"/>
          </a:xfrm>
          <a:prstGeom prst="rect">
            <a:avLst/>
          </a:prstGeom>
          <a:noFill/>
        </p:spPr>
        <p:txBody>
          <a:bodyPr wrap="square" rtlCol="0">
            <a:spAutoFit/>
          </a:bodyPr>
          <a:lstStyle/>
          <a:p>
            <a:r>
              <a:rPr lang="en-US" altLang="zh-CN" sz="2000" dirty="0">
                <a:solidFill>
                  <a:srgbClr val="01041D"/>
                </a:solidFill>
                <a:latin typeface="Times New Roman" panose="02020603050405020304" pitchFamily="18" charset="0"/>
                <a:cs typeface="Times New Roman" panose="02020603050405020304" pitchFamily="18" charset="0"/>
              </a:rPr>
              <a:t>c1,c2……</a:t>
            </a:r>
            <a:r>
              <a:rPr lang="en-US" altLang="zh-CN" sz="2000" dirty="0" err="1">
                <a:solidFill>
                  <a:srgbClr val="01041D"/>
                </a:solidFill>
                <a:latin typeface="Times New Roman" panose="02020603050405020304" pitchFamily="18" charset="0"/>
                <a:cs typeface="Times New Roman" panose="02020603050405020304" pitchFamily="18" charset="0"/>
              </a:rPr>
              <a:t>ct</a:t>
            </a:r>
            <a:endParaRPr lang="zh-CN" altLang="en-US" sz="2000" dirty="0">
              <a:solidFill>
                <a:srgbClr val="01041D"/>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7373428" y="4579841"/>
            <a:ext cx="2635124" cy="461665"/>
          </a:xfrm>
          <a:prstGeom prst="rect">
            <a:avLst/>
          </a:prstGeom>
          <a:noFill/>
        </p:spPr>
        <p:txBody>
          <a:bodyPr wrap="square" rtlCol="0">
            <a:spAutoFit/>
          </a:bodyPr>
          <a:lstStyle/>
          <a:p>
            <a:r>
              <a:rPr lang="en-US" altLang="zh-CN" sz="2400" dirty="0">
                <a:solidFill>
                  <a:srgbClr val="01041D"/>
                </a:solidFill>
                <a:latin typeface="Times New Roman" panose="02020603050405020304" pitchFamily="18" charset="0"/>
                <a:cs typeface="Times New Roman" panose="02020603050405020304" pitchFamily="18" charset="0"/>
              </a:rPr>
              <a:t>a</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000" dirty="0">
                <a:solidFill>
                  <a:srgbClr val="01041D"/>
                </a:solidFill>
                <a:latin typeface="Times New Roman" panose="02020603050405020304" pitchFamily="18" charset="0"/>
                <a:cs typeface="Times New Roman" panose="02020603050405020304" pitchFamily="18" charset="0"/>
              </a:rPr>
              <a:t>b</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c</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a:t>
            </a:r>
            <a:r>
              <a:rPr lang="en-US" altLang="zh-CN" dirty="0">
                <a:solidFill>
                  <a:srgbClr val="01041D"/>
                </a:solidFill>
                <a:latin typeface="Times New Roman" panose="02020603050405020304" pitchFamily="18" charset="0"/>
                <a:cs typeface="Times New Roman" panose="02020603050405020304" pitchFamily="18" charset="0"/>
              </a:rPr>
              <a:t>2</a:t>
            </a:r>
            <a:r>
              <a:rPr lang="en-US" altLang="zh-CN" sz="2000" dirty="0">
                <a:solidFill>
                  <a:srgbClr val="01041D"/>
                </a:solidFill>
                <a:latin typeface="Times New Roman" panose="02020603050405020304" pitchFamily="18" charset="0"/>
                <a:cs typeface="Times New Roman" panose="02020603050405020304" pitchFamily="18" charset="0"/>
              </a:rPr>
              <a:t>,b2</a:t>
            </a:r>
            <a:r>
              <a:rPr lang="en-US" altLang="zh-CN" dirty="0">
                <a:solidFill>
                  <a:srgbClr val="01041D"/>
                </a:solidFill>
                <a:latin typeface="Times New Roman" panose="02020603050405020304" pitchFamily="18" charset="0"/>
                <a:cs typeface="Times New Roman" panose="02020603050405020304" pitchFamily="18" charset="0"/>
              </a:rPr>
              <a:t>,</a:t>
            </a:r>
            <a:r>
              <a:rPr lang="en-US" altLang="zh-CN" sz="2400" dirty="0">
                <a:solidFill>
                  <a:srgbClr val="01041D"/>
                </a:solidFill>
                <a:latin typeface="Times New Roman" panose="02020603050405020304" pitchFamily="18" charset="0"/>
                <a:cs typeface="Times New Roman" panose="02020603050405020304" pitchFamily="18" charset="0"/>
              </a:rPr>
              <a:t>c</a:t>
            </a:r>
            <a:r>
              <a:rPr lang="en-US" altLang="zh-CN" sz="2000" dirty="0">
                <a:solidFill>
                  <a:srgbClr val="01041D"/>
                </a:solidFill>
                <a:latin typeface="Times New Roman" panose="02020603050405020304" pitchFamily="18" charset="0"/>
                <a:cs typeface="Times New Roman" panose="02020603050405020304" pitchFamily="18" charset="0"/>
              </a:rPr>
              <a:t>2……</a:t>
            </a:r>
            <a:endParaRPr lang="zh-CN" altLang="en-US" sz="2400" dirty="0">
              <a:solidFill>
                <a:srgbClr val="01041D"/>
              </a:solidFill>
              <a:latin typeface="Times New Roman" panose="02020603050405020304" pitchFamily="18" charset="0"/>
              <a:cs typeface="Times New Roman" panose="02020603050405020304" pitchFamily="18" charset="0"/>
            </a:endParaRPr>
          </a:p>
        </p:txBody>
      </p:sp>
    </p:spTree>
    <p:custDataLst>
      <p:tags r:id="rId7"/>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字节多路通道</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61626" y="-104602"/>
            <a:ext cx="10656241"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字节多路通道</a:t>
            </a:r>
            <a:r>
              <a:rPr lang="zh-CN" altLang="en-US"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的结构</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30000"/>
              </a:lnSpc>
              <a:spcBef>
                <a:spcPts val="600"/>
              </a:spcBef>
              <a:spcAft>
                <a:spcPts val="0"/>
              </a:spcAft>
              <a:buSzPct val="100000"/>
              <a:buFont typeface="Wingdings" panose="05000000000000000000" pitchFamily="2" charset="2"/>
              <a:buChar char="Ø"/>
            </a:pPr>
            <a:r>
              <a:rPr lang="zh-CN" altLang="en-US" sz="1600" spc="100" dirty="0">
                <a:ln w="3175">
                  <a:noFill/>
                  <a:prstDash val="dash"/>
                </a:ln>
                <a:solidFill>
                  <a:srgbClr val="1F3743"/>
                </a:solidFill>
                <a:latin typeface="微软雅黑" panose="020B0503020204020204" pitchFamily="34" charset="-122"/>
                <a:ea typeface="微软雅黑" panose="020B0503020204020204" pitchFamily="34" charset="-122"/>
              </a:rPr>
              <a:t>包括多个子通道，</a:t>
            </a:r>
            <a:r>
              <a:rPr lang="zh-CN" altLang="en-US" sz="1600" spc="100" dirty="0">
                <a:ln w="3175">
                  <a:noFill/>
                  <a:prstDash val="dash"/>
                </a:ln>
                <a:solidFill>
                  <a:srgbClr val="0621E6"/>
                </a:solidFill>
                <a:latin typeface="微软雅黑" panose="020B0503020204020204" pitchFamily="34" charset="-122"/>
                <a:ea typeface="微软雅黑" panose="020B0503020204020204" pitchFamily="34" charset="-122"/>
              </a:rPr>
              <a:t>每个子通道连接一个设备控制器</a:t>
            </a:r>
            <a:r>
              <a:rPr lang="zh-CN" altLang="en-US" sz="1600" spc="100" dirty="0">
                <a:ln w="3175">
                  <a:noFill/>
                  <a:prstDash val="dash"/>
                </a:ln>
                <a:solidFill>
                  <a:srgbClr val="1F3743"/>
                </a:solidFill>
                <a:latin typeface="微软雅黑" panose="020B0503020204020204" pitchFamily="34" charset="-122"/>
                <a:ea typeface="微软雅黑" panose="020B0503020204020204" pitchFamily="34" charset="-122"/>
              </a:rPr>
              <a:t>；处理机与外围设备之间要有恰当的分工</a:t>
            </a:r>
            <a:endParaRPr lang="zh-CN" altLang="en-US" sz="16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30000"/>
              </a:lnSpc>
              <a:spcBef>
                <a:spcPts val="600"/>
              </a:spcBef>
              <a:spcAft>
                <a:spcPts val="0"/>
              </a:spcAft>
              <a:buSzPct val="100000"/>
              <a:buFont typeface="Wingdings" panose="05000000000000000000" pitchFamily="2" charset="2"/>
              <a:buChar char="Ø"/>
            </a:pPr>
            <a:r>
              <a:rPr lang="zh-CN" altLang="en-US" sz="1600" spc="100" dirty="0">
                <a:ln w="3175">
                  <a:noFill/>
                  <a:prstDash val="dash"/>
                </a:ln>
                <a:solidFill>
                  <a:srgbClr val="0621E6"/>
                </a:solidFill>
                <a:latin typeface="微软雅黑" panose="020B0503020204020204" pitchFamily="34" charset="-122"/>
                <a:ea typeface="微软雅黑" panose="020B0503020204020204" pitchFamily="34" charset="-122"/>
              </a:rPr>
              <a:t>控制部分以及与主存连接是公共的</a:t>
            </a:r>
            <a:r>
              <a:rPr lang="zh-CN" altLang="en-US" sz="1600" spc="100" dirty="0">
                <a:ln w="3175">
                  <a:noFill/>
                  <a:prstDash val="dash"/>
                </a:ln>
                <a:solidFill>
                  <a:srgbClr val="1F3743"/>
                </a:solidFill>
                <a:latin typeface="微软雅黑" panose="020B0503020204020204" pitchFamily="34" charset="-122"/>
                <a:ea typeface="微软雅黑" panose="020B0503020204020204" pitchFamily="34" charset="-122"/>
              </a:rPr>
              <a:t>，每个子通道都有自己独立的一套寄存器；</a:t>
            </a:r>
            <a:endParaRPr lang="zh-CN" altLang="en-US" sz="16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30000"/>
              </a:lnSpc>
              <a:spcBef>
                <a:spcPts val="600"/>
              </a:spcBef>
              <a:spcAft>
                <a:spcPts val="0"/>
              </a:spcAft>
              <a:buSzPct val="100000"/>
              <a:buFont typeface="Wingdings" panose="05000000000000000000" pitchFamily="2" charset="2"/>
              <a:buChar char="Ø"/>
            </a:pPr>
            <a:r>
              <a:rPr lang="zh-CN" altLang="en-US" sz="1600" spc="100" dirty="0">
                <a:ln w="3175">
                  <a:noFill/>
                  <a:prstDash val="dash"/>
                </a:ln>
                <a:solidFill>
                  <a:srgbClr val="1F3743"/>
                </a:solidFill>
                <a:latin typeface="微软雅黑" panose="020B0503020204020204" pitchFamily="34" charset="-122"/>
                <a:ea typeface="微软雅黑" panose="020B0503020204020204" pitchFamily="34" charset="-122"/>
              </a:rPr>
              <a:t>主存数据缓冲区地址、交换字节个数等存放在主存的固定单元。（由于设备慢，所以可以完成）</a:t>
            </a:r>
            <a:endParaRPr lang="zh-CN" altLang="en-US" sz="1600" spc="100" dirty="0">
              <a:ln w="3175">
                <a:noFill/>
                <a:prstDash val="dash"/>
              </a:ln>
              <a:solidFill>
                <a:srgbClr val="1F3743"/>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pSp>
        <p:nvGrpSpPr>
          <p:cNvPr id="31" name="组合 30"/>
          <p:cNvGrpSpPr/>
          <p:nvPr/>
        </p:nvGrpSpPr>
        <p:grpSpPr>
          <a:xfrm>
            <a:off x="2519884" y="2607623"/>
            <a:ext cx="5952903" cy="3728509"/>
            <a:chOff x="1940240" y="2348078"/>
            <a:chExt cx="8225139" cy="4039174"/>
          </a:xfrm>
        </p:grpSpPr>
        <p:grpSp>
          <p:nvGrpSpPr>
            <p:cNvPr id="32" name="Group 6"/>
            <p:cNvGrpSpPr/>
            <p:nvPr/>
          </p:nvGrpSpPr>
          <p:grpSpPr bwMode="auto">
            <a:xfrm>
              <a:off x="1940240" y="2348078"/>
              <a:ext cx="8225139" cy="3728178"/>
              <a:chOff x="336" y="1473"/>
              <a:chExt cx="5220" cy="2601"/>
            </a:xfrm>
          </p:grpSpPr>
          <p:graphicFrame>
            <p:nvGraphicFramePr>
              <p:cNvPr id="40" name="Object 7"/>
              <p:cNvGraphicFramePr>
                <a:graphicFrameLocks noChangeAspect="1"/>
              </p:cNvGraphicFramePr>
              <p:nvPr/>
            </p:nvGraphicFramePr>
            <p:xfrm>
              <a:off x="478" y="1473"/>
              <a:ext cx="5078" cy="2601"/>
            </p:xfrm>
            <a:graphic>
              <a:graphicData uri="http://schemas.openxmlformats.org/presentationml/2006/ole">
                <mc:AlternateContent xmlns:mc="http://schemas.openxmlformats.org/markup-compatibility/2006">
                  <mc:Choice xmlns:v="urn:schemas-microsoft-com:vml" Requires="v">
                    <p:oleObj spid="_x0000_s2" name="Visio" r:id="rId6" imgW="4981575" imgH="3841750" progId="Visio.Drawing.11">
                      <p:embed/>
                    </p:oleObj>
                  </mc:Choice>
                  <mc:Fallback>
                    <p:oleObj name="Visio" r:id="rId6" imgW="4981575" imgH="3841750" progId="Visio.Drawing.11">
                      <p:embed/>
                      <p:pic>
                        <p:nvPicPr>
                          <p:cNvPr id="0" name="Object 7"/>
                          <p:cNvPicPr>
                            <a:picLocks noChangeAspect="1" noChangeArrowheads="1"/>
                          </p:cNvPicPr>
                          <p:nvPr/>
                        </p:nvPicPr>
                        <p:blipFill>
                          <a:blip r:embed="rId7"/>
                          <a:srcRect/>
                          <a:stretch>
                            <a:fillRect/>
                          </a:stretch>
                        </p:blipFill>
                        <p:spPr bwMode="auto">
                          <a:xfrm>
                            <a:off x="478" y="1473"/>
                            <a:ext cx="5078" cy="2601"/>
                          </a:xfrm>
                          <a:prstGeom prst="rect">
                            <a:avLst/>
                          </a:prstGeom>
                          <a:noFill/>
                          <a:ln>
                            <a:noFill/>
                          </a:ln>
                          <a:effectLst/>
                        </p:spPr>
                      </p:pic>
                    </p:oleObj>
                  </mc:Fallback>
                </mc:AlternateContent>
              </a:graphicData>
            </a:graphic>
          </p:graphicFrame>
          <p:sp>
            <p:nvSpPr>
              <p:cNvPr id="41" name="Text Box 8"/>
              <p:cNvSpPr txBox="1">
                <a:spLocks noChangeArrowheads="1"/>
              </p:cNvSpPr>
              <p:nvPr/>
            </p:nvSpPr>
            <p:spPr bwMode="auto">
              <a:xfrm>
                <a:off x="336" y="1683"/>
                <a:ext cx="490" cy="2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zh-CN" altLang="en-US" sz="1600" dirty="0">
                    <a:latin typeface="Tahoma" panose="020B0604030504040204" pitchFamily="34" charset="0"/>
                    <a:ea typeface="宋体" panose="02010600030101010101" pitchFamily="2" charset="-122"/>
                  </a:rPr>
                  <a:t>主存固定区域存放相关参数</a:t>
                </a:r>
                <a:endParaRPr kumimoji="1" lang="zh-CN" altLang="en-US" sz="1600" dirty="0">
                  <a:latin typeface="Tahoma" panose="020B0604030504040204" pitchFamily="34" charset="0"/>
                  <a:ea typeface="宋体" panose="02010600030101010101" pitchFamily="2" charset="-122"/>
                </a:endParaRPr>
              </a:p>
            </p:txBody>
          </p:sp>
        </p:grpSp>
        <p:sp>
          <p:nvSpPr>
            <p:cNvPr id="33" name="Line 9"/>
            <p:cNvSpPr>
              <a:spLocks noChangeShapeType="1"/>
            </p:cNvSpPr>
            <p:nvPr/>
          </p:nvSpPr>
          <p:spPr bwMode="auto">
            <a:xfrm>
              <a:off x="2102078" y="4437540"/>
              <a:ext cx="609600" cy="1524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Rectangle 10"/>
            <p:cNvSpPr>
              <a:spLocks noChangeArrowheads="1"/>
            </p:cNvSpPr>
            <p:nvPr/>
          </p:nvSpPr>
          <p:spPr bwMode="auto">
            <a:xfrm>
              <a:off x="3152470" y="5930052"/>
              <a:ext cx="1600200" cy="457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en-US" altLang="zh-CN" sz="1400" b="0" dirty="0">
                  <a:latin typeface="Tahoma" panose="020B0604030504040204" pitchFamily="34" charset="0"/>
                  <a:ea typeface="宋体" panose="02010600030101010101" pitchFamily="2" charset="-122"/>
                </a:rPr>
                <a:t>IO</a:t>
              </a:r>
              <a:r>
                <a:rPr kumimoji="1" lang="zh-CN" altLang="en-US" sz="1400" b="0" dirty="0">
                  <a:latin typeface="Tahoma" panose="020B0604030504040204" pitchFamily="34" charset="0"/>
                  <a:ea typeface="宋体" panose="02010600030101010101" pitchFamily="2" charset="-122"/>
                </a:rPr>
                <a:t>设备控制器</a:t>
              </a:r>
              <a:endParaRPr kumimoji="1" lang="zh-CN" altLang="en-US" sz="1400" b="0" dirty="0">
                <a:latin typeface="Tahoma" panose="020B0604030504040204" pitchFamily="34" charset="0"/>
                <a:ea typeface="宋体" panose="02010600030101010101" pitchFamily="2" charset="-122"/>
              </a:endParaRPr>
            </a:p>
          </p:txBody>
        </p:sp>
        <p:sp>
          <p:nvSpPr>
            <p:cNvPr id="35" name="Line 11"/>
            <p:cNvSpPr>
              <a:spLocks noChangeShapeType="1"/>
            </p:cNvSpPr>
            <p:nvPr/>
          </p:nvSpPr>
          <p:spPr bwMode="auto">
            <a:xfrm>
              <a:off x="3838270" y="5396652"/>
              <a:ext cx="0" cy="533400"/>
            </a:xfrm>
            <a:prstGeom prst="line">
              <a:avLst/>
            </a:prstGeom>
            <a:noFill/>
            <a:ln w="285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Rectangle 12"/>
            <p:cNvSpPr>
              <a:spLocks noChangeArrowheads="1"/>
            </p:cNvSpPr>
            <p:nvPr/>
          </p:nvSpPr>
          <p:spPr bwMode="auto">
            <a:xfrm>
              <a:off x="5438470" y="5930052"/>
              <a:ext cx="1600200" cy="457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en-US" altLang="zh-CN" sz="1400" b="0" dirty="0">
                  <a:latin typeface="Tahoma" panose="020B0604030504040204" pitchFamily="34" charset="0"/>
                  <a:ea typeface="宋体" panose="02010600030101010101" pitchFamily="2" charset="-122"/>
                </a:rPr>
                <a:t>IO</a:t>
              </a:r>
              <a:r>
                <a:rPr kumimoji="1" lang="zh-CN" altLang="en-US" sz="1400" b="0" dirty="0">
                  <a:latin typeface="Tahoma" panose="020B0604030504040204" pitchFamily="34" charset="0"/>
                  <a:ea typeface="宋体" panose="02010600030101010101" pitchFamily="2" charset="-122"/>
                </a:rPr>
                <a:t>设备控制器</a:t>
              </a:r>
              <a:endParaRPr kumimoji="1" lang="zh-CN" altLang="en-US" sz="1400" b="0" dirty="0">
                <a:latin typeface="Tahoma" panose="020B0604030504040204" pitchFamily="34" charset="0"/>
                <a:ea typeface="宋体" panose="02010600030101010101" pitchFamily="2" charset="-122"/>
              </a:endParaRPr>
            </a:p>
          </p:txBody>
        </p:sp>
        <p:sp>
          <p:nvSpPr>
            <p:cNvPr id="37" name="Line 13"/>
            <p:cNvSpPr>
              <a:spLocks noChangeShapeType="1"/>
            </p:cNvSpPr>
            <p:nvPr/>
          </p:nvSpPr>
          <p:spPr bwMode="auto">
            <a:xfrm>
              <a:off x="6124270" y="5396652"/>
              <a:ext cx="0" cy="533400"/>
            </a:xfrm>
            <a:prstGeom prst="line">
              <a:avLst/>
            </a:prstGeom>
            <a:noFill/>
            <a:ln w="285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Rectangle 14"/>
            <p:cNvSpPr>
              <a:spLocks noChangeArrowheads="1"/>
            </p:cNvSpPr>
            <p:nvPr/>
          </p:nvSpPr>
          <p:spPr bwMode="auto">
            <a:xfrm>
              <a:off x="7876870" y="5930052"/>
              <a:ext cx="1600200" cy="457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1" hangingPunct="1">
                <a:spcBef>
                  <a:spcPct val="0"/>
                </a:spcBef>
                <a:buClrTx/>
                <a:buFontTx/>
                <a:buNone/>
              </a:pPr>
              <a:r>
                <a:rPr kumimoji="1" lang="en-US" altLang="zh-CN" sz="1400" b="0" dirty="0">
                  <a:latin typeface="Tahoma" panose="020B0604030504040204" pitchFamily="34" charset="0"/>
                  <a:ea typeface="宋体" panose="02010600030101010101" pitchFamily="2" charset="-122"/>
                </a:rPr>
                <a:t>IO</a:t>
              </a:r>
              <a:r>
                <a:rPr kumimoji="1" lang="zh-CN" altLang="en-US" sz="1400" b="0" dirty="0">
                  <a:latin typeface="Tahoma" panose="020B0604030504040204" pitchFamily="34" charset="0"/>
                  <a:ea typeface="宋体" panose="02010600030101010101" pitchFamily="2" charset="-122"/>
                </a:rPr>
                <a:t>设备控制器</a:t>
              </a:r>
              <a:endParaRPr kumimoji="1" lang="zh-CN" altLang="en-US" sz="1400" b="0" dirty="0">
                <a:latin typeface="Tahoma" panose="020B0604030504040204" pitchFamily="34" charset="0"/>
                <a:ea typeface="宋体" panose="02010600030101010101" pitchFamily="2" charset="-122"/>
              </a:endParaRPr>
            </a:p>
          </p:txBody>
        </p:sp>
        <p:sp>
          <p:nvSpPr>
            <p:cNvPr id="39" name="Line 15"/>
            <p:cNvSpPr>
              <a:spLocks noChangeShapeType="1"/>
            </p:cNvSpPr>
            <p:nvPr/>
          </p:nvSpPr>
          <p:spPr bwMode="auto">
            <a:xfrm>
              <a:off x="8562670" y="5396652"/>
              <a:ext cx="0" cy="533400"/>
            </a:xfrm>
            <a:prstGeom prst="line">
              <a:avLst/>
            </a:prstGeom>
            <a:noFill/>
            <a:ln w="285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ustDataLst>
      <p:tags r:id="rId8"/>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数组多路通道</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714222" y="1205122"/>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数组多路通道</a:t>
            </a:r>
            <a:endPar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目的：并发地为多台高速设备服务。</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工作方式：由于传送开始前的寻址辅助操作时间很长，为了充分利用并尽可能重叠各台高速设备的辅助操作时间，不让通道空闲等待，采用成组交叉方式传送的。</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工作步骤：对一台设备分多次操作</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lvl="3" fontAlgn="ctr">
              <a:lnSpc>
                <a:spcPct val="150000"/>
              </a:lnSpc>
              <a:spcBef>
                <a:spcPts val="600"/>
              </a:spcBef>
              <a:spcAft>
                <a:spcPts val="0"/>
              </a:spcAft>
              <a:buSzPct val="100000"/>
            </a:pPr>
            <a:r>
              <a:rPr lang="en-US" altLang="zh-CN" spc="100" dirty="0">
                <a:ln w="3175">
                  <a:noFill/>
                  <a:prstDash val="dash"/>
                </a:ln>
                <a:solidFill>
                  <a:srgbClr val="4472C4"/>
                </a:solidFill>
                <a:latin typeface="微软雅黑" panose="020B0503020204020204" pitchFamily="34" charset="-122"/>
                <a:ea typeface="微软雅黑" panose="020B0503020204020204" pitchFamily="34" charset="-122"/>
              </a:rPr>
              <a:t>Step 1</a:t>
            </a: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：连接设备，发定位命令，断开连接。</a:t>
            </a:r>
            <a:endParaRPr lang="zh-CN" altLang="en-US" spc="100" dirty="0">
              <a:ln w="3175">
                <a:noFill/>
                <a:prstDash val="dash"/>
              </a:ln>
              <a:solidFill>
                <a:srgbClr val="4472C4"/>
              </a:solidFill>
              <a:latin typeface="微软雅黑" panose="020B0503020204020204" pitchFamily="34" charset="-122"/>
              <a:ea typeface="微软雅黑" panose="020B0503020204020204" pitchFamily="34" charset="-122"/>
            </a:endParaRPr>
          </a:p>
          <a:p>
            <a:pPr lvl="3" fontAlgn="ctr">
              <a:lnSpc>
                <a:spcPct val="150000"/>
              </a:lnSpc>
              <a:spcBef>
                <a:spcPts val="600"/>
              </a:spcBef>
              <a:spcAft>
                <a:spcPts val="0"/>
              </a:spcAft>
              <a:buSzPct val="100000"/>
            </a:pPr>
            <a:r>
              <a:rPr lang="en-US" altLang="zh-CN" spc="100" dirty="0">
                <a:ln w="3175">
                  <a:noFill/>
                  <a:prstDash val="dash"/>
                </a:ln>
                <a:solidFill>
                  <a:srgbClr val="4472C4"/>
                </a:solidFill>
                <a:latin typeface="微软雅黑" panose="020B0503020204020204" pitchFamily="34" charset="-122"/>
                <a:ea typeface="微软雅黑" panose="020B0503020204020204" pitchFamily="34" charset="-122"/>
              </a:rPr>
              <a:t>Step</a:t>
            </a: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 </a:t>
            </a:r>
            <a:r>
              <a:rPr lang="en-US" altLang="zh-CN" spc="100" dirty="0">
                <a:ln w="3175">
                  <a:noFill/>
                  <a:prstDash val="dash"/>
                </a:ln>
                <a:solidFill>
                  <a:srgbClr val="4472C4"/>
                </a:solidFill>
                <a:latin typeface="微软雅黑" panose="020B0503020204020204" pitchFamily="34" charset="-122"/>
                <a:ea typeface="微软雅黑" panose="020B0503020204020204" pitchFamily="34" charset="-122"/>
              </a:rPr>
              <a:t>2</a:t>
            </a: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：连接设备，发寻找扇区命令，断开连接。</a:t>
            </a:r>
            <a:endParaRPr lang="zh-CN" altLang="en-US" spc="100" dirty="0">
              <a:ln w="3175">
                <a:noFill/>
                <a:prstDash val="dash"/>
              </a:ln>
              <a:solidFill>
                <a:srgbClr val="4472C4"/>
              </a:solidFill>
              <a:latin typeface="微软雅黑" panose="020B0503020204020204" pitchFamily="34" charset="-122"/>
              <a:ea typeface="微软雅黑" panose="020B0503020204020204" pitchFamily="34" charset="-122"/>
            </a:endParaRPr>
          </a:p>
          <a:p>
            <a:pPr lvl="3" fontAlgn="ctr">
              <a:lnSpc>
                <a:spcPct val="150000"/>
              </a:lnSpc>
              <a:spcBef>
                <a:spcPts val="600"/>
              </a:spcBef>
              <a:spcAft>
                <a:spcPts val="0"/>
              </a:spcAft>
              <a:buSzPct val="100000"/>
            </a:pPr>
            <a:r>
              <a:rPr lang="en-US" altLang="zh-CN" spc="100" dirty="0">
                <a:ln w="3175">
                  <a:noFill/>
                  <a:prstDash val="dash"/>
                </a:ln>
                <a:solidFill>
                  <a:srgbClr val="4472C4"/>
                </a:solidFill>
                <a:latin typeface="微软雅黑" panose="020B0503020204020204" pitchFamily="34" charset="-122"/>
                <a:ea typeface="微软雅黑" panose="020B0503020204020204" pitchFamily="34" charset="-122"/>
              </a:rPr>
              <a:t>Step</a:t>
            </a: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 </a:t>
            </a:r>
            <a:r>
              <a:rPr lang="en-US" altLang="zh-CN" spc="100" dirty="0">
                <a:ln w="3175">
                  <a:noFill/>
                  <a:prstDash val="dash"/>
                </a:ln>
                <a:solidFill>
                  <a:srgbClr val="4472C4"/>
                </a:solidFill>
                <a:latin typeface="微软雅黑" panose="020B0503020204020204" pitchFamily="34" charset="-122"/>
                <a:ea typeface="微软雅黑" panose="020B0503020204020204" pitchFamily="34" charset="-122"/>
              </a:rPr>
              <a:t>3</a:t>
            </a:r>
            <a:r>
              <a:rPr lang="zh-CN" altLang="en-US" spc="100" dirty="0">
                <a:ln w="3175">
                  <a:noFill/>
                  <a:prstDash val="dash"/>
                </a:ln>
                <a:solidFill>
                  <a:srgbClr val="4472C4"/>
                </a:solidFill>
                <a:latin typeface="微软雅黑" panose="020B0503020204020204" pitchFamily="34" charset="-122"/>
                <a:ea typeface="微软雅黑" panose="020B0503020204020204" pitchFamily="34" charset="-122"/>
              </a:rPr>
              <a:t>：连接设备，读出数据。</a:t>
            </a:r>
            <a:endParaRPr lang="zh-CN" altLang="en-US" spc="100" dirty="0">
              <a:ln w="3175">
                <a:noFill/>
                <a:prstDash val="dash"/>
              </a:ln>
              <a:solidFill>
                <a:srgbClr val="4472C4"/>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Tree>
    <p:custDataLst>
      <p:tags r:id="rId6"/>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数组多路通道</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88628" y="255838"/>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数组多路通道</a:t>
            </a:r>
            <a:endPar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适合挂多台高速的磁盘存储器，“数据宽度”为定长块，以成组交叉方式轮流地为多台外设服务。</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b="1" spc="100" dirty="0">
                <a:ln w="3175">
                  <a:noFill/>
                  <a:prstDash val="dash"/>
                </a:ln>
                <a:solidFill>
                  <a:srgbClr val="FF0000"/>
                </a:solidFill>
                <a:latin typeface="微软雅黑" panose="020B0503020204020204" pitchFamily="34" charset="-122"/>
                <a:ea typeface="微软雅黑" panose="020B0503020204020204" pitchFamily="34" charset="-122"/>
              </a:rPr>
              <a:t>优点：</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数据传输率和通道的硬件利用率都很高</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b="1" spc="100" dirty="0">
                <a:ln w="3175">
                  <a:noFill/>
                  <a:prstDash val="dash"/>
                </a:ln>
                <a:solidFill>
                  <a:srgbClr val="4472C4"/>
                </a:solidFill>
                <a:latin typeface="微软雅黑" panose="020B0503020204020204" pitchFamily="34" charset="-122"/>
                <a:ea typeface="微软雅黑" panose="020B0503020204020204" pitchFamily="34" charset="-122"/>
              </a:rPr>
              <a:t>缺点：</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控制硬件较复杂</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10" name="文本框 9"/>
          <p:cNvSpPr txBox="1"/>
          <p:nvPr/>
        </p:nvSpPr>
        <p:spPr>
          <a:xfrm>
            <a:off x="1768794" y="4057691"/>
            <a:ext cx="1944216" cy="461665"/>
          </a:xfrm>
          <a:prstGeom prst="rect">
            <a:avLst/>
          </a:prstGeom>
          <a:noFill/>
        </p:spPr>
        <p:txBody>
          <a:bodyPr wrap="square" rtlCol="0">
            <a:spAutoFit/>
          </a:bodyPr>
          <a:lstStyle/>
          <a:p>
            <a:r>
              <a:rPr lang="en-US" altLang="zh-CN" sz="2400" dirty="0">
                <a:solidFill>
                  <a:srgbClr val="01041D"/>
                </a:solidFill>
                <a:latin typeface="Times New Roman" panose="02020603050405020304" pitchFamily="18" charset="0"/>
                <a:cs typeface="Times New Roman" panose="02020603050405020304" pitchFamily="18" charset="0"/>
              </a:rPr>
              <a:t>a</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,a2……a</a:t>
            </a:r>
            <a:r>
              <a:rPr lang="en-US" altLang="zh-CN" dirty="0">
                <a:solidFill>
                  <a:srgbClr val="01041D"/>
                </a:solidFill>
                <a:latin typeface="Times New Roman" panose="02020603050405020304" pitchFamily="18" charset="0"/>
                <a:cs typeface="Times New Roman" panose="02020603050405020304" pitchFamily="18" charset="0"/>
              </a:rPr>
              <a:t>m</a:t>
            </a:r>
            <a:endParaRPr lang="zh-CN" altLang="en-US" sz="2400" dirty="0">
              <a:solidFill>
                <a:srgbClr val="01041D"/>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1790988" y="4532553"/>
            <a:ext cx="1944216" cy="461665"/>
          </a:xfrm>
          <a:prstGeom prst="rect">
            <a:avLst/>
          </a:prstGeom>
          <a:noFill/>
        </p:spPr>
        <p:txBody>
          <a:bodyPr wrap="square" rtlCol="0">
            <a:spAutoFit/>
          </a:bodyPr>
          <a:lstStyle/>
          <a:p>
            <a:r>
              <a:rPr lang="en-US" altLang="zh-CN" sz="2000" dirty="0">
                <a:solidFill>
                  <a:srgbClr val="01041D"/>
                </a:solidFill>
                <a:latin typeface="Times New Roman" panose="02020603050405020304" pitchFamily="18" charset="0"/>
                <a:cs typeface="Times New Roman" panose="02020603050405020304" pitchFamily="18" charset="0"/>
              </a:rPr>
              <a:t>b</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000" dirty="0">
                <a:solidFill>
                  <a:srgbClr val="01041D"/>
                </a:solidFill>
                <a:latin typeface="Times New Roman" panose="02020603050405020304" pitchFamily="18" charset="0"/>
                <a:cs typeface="Times New Roman" panose="02020603050405020304" pitchFamily="18" charset="0"/>
              </a:rPr>
              <a:t>b2</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000" dirty="0">
                <a:solidFill>
                  <a:srgbClr val="01041D"/>
                </a:solidFill>
                <a:latin typeface="Times New Roman" panose="02020603050405020304" pitchFamily="18" charset="0"/>
                <a:cs typeface="Times New Roman" panose="02020603050405020304" pitchFamily="18" charset="0"/>
              </a:rPr>
              <a:t>b</a:t>
            </a:r>
            <a:r>
              <a:rPr lang="en-US" altLang="zh-CN" dirty="0">
                <a:solidFill>
                  <a:srgbClr val="01041D"/>
                </a:solidFill>
                <a:latin typeface="Times New Roman" panose="02020603050405020304" pitchFamily="18" charset="0"/>
                <a:cs typeface="Times New Roman" panose="02020603050405020304" pitchFamily="18" charset="0"/>
              </a:rPr>
              <a:t>n</a:t>
            </a:r>
            <a:endParaRPr lang="zh-CN" altLang="en-US" sz="2400" dirty="0">
              <a:solidFill>
                <a:srgbClr val="01041D"/>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1812762" y="4995936"/>
            <a:ext cx="1944216" cy="461665"/>
          </a:xfrm>
          <a:prstGeom prst="rect">
            <a:avLst/>
          </a:prstGeom>
          <a:noFill/>
        </p:spPr>
        <p:txBody>
          <a:bodyPr wrap="square" rtlCol="0">
            <a:spAutoFit/>
          </a:bodyPr>
          <a:lstStyle/>
          <a:p>
            <a:r>
              <a:rPr lang="en-US" altLang="zh-CN" sz="2400" dirty="0">
                <a:solidFill>
                  <a:srgbClr val="01041D"/>
                </a:solidFill>
                <a:latin typeface="Times New Roman" panose="02020603050405020304" pitchFamily="18" charset="0"/>
                <a:cs typeface="Times New Roman" panose="02020603050405020304" pitchFamily="18" charset="0"/>
              </a:rPr>
              <a:t>c</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,c2……</a:t>
            </a:r>
            <a:r>
              <a:rPr lang="en-US" altLang="zh-CN" sz="2400" dirty="0" err="1">
                <a:solidFill>
                  <a:srgbClr val="01041D"/>
                </a:solidFill>
                <a:latin typeface="Times New Roman" panose="02020603050405020304" pitchFamily="18" charset="0"/>
                <a:cs typeface="Times New Roman" panose="02020603050405020304" pitchFamily="18" charset="0"/>
              </a:rPr>
              <a:t>c</a:t>
            </a:r>
            <a:r>
              <a:rPr lang="en-US" altLang="zh-CN" dirty="0" err="1">
                <a:solidFill>
                  <a:srgbClr val="01041D"/>
                </a:solidFill>
                <a:latin typeface="Times New Roman" panose="02020603050405020304" pitchFamily="18" charset="0"/>
                <a:cs typeface="Times New Roman" panose="02020603050405020304" pitchFamily="18" charset="0"/>
              </a:rPr>
              <a:t>t</a:t>
            </a:r>
            <a:endParaRPr lang="zh-CN" altLang="en-US" sz="2400" dirty="0">
              <a:solidFill>
                <a:srgbClr val="01041D"/>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6913800" y="4334216"/>
            <a:ext cx="3304762" cy="1323439"/>
          </a:xfrm>
          <a:prstGeom prst="rect">
            <a:avLst/>
          </a:prstGeom>
          <a:noFill/>
        </p:spPr>
        <p:txBody>
          <a:bodyPr wrap="square" rtlCol="0">
            <a:spAutoFit/>
          </a:bodyPr>
          <a:lstStyle/>
          <a:p>
            <a:pPr lvl="0"/>
            <a:r>
              <a:rPr lang="en-US" altLang="zh-CN" sz="2800" dirty="0">
                <a:solidFill>
                  <a:srgbClr val="01041D"/>
                </a:solidFill>
                <a:latin typeface="Times New Roman" panose="02020603050405020304" pitchFamily="18" charset="0"/>
                <a:cs typeface="Times New Roman" panose="02020603050405020304" pitchFamily="18" charset="0"/>
              </a:rPr>
              <a:t>[a</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800" dirty="0">
                <a:solidFill>
                  <a:srgbClr val="01041D"/>
                </a:solidFill>
                <a:latin typeface="Times New Roman" panose="02020603050405020304" pitchFamily="18" charset="0"/>
                <a:cs typeface="Times New Roman" panose="02020603050405020304" pitchFamily="18" charset="0"/>
              </a:rPr>
              <a:t>a</a:t>
            </a:r>
            <a:r>
              <a:rPr lang="en-US" altLang="zh-CN" sz="2400" dirty="0">
                <a:solidFill>
                  <a:srgbClr val="01041D"/>
                </a:solidFill>
                <a:latin typeface="Times New Roman" panose="02020603050405020304" pitchFamily="18" charset="0"/>
                <a:cs typeface="Times New Roman" panose="02020603050405020304" pitchFamily="18" charset="0"/>
              </a:rPr>
              <a:t>2…akb</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b</a:t>
            </a:r>
            <a:r>
              <a:rPr lang="en-US" altLang="zh-CN" sz="2000" dirty="0">
                <a:solidFill>
                  <a:srgbClr val="01041D"/>
                </a:solidFill>
                <a:latin typeface="Times New Roman" panose="02020603050405020304" pitchFamily="18" charset="0"/>
                <a:cs typeface="Times New Roman" panose="02020603050405020304" pitchFamily="18" charset="0"/>
              </a:rPr>
              <a:t>2</a:t>
            </a:r>
            <a:r>
              <a:rPr lang="en-US" altLang="zh-CN" sz="2400" dirty="0">
                <a:solidFill>
                  <a:srgbClr val="01041D"/>
                </a:solidFill>
                <a:latin typeface="Times New Roman" panose="02020603050405020304" pitchFamily="18" charset="0"/>
                <a:cs typeface="Times New Roman" panose="02020603050405020304" pitchFamily="18" charset="0"/>
              </a:rPr>
              <a:t>…b</a:t>
            </a:r>
            <a:r>
              <a:rPr lang="en-US" altLang="zh-CN" sz="2000" dirty="0">
                <a:solidFill>
                  <a:srgbClr val="01041D"/>
                </a:solidFill>
                <a:latin typeface="Times New Roman" panose="02020603050405020304" pitchFamily="18" charset="0"/>
                <a:cs typeface="Times New Roman" panose="02020603050405020304" pitchFamily="18" charset="0"/>
              </a:rPr>
              <a:t>k</a:t>
            </a:r>
            <a:endParaRPr lang="zh-CN" altLang="en-US" sz="2400" dirty="0">
              <a:solidFill>
                <a:srgbClr val="01041D"/>
              </a:solidFill>
              <a:latin typeface="Times New Roman" panose="02020603050405020304" pitchFamily="18" charset="0"/>
              <a:cs typeface="Times New Roman" panose="02020603050405020304" pitchFamily="18" charset="0"/>
            </a:endParaRPr>
          </a:p>
          <a:p>
            <a:pPr lvl="0"/>
            <a:r>
              <a:rPr lang="en-US" altLang="zh-CN" sz="2400" dirty="0">
                <a:solidFill>
                  <a:srgbClr val="01041D"/>
                </a:solidFill>
                <a:latin typeface="Times New Roman" panose="02020603050405020304" pitchFamily="18" charset="0"/>
                <a:cs typeface="Times New Roman" panose="02020603050405020304" pitchFamily="18" charset="0"/>
              </a:rPr>
              <a:t>c</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,c2…ck</a:t>
            </a:r>
            <a:r>
              <a:rPr lang="en-US" altLang="zh-CN" sz="2800" dirty="0">
                <a:solidFill>
                  <a:srgbClr val="01041D"/>
                </a:solidFill>
                <a:latin typeface="Times New Roman" panose="02020603050405020304" pitchFamily="18" charset="0"/>
                <a:cs typeface="Times New Roman" panose="02020603050405020304" pitchFamily="18" charset="0"/>
              </a:rPr>
              <a:t>a</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800" dirty="0">
                <a:solidFill>
                  <a:srgbClr val="01041D"/>
                </a:solidFill>
                <a:latin typeface="Times New Roman" panose="02020603050405020304" pitchFamily="18" charset="0"/>
                <a:cs typeface="Times New Roman" panose="02020603050405020304" pitchFamily="18" charset="0"/>
              </a:rPr>
              <a:t>a</a:t>
            </a:r>
            <a:r>
              <a:rPr lang="en-US" altLang="zh-CN" sz="2000" dirty="0">
                <a:solidFill>
                  <a:srgbClr val="01041D"/>
                </a:solidFill>
                <a:latin typeface="Times New Roman" panose="02020603050405020304" pitchFamily="18" charset="0"/>
                <a:cs typeface="Times New Roman" panose="02020603050405020304" pitchFamily="18" charset="0"/>
              </a:rPr>
              <a:t>k+1</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800" dirty="0">
                <a:solidFill>
                  <a:srgbClr val="01041D"/>
                </a:solidFill>
                <a:latin typeface="Times New Roman" panose="02020603050405020304" pitchFamily="18" charset="0"/>
                <a:cs typeface="Times New Roman" panose="02020603050405020304" pitchFamily="18" charset="0"/>
              </a:rPr>
              <a:t>a</a:t>
            </a:r>
            <a:r>
              <a:rPr lang="en-US" altLang="zh-CN" sz="2000" dirty="0">
                <a:solidFill>
                  <a:srgbClr val="01041D"/>
                </a:solidFill>
                <a:latin typeface="Times New Roman" panose="02020603050405020304" pitchFamily="18" charset="0"/>
                <a:cs typeface="Times New Roman" panose="02020603050405020304" pitchFamily="18" charset="0"/>
              </a:rPr>
              <a:t>2k]</a:t>
            </a:r>
            <a:endParaRPr lang="zh-CN" altLang="en-US" sz="2000" dirty="0">
              <a:solidFill>
                <a:srgbClr val="01041D"/>
              </a:solidFill>
              <a:latin typeface="Times New Roman" panose="02020603050405020304" pitchFamily="18" charset="0"/>
              <a:cs typeface="Times New Roman" panose="02020603050405020304" pitchFamily="18" charset="0"/>
            </a:endParaRPr>
          </a:p>
          <a:p>
            <a:pPr lvl="0"/>
            <a:endParaRPr lang="zh-CN" altLang="en-US" sz="2400" dirty="0">
              <a:solidFill>
                <a:srgbClr val="01041D"/>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6"/>
          <a:stretch>
            <a:fillRect/>
          </a:stretch>
        </p:blipFill>
        <p:spPr>
          <a:xfrm>
            <a:off x="3641299" y="4057691"/>
            <a:ext cx="3096345" cy="1505058"/>
          </a:xfrm>
          <a:prstGeom prst="rect">
            <a:avLst/>
          </a:prstGeom>
        </p:spPr>
      </p:pic>
    </p:spTree>
    <p:custDataLst>
      <p:tags r:id="rId7"/>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选择通道</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736534" y="768826"/>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选择通道</a:t>
            </a:r>
            <a:endPar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 目的：针对高速外围设备，在一段时间内单独为一台外围设备服务，在不同的时间内仍可以选择其他设备。</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 工作方式</a:t>
            </a:r>
            <a:r>
              <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rPr>
              <a:t>: </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一旦选中某一设备，该外围设备就占用通道直到数据传输工作全部结束为止。</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 特点</a:t>
            </a:r>
            <a:r>
              <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rPr>
              <a:t>: </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只有一个成组方式工作的子通道，只有一套完整的硬件，逐个为多台高速外围设备服务。</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12" name="AutoShape 6"/>
          <p:cNvSpPr>
            <a:spLocks noChangeArrowheads="1"/>
          </p:cNvSpPr>
          <p:nvPr/>
        </p:nvSpPr>
        <p:spPr bwMode="auto">
          <a:xfrm>
            <a:off x="5957714" y="4820996"/>
            <a:ext cx="1765300" cy="930275"/>
          </a:xfrm>
          <a:prstGeom prst="wedgeRoundRectCallout">
            <a:avLst>
              <a:gd name="adj1" fmla="val -46764"/>
              <a:gd name="adj2" fmla="val -122250"/>
              <a:gd name="adj3" fmla="val 16667"/>
            </a:avLst>
          </a:prstGeom>
          <a:noFill/>
          <a:ln w="3810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marL="0" marR="0" lvl="0" indent="0" algn="ctr" defTabSz="914400" eaLnBrk="0" fontAlgn="auto" latinLnBrk="0" hangingPunct="0">
              <a:lnSpc>
                <a:spcPct val="100000"/>
              </a:lnSpc>
              <a:spcBef>
                <a:spcPct val="0"/>
              </a:spcBef>
              <a:spcAft>
                <a:spcPts val="0"/>
              </a:spcAft>
              <a:buClrTx/>
              <a:buSzTx/>
              <a:buFontTx/>
              <a:buNone/>
              <a:defRPr/>
            </a:pP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数据宽度为变长</a:t>
            </a:r>
            <a:endPar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2297" y="1440100"/>
            <a:ext cx="9559530" cy="1014730"/>
          </a:xfrm>
          <a:prstGeom prst="rect">
            <a:avLst/>
          </a:prstGeom>
        </p:spPr>
        <p:txBody>
          <a:bodyPr wrap="square">
            <a:spAutoFit/>
          </a:bodyPr>
          <a:lstStyle/>
          <a:p>
            <a:pPr marL="342900" lvl="0" indent="0" eaLnBrk="1" latinLnBrk="0" hangingPunct="1">
              <a:lnSpc>
                <a:spcPct val="150000"/>
              </a:lnSpc>
              <a:spcBef>
                <a:spcPts val="0"/>
              </a:spcBef>
              <a:buClr>
                <a:srgbClr val="FFCC00"/>
              </a:buClr>
            </a:pPr>
            <a:r>
              <a:rPr lang="zh-CN" altLang="en-US" sz="2000" dirty="0">
                <a:solidFill>
                  <a:srgbClr val="000000"/>
                </a:solidFill>
                <a:highlight>
                  <a:srgbClr val="00FF00"/>
                </a:highlight>
                <a:latin typeface="微软雅黑" panose="020B0503020204020204" pitchFamily="34" charset="-122"/>
                <a:ea typeface="微软雅黑" panose="020B0503020204020204" pitchFamily="34" charset="-122"/>
              </a:rPr>
              <a:t>单工（单向传输）</a:t>
            </a:r>
            <a:r>
              <a:rPr lang="zh-CN" altLang="en-US" sz="2000" dirty="0">
                <a:solidFill>
                  <a:srgbClr val="000000"/>
                </a:solidFill>
                <a:latin typeface="微软雅黑" panose="020B0503020204020204" pitchFamily="34" charset="-122"/>
                <a:ea typeface="微软雅黑" panose="020B0503020204020204" pitchFamily="34" charset="-122"/>
              </a:rPr>
              <a:t>：是指发送方与接收方只有</a:t>
            </a:r>
            <a:r>
              <a:rPr lang="zh-CN" altLang="en-US" sz="2000" dirty="0">
                <a:solidFill>
                  <a:srgbClr val="FF0000"/>
                </a:solidFill>
                <a:latin typeface="微软雅黑" panose="020B0503020204020204" pitchFamily="34" charset="-122"/>
                <a:ea typeface="微软雅黑" panose="020B0503020204020204" pitchFamily="34" charset="-122"/>
              </a:rPr>
              <a:t>一条数据线路</a:t>
            </a:r>
            <a:r>
              <a:rPr lang="zh-CN" altLang="en-US" sz="2000" dirty="0">
                <a:solidFill>
                  <a:srgbClr val="000000"/>
                </a:solidFill>
                <a:latin typeface="微软雅黑" panose="020B0503020204020204" pitchFamily="34" charset="-122"/>
                <a:ea typeface="微软雅黑" panose="020B0503020204020204" pitchFamily="34" charset="-122"/>
              </a:rPr>
              <a:t>，而且这条数据线路</a:t>
            </a:r>
            <a:r>
              <a:rPr lang="zh-CN" altLang="en-US" sz="2000" dirty="0">
                <a:solidFill>
                  <a:srgbClr val="FF0000"/>
                </a:solidFill>
                <a:latin typeface="微软雅黑" panose="020B0503020204020204" pitchFamily="34" charset="-122"/>
                <a:ea typeface="微软雅黑" panose="020B0503020204020204" pitchFamily="34" charset="-122"/>
              </a:rPr>
              <a:t>永远</a:t>
            </a:r>
            <a:r>
              <a:rPr lang="zh-CN" altLang="en-US" sz="2000" dirty="0">
                <a:solidFill>
                  <a:srgbClr val="000000"/>
                </a:solidFill>
                <a:latin typeface="微软雅黑" panose="020B0503020204020204" pitchFamily="34" charset="-122"/>
                <a:ea typeface="微软雅黑" panose="020B0503020204020204" pitchFamily="34" charset="-122"/>
              </a:rPr>
              <a:t>只能进行</a:t>
            </a:r>
            <a:r>
              <a:rPr lang="zh-CN" altLang="en-US" sz="2000" dirty="0">
                <a:solidFill>
                  <a:srgbClr val="FF0000"/>
                </a:solidFill>
                <a:latin typeface="微软雅黑" panose="020B0503020204020204" pitchFamily="34" charset="-122"/>
                <a:ea typeface="微软雅黑" panose="020B0503020204020204" pitchFamily="34" charset="-122"/>
              </a:rPr>
              <a:t>一个方向</a:t>
            </a:r>
            <a:r>
              <a:rPr lang="zh-CN" altLang="en-US" sz="2000" dirty="0">
                <a:solidFill>
                  <a:srgbClr val="000000"/>
                </a:solidFill>
                <a:latin typeface="微软雅黑" panose="020B0503020204020204" pitchFamily="34" charset="-122"/>
                <a:ea typeface="微软雅黑" panose="020B0503020204020204" pitchFamily="34" charset="-122"/>
              </a:rPr>
              <a:t>的传输。</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03823" y="2957195"/>
            <a:ext cx="5551488" cy="2305050"/>
            <a:chOff x="4165" y="4770"/>
            <a:chExt cx="8743" cy="3630"/>
          </a:xfrm>
        </p:grpSpPr>
        <p:sp>
          <p:nvSpPr>
            <p:cNvPr id="9" name="Line 7"/>
            <p:cNvSpPr>
              <a:spLocks noChangeShapeType="1"/>
            </p:cNvSpPr>
            <p:nvPr/>
          </p:nvSpPr>
          <p:spPr bwMode="auto">
            <a:xfrm>
              <a:off x="6608" y="6243"/>
              <a:ext cx="3885" cy="0"/>
            </a:xfrm>
            <a:prstGeom prst="line">
              <a:avLst/>
            </a:prstGeom>
            <a:noFill/>
            <a:ln w="9525">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buFontTx/>
                <a:buNone/>
              </a:pPr>
              <a:endParaRPr lang="zh-CN" altLang="en-US">
                <a:solidFill>
                  <a:srgbClr val="FFCC00"/>
                </a:solidFill>
                <a:latin typeface="Times New Roman" panose="02020603050405020304" pitchFamily="18" charset="0"/>
              </a:endParaRPr>
            </a:p>
          </p:txBody>
        </p:sp>
        <p:sp>
          <p:nvSpPr>
            <p:cNvPr id="10" name="Text Box 8"/>
            <p:cNvSpPr txBox="1">
              <a:spLocks noChangeArrowheads="1"/>
            </p:cNvSpPr>
            <p:nvPr/>
          </p:nvSpPr>
          <p:spPr bwMode="auto">
            <a:xfrm>
              <a:off x="7779" y="5287"/>
              <a:ext cx="2083"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50000"/>
                </a:spcBef>
                <a:buClrTx/>
                <a:buFontTx/>
                <a:buNone/>
              </a:pPr>
              <a:r>
                <a:rPr kumimoji="1" lang="zh-CN" altLang="en-US" sz="2000" b="0" dirty="0">
                  <a:latin typeface="微软雅黑" panose="020B0503020204020204" pitchFamily="34" charset="-122"/>
                  <a:ea typeface="微软雅黑" panose="020B0503020204020204" pitchFamily="34" charset="-122"/>
                </a:rPr>
                <a:t>数据线</a:t>
              </a:r>
              <a:endParaRPr kumimoji="1" lang="zh-CN" altLang="en-US" sz="2000" b="0" dirty="0">
                <a:latin typeface="微软雅黑" panose="020B0503020204020204" pitchFamily="34" charset="-122"/>
                <a:ea typeface="微软雅黑" panose="020B0503020204020204" pitchFamily="34" charset="-122"/>
              </a:endParaRPr>
            </a:p>
          </p:txBody>
        </p:sp>
        <p:sp>
          <p:nvSpPr>
            <p:cNvPr id="11" name="Text Box 9"/>
            <p:cNvSpPr txBox="1">
              <a:spLocks noChangeArrowheads="1"/>
            </p:cNvSpPr>
            <p:nvPr/>
          </p:nvSpPr>
          <p:spPr bwMode="auto">
            <a:xfrm>
              <a:off x="7642" y="6551"/>
              <a:ext cx="2635"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spcBef>
                  <a:spcPct val="50000"/>
                </a:spcBef>
                <a:buClrTx/>
                <a:buFontTx/>
                <a:buNone/>
              </a:pPr>
              <a:r>
                <a:rPr kumimoji="1" lang="zh-CN" altLang="en-US" sz="2000" b="0" dirty="0">
                  <a:latin typeface="微软雅黑" panose="020B0503020204020204" pitchFamily="34" charset="-122"/>
                  <a:ea typeface="微软雅黑" panose="020B0503020204020204" pitchFamily="34" charset="-122"/>
                </a:rPr>
                <a:t>单工方式</a:t>
              </a:r>
              <a:endParaRPr kumimoji="1" lang="zh-CN" altLang="en-US" sz="2000" b="0" dirty="0">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4165" y="4770"/>
              <a:ext cx="2363" cy="3568"/>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0" hangingPunct="0">
                <a:spcBef>
                  <a:spcPct val="0"/>
                </a:spcBef>
                <a:buClrTx/>
                <a:buFontTx/>
                <a:buNone/>
              </a:pPr>
              <a:r>
                <a:rPr kumimoji="1" lang="zh-CN" altLang="en-US" sz="2000" b="0" dirty="0">
                  <a:solidFill>
                    <a:srgbClr val="FFFFFF"/>
                  </a:solidFill>
                  <a:latin typeface="微软雅黑" panose="020B0503020204020204" pitchFamily="34" charset="-122"/>
                  <a:ea typeface="微软雅黑" panose="020B0503020204020204" pitchFamily="34" charset="-122"/>
                </a:rPr>
                <a:t>甲</a:t>
              </a:r>
              <a:endParaRPr kumimoji="1" lang="zh-CN" altLang="en-US" sz="2000" b="0" dirty="0">
                <a:solidFill>
                  <a:srgbClr val="FFFFFF"/>
                </a:solidFill>
                <a:latin typeface="微软雅黑" panose="020B0503020204020204" pitchFamily="34" charset="-122"/>
                <a:ea typeface="微软雅黑" panose="020B0503020204020204" pitchFamily="34" charset="-122"/>
              </a:endParaRPr>
            </a:p>
            <a:p>
              <a:pPr algn="ctr" eaLnBrk="0" hangingPunct="0">
                <a:spcBef>
                  <a:spcPct val="0"/>
                </a:spcBef>
                <a:buClrTx/>
                <a:buFontTx/>
                <a:buNone/>
              </a:pPr>
              <a:r>
                <a:rPr kumimoji="1" lang="zh-CN" altLang="en-US" sz="2000" b="0" dirty="0">
                  <a:solidFill>
                    <a:srgbClr val="FFFFFF"/>
                  </a:solidFill>
                  <a:latin typeface="微软雅黑" panose="020B0503020204020204" pitchFamily="34" charset="-122"/>
                  <a:ea typeface="微软雅黑" panose="020B0503020204020204" pitchFamily="34" charset="-122"/>
                </a:rPr>
                <a:t>（发送器）</a:t>
              </a:r>
              <a:endParaRPr kumimoji="1" lang="zh-CN" altLang="en-US" sz="2000" b="0" dirty="0">
                <a:solidFill>
                  <a:srgbClr val="FFFFFF"/>
                </a:solidFill>
                <a:latin typeface="微软雅黑" panose="020B0503020204020204" pitchFamily="34" charset="-122"/>
                <a:ea typeface="微软雅黑" panose="020B0503020204020204" pitchFamily="34" charset="-122"/>
              </a:endParaRPr>
            </a:p>
            <a:p>
              <a:pPr algn="ctr" eaLnBrk="0" hangingPunct="0">
                <a:spcBef>
                  <a:spcPct val="0"/>
                </a:spcBef>
                <a:buClrTx/>
                <a:buFontTx/>
                <a:buNone/>
              </a:pPr>
              <a:endParaRPr kumimoji="1" lang="zh-CN" altLang="en-US" sz="2000" b="0" dirty="0">
                <a:solidFill>
                  <a:srgbClr val="FFFFFF"/>
                </a:solidFill>
                <a:latin typeface="微软雅黑" panose="020B0503020204020204" pitchFamily="34" charset="-122"/>
                <a:ea typeface="微软雅黑" panose="020B0503020204020204" pitchFamily="34" charset="-122"/>
              </a:endParaRPr>
            </a:p>
          </p:txBody>
        </p:sp>
        <p:sp>
          <p:nvSpPr>
            <p:cNvPr id="13" name="Rectangle 11"/>
            <p:cNvSpPr>
              <a:spLocks noChangeArrowheads="1"/>
            </p:cNvSpPr>
            <p:nvPr/>
          </p:nvSpPr>
          <p:spPr bwMode="auto">
            <a:xfrm>
              <a:off x="10545" y="4833"/>
              <a:ext cx="2363" cy="3567"/>
            </a:xfrm>
            <a:prstGeom prst="rect">
              <a:avLst/>
            </a:prstGeom>
            <a:solidFill>
              <a:srgbClr val="99CC00"/>
            </a:solidFill>
            <a:ln w="9525">
              <a:miter lim="800000"/>
            </a:ln>
            <a:effectLst/>
            <a:scene3d>
              <a:camera prst="legacyPerspectiveTopRight"/>
              <a:lightRig rig="legacyFlat3" dir="b"/>
            </a:scene3d>
            <a:sp3d extrusionH="8874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0" hangingPunct="0">
                <a:spcBef>
                  <a:spcPct val="0"/>
                </a:spcBef>
                <a:buClrTx/>
                <a:buFontTx/>
                <a:buNone/>
              </a:pPr>
              <a:r>
                <a:rPr kumimoji="1" lang="zh-CN" altLang="en-US" sz="2000" b="0" dirty="0">
                  <a:solidFill>
                    <a:srgbClr val="FFFFFF"/>
                  </a:solidFill>
                  <a:latin typeface="微软雅黑" panose="020B0503020204020204" pitchFamily="34" charset="-122"/>
                  <a:ea typeface="微软雅黑" panose="020B0503020204020204" pitchFamily="34" charset="-122"/>
                </a:rPr>
                <a:t>乙</a:t>
              </a:r>
              <a:endParaRPr kumimoji="1" lang="zh-CN" altLang="en-US" sz="2000" b="0" dirty="0">
                <a:solidFill>
                  <a:srgbClr val="FFFFFF"/>
                </a:solidFill>
                <a:latin typeface="微软雅黑" panose="020B0503020204020204" pitchFamily="34" charset="-122"/>
                <a:ea typeface="微软雅黑" panose="020B0503020204020204" pitchFamily="34" charset="-122"/>
              </a:endParaRPr>
            </a:p>
            <a:p>
              <a:pPr algn="ctr" eaLnBrk="0" hangingPunct="0">
                <a:spcBef>
                  <a:spcPct val="0"/>
                </a:spcBef>
                <a:buClrTx/>
                <a:buFontTx/>
                <a:buNone/>
              </a:pPr>
              <a:r>
                <a:rPr kumimoji="1" lang="zh-CN" altLang="en-US" sz="2000" b="0" dirty="0">
                  <a:solidFill>
                    <a:srgbClr val="FFFFFF"/>
                  </a:solidFill>
                  <a:latin typeface="微软雅黑" panose="020B0503020204020204" pitchFamily="34" charset="-122"/>
                  <a:ea typeface="微软雅黑" panose="020B0503020204020204" pitchFamily="34" charset="-122"/>
                </a:rPr>
                <a:t>（接收器）</a:t>
              </a:r>
              <a:endParaRPr kumimoji="1" lang="zh-CN" altLang="en-US" sz="2000" b="0" dirty="0">
                <a:solidFill>
                  <a:srgbClr val="FFFFFF"/>
                </a:solidFill>
                <a:latin typeface="微软雅黑" panose="020B0503020204020204" pitchFamily="34" charset="-122"/>
                <a:ea typeface="微软雅黑" panose="020B0503020204020204" pitchFamily="34" charset="-122"/>
              </a:endParaRPr>
            </a:p>
            <a:p>
              <a:pPr algn="ctr" eaLnBrk="0" hangingPunct="0">
                <a:spcBef>
                  <a:spcPct val="0"/>
                </a:spcBef>
                <a:buClrTx/>
                <a:buFontTx/>
                <a:buNone/>
              </a:pPr>
              <a:endParaRPr kumimoji="1" lang="zh-CN" altLang="en-US" sz="2000" b="0" dirty="0">
                <a:solidFill>
                  <a:srgbClr val="FFFFFF"/>
                </a:solidFill>
                <a:latin typeface="微软雅黑" panose="020B0503020204020204" pitchFamily="34" charset="-122"/>
                <a:ea typeface="微软雅黑" panose="020B0503020204020204" pitchFamily="34" charset="-122"/>
              </a:endParaRPr>
            </a:p>
          </p:txBody>
        </p:sp>
      </p:grpSp>
      <p:cxnSp>
        <p:nvCxnSpPr>
          <p:cNvPr id="8" name="直接连接符 7"/>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TextBox 54"/>
          <p:cNvSpPr txBox="1"/>
          <p:nvPr>
            <p:custDataLst>
              <p:tags r:id="rId2"/>
            </p:custDataLst>
          </p:nvPr>
        </p:nvSpPr>
        <p:spPr>
          <a:xfrm>
            <a:off x="453678" y="312388"/>
            <a:ext cx="564527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0" tIns="0" rIns="0" bIns="0"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l">
              <a:lnSpc>
                <a:spcPct val="100000"/>
              </a:lnSpc>
              <a:spcBef>
                <a:spcPts val="0"/>
              </a:spcBef>
              <a:spcAft>
                <a:spcPts val="0"/>
              </a:spcAft>
              <a:buClrTx/>
              <a:buSzTx/>
            </a:pPr>
            <a:r>
              <a:rPr lang="zh-CN" altLang="en-US" sz="3400" dirty="0">
                <a:solidFill>
                  <a:schemeClr val="dk1">
                    <a:lumMod val="75000"/>
                  </a:schemeClr>
                </a:solidFill>
                <a:latin typeface="Arial" panose="020B0604020202020204" pitchFamily="34" charset="0"/>
                <a:sym typeface="+mn-ea"/>
              </a:rPr>
              <a:t>3.3.1 总线的分类</a:t>
            </a:r>
            <a:endParaRPr lang="zh-CN" altLang="en-US" sz="3400" dirty="0">
              <a:solidFill>
                <a:schemeClr val="dk1">
                  <a:lumMod val="75000"/>
                </a:schemeClr>
              </a:solidFill>
              <a:latin typeface="Arial" panose="020B0604020202020204" pitchFamily="34" charset="0"/>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选择通道</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736534" y="-288305"/>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选择通道</a:t>
            </a:r>
            <a:endPar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适合挂高优先级的高速磁盘等设备，“数据宽度”为可变长度。某台设备被选中使用通道后，就独占通道，直到把该设备的信息全部传送完才释放通道。</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sp>
        <p:nvSpPr>
          <p:cNvPr id="2" name="文本框 1"/>
          <p:cNvSpPr txBox="1"/>
          <p:nvPr/>
        </p:nvSpPr>
        <p:spPr>
          <a:xfrm>
            <a:off x="2289140" y="3094561"/>
            <a:ext cx="1944216" cy="461665"/>
          </a:xfrm>
          <a:prstGeom prst="rect">
            <a:avLst/>
          </a:prstGeom>
          <a:noFill/>
        </p:spPr>
        <p:txBody>
          <a:bodyPr wrap="square" rtlCol="0">
            <a:spAutoFit/>
          </a:bodyPr>
          <a:lstStyle/>
          <a:p>
            <a:r>
              <a:rPr lang="en-US" altLang="zh-CN" sz="2400" dirty="0">
                <a:solidFill>
                  <a:srgbClr val="01041D"/>
                </a:solidFill>
                <a:latin typeface="Times New Roman" panose="02020603050405020304" pitchFamily="18" charset="0"/>
                <a:cs typeface="Times New Roman" panose="02020603050405020304" pitchFamily="18" charset="0"/>
              </a:rPr>
              <a:t>a</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,a2……a</a:t>
            </a:r>
            <a:r>
              <a:rPr lang="en-US" altLang="zh-CN" dirty="0">
                <a:solidFill>
                  <a:srgbClr val="01041D"/>
                </a:solidFill>
                <a:latin typeface="Times New Roman" panose="02020603050405020304" pitchFamily="18" charset="0"/>
                <a:cs typeface="Times New Roman" panose="02020603050405020304" pitchFamily="18" charset="0"/>
              </a:rPr>
              <a:t>m</a:t>
            </a:r>
            <a:endParaRPr lang="zh-CN" altLang="en-US" sz="2400" dirty="0">
              <a:solidFill>
                <a:srgbClr val="01041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2267366" y="3572285"/>
            <a:ext cx="1944216" cy="461665"/>
          </a:xfrm>
          <a:prstGeom prst="rect">
            <a:avLst/>
          </a:prstGeom>
          <a:noFill/>
        </p:spPr>
        <p:txBody>
          <a:bodyPr wrap="square" rtlCol="0">
            <a:spAutoFit/>
          </a:bodyPr>
          <a:lstStyle/>
          <a:p>
            <a:r>
              <a:rPr lang="en-US" altLang="zh-CN" sz="2000" dirty="0">
                <a:solidFill>
                  <a:srgbClr val="01041D"/>
                </a:solidFill>
                <a:latin typeface="Times New Roman" panose="02020603050405020304" pitchFamily="18" charset="0"/>
                <a:cs typeface="Times New Roman" panose="02020603050405020304" pitchFamily="18" charset="0"/>
              </a:rPr>
              <a:t>b</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000" dirty="0">
                <a:solidFill>
                  <a:srgbClr val="01041D"/>
                </a:solidFill>
                <a:latin typeface="Times New Roman" panose="02020603050405020304" pitchFamily="18" charset="0"/>
                <a:cs typeface="Times New Roman" panose="02020603050405020304" pitchFamily="18" charset="0"/>
              </a:rPr>
              <a:t>b2</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000" dirty="0">
                <a:solidFill>
                  <a:srgbClr val="01041D"/>
                </a:solidFill>
                <a:latin typeface="Times New Roman" panose="02020603050405020304" pitchFamily="18" charset="0"/>
                <a:cs typeface="Times New Roman" panose="02020603050405020304" pitchFamily="18" charset="0"/>
              </a:rPr>
              <a:t>b</a:t>
            </a:r>
            <a:r>
              <a:rPr lang="en-US" altLang="zh-CN" dirty="0">
                <a:solidFill>
                  <a:srgbClr val="01041D"/>
                </a:solidFill>
                <a:latin typeface="Times New Roman" panose="02020603050405020304" pitchFamily="18" charset="0"/>
                <a:cs typeface="Times New Roman" panose="02020603050405020304" pitchFamily="18" charset="0"/>
              </a:rPr>
              <a:t>n</a:t>
            </a:r>
            <a:endParaRPr lang="zh-CN" altLang="en-US" sz="2400" dirty="0">
              <a:solidFill>
                <a:srgbClr val="01041D"/>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2289140" y="4035668"/>
            <a:ext cx="1944216" cy="461665"/>
          </a:xfrm>
          <a:prstGeom prst="rect">
            <a:avLst/>
          </a:prstGeom>
          <a:noFill/>
        </p:spPr>
        <p:txBody>
          <a:bodyPr wrap="square" rtlCol="0">
            <a:spAutoFit/>
          </a:bodyPr>
          <a:lstStyle/>
          <a:p>
            <a:r>
              <a:rPr lang="en-US" altLang="zh-CN" sz="2400" dirty="0">
                <a:solidFill>
                  <a:srgbClr val="01041D"/>
                </a:solidFill>
                <a:latin typeface="Times New Roman" panose="02020603050405020304" pitchFamily="18" charset="0"/>
                <a:cs typeface="Times New Roman" panose="02020603050405020304" pitchFamily="18" charset="0"/>
              </a:rPr>
              <a:t>c</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,c2……</a:t>
            </a:r>
            <a:r>
              <a:rPr lang="en-US" altLang="zh-CN" sz="2400" dirty="0" err="1">
                <a:solidFill>
                  <a:srgbClr val="01041D"/>
                </a:solidFill>
                <a:latin typeface="Times New Roman" panose="02020603050405020304" pitchFamily="18" charset="0"/>
                <a:cs typeface="Times New Roman" panose="02020603050405020304" pitchFamily="18" charset="0"/>
              </a:rPr>
              <a:t>c</a:t>
            </a:r>
            <a:r>
              <a:rPr lang="en-US" altLang="zh-CN" dirty="0" err="1">
                <a:solidFill>
                  <a:srgbClr val="01041D"/>
                </a:solidFill>
                <a:latin typeface="Times New Roman" panose="02020603050405020304" pitchFamily="18" charset="0"/>
                <a:cs typeface="Times New Roman" panose="02020603050405020304" pitchFamily="18" charset="0"/>
              </a:rPr>
              <a:t>t</a:t>
            </a:r>
            <a:endParaRPr lang="zh-CN" altLang="en-US" sz="2400" dirty="0">
              <a:solidFill>
                <a:srgbClr val="01041D"/>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7214022" y="3105061"/>
            <a:ext cx="3304762" cy="1692771"/>
          </a:xfrm>
          <a:prstGeom prst="rect">
            <a:avLst/>
          </a:prstGeom>
          <a:noFill/>
        </p:spPr>
        <p:txBody>
          <a:bodyPr wrap="square" rtlCol="0">
            <a:spAutoFit/>
          </a:bodyPr>
          <a:lstStyle/>
          <a:p>
            <a:pPr lvl="0"/>
            <a:r>
              <a:rPr lang="en-US" altLang="zh-CN" sz="2800" dirty="0">
                <a:solidFill>
                  <a:srgbClr val="01041D"/>
                </a:solidFill>
                <a:latin typeface="Times New Roman" panose="02020603050405020304" pitchFamily="18" charset="0"/>
                <a:cs typeface="Times New Roman" panose="02020603050405020304" pitchFamily="18" charset="0"/>
              </a:rPr>
              <a:t>[</a:t>
            </a:r>
            <a:r>
              <a:rPr lang="en-US" altLang="zh-CN" sz="2400" dirty="0">
                <a:solidFill>
                  <a:srgbClr val="01041D"/>
                </a:solidFill>
                <a:latin typeface="Times New Roman" panose="02020603050405020304" pitchFamily="18" charset="0"/>
                <a:cs typeface="Times New Roman" panose="02020603050405020304" pitchFamily="18" charset="0"/>
              </a:rPr>
              <a:t>c</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,c2…</a:t>
            </a:r>
            <a:r>
              <a:rPr lang="en-US" altLang="zh-CN" sz="2400" dirty="0" err="1">
                <a:solidFill>
                  <a:srgbClr val="01041D"/>
                </a:solidFill>
                <a:latin typeface="Times New Roman" panose="02020603050405020304" pitchFamily="18" charset="0"/>
                <a:cs typeface="Times New Roman" panose="02020603050405020304" pitchFamily="18" charset="0"/>
              </a:rPr>
              <a:t>c</a:t>
            </a:r>
            <a:r>
              <a:rPr lang="en-US" altLang="zh-CN" dirty="0" err="1">
                <a:solidFill>
                  <a:srgbClr val="01041D"/>
                </a:solidFill>
                <a:latin typeface="Times New Roman" panose="02020603050405020304" pitchFamily="18" charset="0"/>
                <a:cs typeface="Times New Roman" panose="02020603050405020304" pitchFamily="18" charset="0"/>
              </a:rPr>
              <a:t>t</a:t>
            </a:r>
            <a:endParaRPr lang="zh-CN" altLang="en-US" sz="2400" dirty="0">
              <a:solidFill>
                <a:srgbClr val="01041D"/>
              </a:solidFill>
              <a:latin typeface="Times New Roman" panose="02020603050405020304" pitchFamily="18" charset="0"/>
              <a:cs typeface="Times New Roman" panose="02020603050405020304" pitchFamily="18" charset="0"/>
            </a:endParaRPr>
          </a:p>
          <a:p>
            <a:pPr lvl="0"/>
            <a:r>
              <a:rPr lang="en-US" altLang="zh-CN" sz="2400" dirty="0">
                <a:solidFill>
                  <a:srgbClr val="01041D"/>
                </a:solidFill>
                <a:latin typeface="Times New Roman" panose="02020603050405020304" pitchFamily="18" charset="0"/>
                <a:cs typeface="Times New Roman" panose="02020603050405020304" pitchFamily="18" charset="0"/>
              </a:rPr>
              <a:t> a</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,a2……a</a:t>
            </a:r>
            <a:r>
              <a:rPr lang="en-US" altLang="zh-CN" dirty="0">
                <a:solidFill>
                  <a:srgbClr val="01041D"/>
                </a:solidFill>
                <a:latin typeface="Times New Roman" panose="02020603050405020304" pitchFamily="18" charset="0"/>
                <a:cs typeface="Times New Roman" panose="02020603050405020304" pitchFamily="18" charset="0"/>
              </a:rPr>
              <a:t>m</a:t>
            </a:r>
            <a:endParaRPr lang="zh-CN" altLang="en-US" sz="2400" dirty="0">
              <a:solidFill>
                <a:srgbClr val="01041D"/>
              </a:solidFill>
              <a:latin typeface="Times New Roman" panose="02020603050405020304" pitchFamily="18" charset="0"/>
              <a:cs typeface="Times New Roman" panose="02020603050405020304" pitchFamily="18" charset="0"/>
            </a:endParaRPr>
          </a:p>
          <a:p>
            <a:pPr lvl="0"/>
            <a:r>
              <a:rPr lang="en-US" altLang="zh-CN" sz="2000" dirty="0">
                <a:solidFill>
                  <a:srgbClr val="01041D"/>
                </a:solidFill>
                <a:latin typeface="Times New Roman" panose="02020603050405020304" pitchFamily="18" charset="0"/>
                <a:cs typeface="Times New Roman" panose="02020603050405020304" pitchFamily="18" charset="0"/>
              </a:rPr>
              <a:t> b</a:t>
            </a:r>
            <a:r>
              <a:rPr lang="en-US" altLang="zh-CN" dirty="0">
                <a:solidFill>
                  <a:srgbClr val="01041D"/>
                </a:solidFill>
                <a:latin typeface="Times New Roman" panose="02020603050405020304" pitchFamily="18" charset="0"/>
                <a:cs typeface="Times New Roman" panose="02020603050405020304" pitchFamily="18" charset="0"/>
              </a:rPr>
              <a:t>1</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000" dirty="0">
                <a:solidFill>
                  <a:srgbClr val="01041D"/>
                </a:solidFill>
                <a:latin typeface="Times New Roman" panose="02020603050405020304" pitchFamily="18" charset="0"/>
                <a:cs typeface="Times New Roman" panose="02020603050405020304" pitchFamily="18" charset="0"/>
              </a:rPr>
              <a:t>b2</a:t>
            </a:r>
            <a:r>
              <a:rPr lang="en-US" altLang="zh-CN" sz="2400" dirty="0">
                <a:solidFill>
                  <a:srgbClr val="01041D"/>
                </a:solidFill>
                <a:latin typeface="Times New Roman" panose="02020603050405020304" pitchFamily="18" charset="0"/>
                <a:cs typeface="Times New Roman" panose="02020603050405020304" pitchFamily="18" charset="0"/>
              </a:rPr>
              <a:t>……</a:t>
            </a:r>
            <a:r>
              <a:rPr lang="en-US" altLang="zh-CN" sz="2000" dirty="0">
                <a:solidFill>
                  <a:srgbClr val="01041D"/>
                </a:solidFill>
                <a:latin typeface="Times New Roman" panose="02020603050405020304" pitchFamily="18" charset="0"/>
                <a:cs typeface="Times New Roman" panose="02020603050405020304" pitchFamily="18" charset="0"/>
              </a:rPr>
              <a:t>b</a:t>
            </a:r>
            <a:r>
              <a:rPr lang="en-US" altLang="zh-CN" dirty="0">
                <a:solidFill>
                  <a:srgbClr val="01041D"/>
                </a:solidFill>
                <a:latin typeface="Times New Roman" panose="02020603050405020304" pitchFamily="18" charset="0"/>
                <a:cs typeface="Times New Roman" panose="02020603050405020304" pitchFamily="18" charset="0"/>
              </a:rPr>
              <a:t>n</a:t>
            </a:r>
            <a:r>
              <a:rPr lang="en-US" altLang="zh-CN" sz="2800" dirty="0">
                <a:solidFill>
                  <a:srgbClr val="01041D"/>
                </a:solidFill>
                <a:latin typeface="Times New Roman" panose="02020603050405020304" pitchFamily="18" charset="0"/>
                <a:cs typeface="Times New Roman" panose="02020603050405020304" pitchFamily="18" charset="0"/>
              </a:rPr>
              <a:t>]</a:t>
            </a:r>
            <a:endParaRPr lang="zh-CN" altLang="en-US" sz="2800" dirty="0">
              <a:solidFill>
                <a:srgbClr val="01041D"/>
              </a:solidFill>
              <a:latin typeface="Times New Roman" panose="02020603050405020304" pitchFamily="18" charset="0"/>
              <a:cs typeface="Times New Roman" panose="02020603050405020304" pitchFamily="18" charset="0"/>
            </a:endParaRPr>
          </a:p>
          <a:p>
            <a:pPr lvl="0"/>
            <a:endParaRPr lang="zh-CN" altLang="en-US" sz="2400" dirty="0">
              <a:solidFill>
                <a:srgbClr val="01041D"/>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6"/>
          <a:stretch>
            <a:fillRect/>
          </a:stretch>
        </p:blipFill>
        <p:spPr>
          <a:xfrm>
            <a:off x="4255130" y="3105061"/>
            <a:ext cx="3105814" cy="1508538"/>
          </a:xfrm>
          <a:prstGeom prst="rect">
            <a:avLst/>
          </a:prstGeom>
        </p:spPr>
      </p:pic>
    </p:spTree>
    <p:custDataLst>
      <p:tags r:id="rId7"/>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选择通道</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767089" y="-360313"/>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选择通道的结构</a:t>
            </a:r>
            <a:endPar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74700" lvl="1" indent="-342900" fontAlgn="ctr">
              <a:spcBef>
                <a:spcPts val="600"/>
              </a:spcBef>
              <a:spcAft>
                <a:spcPts val="0"/>
              </a:spcAft>
              <a:buSzPct val="100000"/>
              <a:buFont typeface="Wingdings" panose="05000000000000000000" pitchFamily="2" charset="2"/>
              <a:buChar char="Ø"/>
            </a:pPr>
            <a:r>
              <a:rPr lang="en-US" altLang="zh-CN" spc="100" dirty="0">
                <a:ln w="3175">
                  <a:noFill/>
                  <a:prstDash val="dash"/>
                </a:ln>
                <a:solidFill>
                  <a:srgbClr val="1F3743"/>
                </a:solidFill>
                <a:latin typeface="微软雅黑" panose="020B0503020204020204" pitchFamily="34" charset="-122"/>
                <a:ea typeface="微软雅黑" panose="020B0503020204020204" pitchFamily="34" charset="-122"/>
              </a:rPr>
              <a:t>5</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个寄存器：数据缓冲寄存器、设备地址寄存器、主存地址计数器、交换字节数计数器、设备状态</a:t>
            </a:r>
            <a:r>
              <a:rPr lang="en-US" altLang="zh-CN" spc="100" dirty="0">
                <a:ln w="3175">
                  <a:noFill/>
                  <a:prstDash val="dash"/>
                </a:ln>
                <a:solidFill>
                  <a:srgbClr val="1F3743"/>
                </a:solidFill>
                <a:latin typeface="微软雅黑" panose="020B0503020204020204" pitchFamily="34" charset="-122"/>
                <a:ea typeface="微软雅黑" panose="020B0503020204020204" pitchFamily="34" charset="-122"/>
              </a:rPr>
              <a:t>/</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控制寄存器</a:t>
            </a:r>
            <a:endParaRPr lang="zh-CN" altLang="en-US"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spcBef>
                <a:spcPts val="600"/>
              </a:spcBef>
              <a:spcAft>
                <a:spcPts val="0"/>
              </a:spcAft>
              <a:buSzPct val="100000"/>
              <a:buFont typeface="Wingdings" panose="05000000000000000000" pitchFamily="2" charset="2"/>
              <a:buChar char="Ø"/>
            </a:pPr>
            <a:r>
              <a:rPr lang="en-US" altLang="zh-CN" spc="100" dirty="0">
                <a:ln w="3175">
                  <a:noFill/>
                  <a:prstDash val="dash"/>
                </a:ln>
                <a:solidFill>
                  <a:srgbClr val="1F3743"/>
                </a:solidFill>
                <a:latin typeface="微软雅黑" panose="020B0503020204020204" pitchFamily="34" charset="-122"/>
                <a:ea typeface="微软雅黑" panose="020B0503020204020204" pitchFamily="34" charset="-122"/>
              </a:rPr>
              <a:t>2</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个部件：格式变换部件和通道控制</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部分。</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aphicFrame>
        <p:nvGraphicFramePr>
          <p:cNvPr id="8" name="Object 2"/>
          <p:cNvGraphicFramePr>
            <a:graphicFrameLocks noChangeAspect="1"/>
          </p:cNvGraphicFramePr>
          <p:nvPr/>
        </p:nvGraphicFramePr>
        <p:xfrm>
          <a:off x="1655788" y="2536455"/>
          <a:ext cx="6552728" cy="3819111"/>
        </p:xfrm>
        <a:graphic>
          <a:graphicData uri="http://schemas.openxmlformats.org/presentationml/2006/ole">
            <mc:AlternateContent xmlns:mc="http://schemas.openxmlformats.org/markup-compatibility/2006">
              <mc:Choice xmlns:v="urn:schemas-microsoft-com:vml" Requires="v">
                <p:oleObj spid="_x0000_s2" name="Visio" r:id="rId6" imgW="6017260" imgH="3556000" progId="Visio.Drawing.11">
                  <p:embed/>
                </p:oleObj>
              </mc:Choice>
              <mc:Fallback>
                <p:oleObj name="Visio" r:id="rId6" imgW="6017260" imgH="3556000" progId="Visio.Drawing.11">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5788" y="2536455"/>
                        <a:ext cx="6552728" cy="3819111"/>
                      </a:xfrm>
                      <a:prstGeom prst="rect">
                        <a:avLst/>
                      </a:prstGeom>
                      <a:noFill/>
                      <a:ln>
                        <a:noFill/>
                      </a:ln>
                      <a:effectLst/>
                    </p:spPr>
                  </p:pic>
                </p:oleObj>
              </mc:Fallback>
            </mc:AlternateContent>
          </a:graphicData>
        </a:graphic>
      </p:graphicFrame>
      <p:grpSp>
        <p:nvGrpSpPr>
          <p:cNvPr id="9" name="Group 4"/>
          <p:cNvGrpSpPr/>
          <p:nvPr/>
        </p:nvGrpSpPr>
        <p:grpSpPr bwMode="auto">
          <a:xfrm>
            <a:off x="8208516" y="3265564"/>
            <a:ext cx="2133600" cy="1295400"/>
            <a:chOff x="4272" y="1152"/>
            <a:chExt cx="1344" cy="816"/>
          </a:xfrm>
        </p:grpSpPr>
        <p:sp>
          <p:nvSpPr>
            <p:cNvPr id="10" name="AutoShape 5"/>
            <p:cNvSpPr>
              <a:spLocks noChangeArrowheads="1"/>
            </p:cNvSpPr>
            <p:nvPr/>
          </p:nvSpPr>
          <p:spPr bwMode="auto">
            <a:xfrm>
              <a:off x="5349" y="1152"/>
              <a:ext cx="267" cy="192"/>
            </a:xfrm>
            <a:prstGeom prst="flowChartMagneticDisk">
              <a:avLst/>
            </a:prstGeom>
            <a:solidFill>
              <a:schemeClr val="accent1"/>
            </a:solidFill>
            <a:ln w="38100">
              <a:solidFill>
                <a:srgbClr val="FF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800" b="0">
                <a:solidFill>
                  <a:schemeClr val="tx1"/>
                </a:solidFill>
                <a:latin typeface="Times New Roman" panose="02020603050405020304" pitchFamily="18" charset="0"/>
              </a:endParaRPr>
            </a:p>
          </p:txBody>
        </p:sp>
        <p:sp>
          <p:nvSpPr>
            <p:cNvPr id="6" name="AutoShape 6"/>
            <p:cNvSpPr>
              <a:spLocks noChangeArrowheads="1"/>
            </p:cNvSpPr>
            <p:nvPr/>
          </p:nvSpPr>
          <p:spPr bwMode="auto">
            <a:xfrm>
              <a:off x="5349" y="1464"/>
              <a:ext cx="267" cy="192"/>
            </a:xfrm>
            <a:prstGeom prst="flowChartMagneticDisk">
              <a:avLst/>
            </a:prstGeom>
            <a:solidFill>
              <a:schemeClr val="accent1"/>
            </a:solidFill>
            <a:ln w="38100">
              <a:solidFill>
                <a:srgbClr val="FF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800" b="0">
                <a:solidFill>
                  <a:schemeClr val="tx1"/>
                </a:solidFill>
                <a:latin typeface="Times New Roman" panose="02020603050405020304" pitchFamily="18" charset="0"/>
              </a:endParaRPr>
            </a:p>
          </p:txBody>
        </p:sp>
        <p:sp>
          <p:nvSpPr>
            <p:cNvPr id="12" name="AutoShape 7"/>
            <p:cNvSpPr>
              <a:spLocks noChangeArrowheads="1"/>
            </p:cNvSpPr>
            <p:nvPr/>
          </p:nvSpPr>
          <p:spPr bwMode="auto">
            <a:xfrm>
              <a:off x="5349" y="1776"/>
              <a:ext cx="267" cy="192"/>
            </a:xfrm>
            <a:prstGeom prst="flowChartMagneticDisk">
              <a:avLst/>
            </a:prstGeom>
            <a:solidFill>
              <a:schemeClr val="accent1"/>
            </a:solidFill>
            <a:ln w="38100">
              <a:solidFill>
                <a:srgbClr val="FF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800" b="0">
                <a:solidFill>
                  <a:schemeClr val="tx1"/>
                </a:solidFill>
                <a:latin typeface="Times New Roman" panose="02020603050405020304" pitchFamily="18" charset="0"/>
              </a:endParaRPr>
            </a:p>
          </p:txBody>
        </p:sp>
        <p:sp>
          <p:nvSpPr>
            <p:cNvPr id="7" name="Text Box 8"/>
            <p:cNvSpPr txBox="1">
              <a:spLocks noChangeArrowheads="1"/>
            </p:cNvSpPr>
            <p:nvPr/>
          </p:nvSpPr>
          <p:spPr bwMode="auto">
            <a:xfrm>
              <a:off x="4272" y="1440"/>
              <a:ext cx="588" cy="216"/>
            </a:xfrm>
            <a:prstGeom prst="rect">
              <a:avLst/>
            </a:prstGeom>
            <a:noFill/>
            <a:ln w="38100">
              <a:solidFill>
                <a:srgbClr val="FF00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eaLnBrk="1" hangingPunct="1">
                <a:spcBef>
                  <a:spcPct val="0"/>
                </a:spcBef>
                <a:buClrTx/>
                <a:buFontTx/>
                <a:buNone/>
              </a:pPr>
              <a:r>
                <a:rPr kumimoji="1" lang="zh-CN" altLang="en-US" sz="1400">
                  <a:solidFill>
                    <a:schemeClr val="bg2"/>
                  </a:solidFill>
                  <a:latin typeface="Times New Roman" panose="02020603050405020304" pitchFamily="18" charset="0"/>
                  <a:ea typeface="宋体" panose="02010600030101010101" pitchFamily="2" charset="-122"/>
                </a:rPr>
                <a:t>选择通道</a:t>
              </a:r>
              <a:endParaRPr kumimoji="1" lang="zh-CN" altLang="en-US" sz="1400">
                <a:solidFill>
                  <a:schemeClr val="bg2"/>
                </a:solidFill>
                <a:latin typeface="Times New Roman" panose="02020603050405020304" pitchFamily="18" charset="0"/>
                <a:ea typeface="宋体" panose="02010600030101010101" pitchFamily="2" charset="-122"/>
              </a:endParaRPr>
            </a:p>
          </p:txBody>
        </p:sp>
        <p:sp>
          <p:nvSpPr>
            <p:cNvPr id="18" name="AutoShape 9"/>
            <p:cNvSpPr>
              <a:spLocks noChangeArrowheads="1"/>
            </p:cNvSpPr>
            <p:nvPr/>
          </p:nvSpPr>
          <p:spPr bwMode="auto">
            <a:xfrm>
              <a:off x="5105" y="1272"/>
              <a:ext cx="67" cy="72"/>
            </a:xfrm>
            <a:prstGeom prst="flowChartConnector">
              <a:avLst/>
            </a:prstGeom>
            <a:solidFill>
              <a:schemeClr val="accent1"/>
            </a:solidFill>
            <a:ln w="9525">
              <a:solidFill>
                <a:srgbClr val="FF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800" b="0">
                <a:solidFill>
                  <a:schemeClr val="tx1"/>
                </a:solidFill>
                <a:latin typeface="Times New Roman" panose="02020603050405020304" pitchFamily="18" charset="0"/>
              </a:endParaRPr>
            </a:p>
          </p:txBody>
        </p:sp>
        <p:sp>
          <p:nvSpPr>
            <p:cNvPr id="19" name="AutoShape 10"/>
            <p:cNvSpPr>
              <a:spLocks noChangeArrowheads="1"/>
            </p:cNvSpPr>
            <p:nvPr/>
          </p:nvSpPr>
          <p:spPr bwMode="auto">
            <a:xfrm>
              <a:off x="5105" y="1512"/>
              <a:ext cx="67" cy="72"/>
            </a:xfrm>
            <a:prstGeom prst="flowChartConnector">
              <a:avLst/>
            </a:prstGeom>
            <a:solidFill>
              <a:schemeClr val="accent1"/>
            </a:solidFill>
            <a:ln w="9525">
              <a:solidFill>
                <a:srgbClr val="FF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800" b="0">
                <a:solidFill>
                  <a:schemeClr val="tx1"/>
                </a:solidFill>
                <a:latin typeface="Times New Roman" panose="02020603050405020304" pitchFamily="18" charset="0"/>
              </a:endParaRPr>
            </a:p>
          </p:txBody>
        </p:sp>
        <p:sp>
          <p:nvSpPr>
            <p:cNvPr id="20" name="AutoShape 11"/>
            <p:cNvSpPr>
              <a:spLocks noChangeArrowheads="1"/>
            </p:cNvSpPr>
            <p:nvPr/>
          </p:nvSpPr>
          <p:spPr bwMode="auto">
            <a:xfrm>
              <a:off x="5105" y="1728"/>
              <a:ext cx="67" cy="72"/>
            </a:xfrm>
            <a:prstGeom prst="flowChartConnector">
              <a:avLst/>
            </a:prstGeom>
            <a:solidFill>
              <a:schemeClr val="accent1"/>
            </a:solidFill>
            <a:ln w="9525">
              <a:solidFill>
                <a:srgbClr val="FF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a:spcBef>
                  <a:spcPct val="0"/>
                </a:spcBef>
                <a:buClrTx/>
                <a:buFontTx/>
                <a:buNone/>
              </a:pPr>
              <a:endParaRPr lang="zh-CN" altLang="en-US" sz="1800" b="0">
                <a:solidFill>
                  <a:schemeClr val="tx1"/>
                </a:solidFill>
                <a:latin typeface="Times New Roman" panose="02020603050405020304" pitchFamily="18" charset="0"/>
              </a:endParaRPr>
            </a:p>
          </p:txBody>
        </p:sp>
        <p:sp>
          <p:nvSpPr>
            <p:cNvPr id="21" name="Line 12"/>
            <p:cNvSpPr>
              <a:spLocks noChangeShapeType="1"/>
            </p:cNvSpPr>
            <p:nvPr/>
          </p:nvSpPr>
          <p:spPr bwMode="auto">
            <a:xfrm flipV="1">
              <a:off x="5172" y="1248"/>
              <a:ext cx="177" cy="48"/>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3"/>
            <p:cNvSpPr>
              <a:spLocks noChangeShapeType="1"/>
            </p:cNvSpPr>
            <p:nvPr/>
          </p:nvSpPr>
          <p:spPr bwMode="auto">
            <a:xfrm>
              <a:off x="5172" y="1560"/>
              <a:ext cx="177"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4"/>
            <p:cNvSpPr>
              <a:spLocks noChangeShapeType="1"/>
            </p:cNvSpPr>
            <p:nvPr/>
          </p:nvSpPr>
          <p:spPr bwMode="auto">
            <a:xfrm>
              <a:off x="5172" y="1776"/>
              <a:ext cx="177" cy="96"/>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5"/>
            <p:cNvSpPr>
              <a:spLocks noChangeShapeType="1"/>
            </p:cNvSpPr>
            <p:nvPr/>
          </p:nvSpPr>
          <p:spPr bwMode="auto">
            <a:xfrm flipV="1">
              <a:off x="4905" y="1344"/>
              <a:ext cx="200" cy="168"/>
            </a:xfrm>
            <a:prstGeom prst="line">
              <a:avLst/>
            </a:prstGeom>
            <a:noFill/>
            <a:ln w="5715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ustDataLst>
      <p:tags r:id="rId8"/>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62940" y="1431290"/>
            <a:ext cx="10195560" cy="4480560"/>
          </a:xfrm>
          <a:prstGeom prst="rect">
            <a:avLst/>
          </a:prstGeom>
          <a:solidFill>
            <a:schemeClr val="accent1">
              <a:alpha val="5000"/>
            </a:schemeClr>
          </a:solidFill>
          <a:ln w="6350">
            <a:solidFill>
              <a:schemeClr val="accent1">
                <a:alpha val="2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矩形 7"/>
          <p:cNvSpPr/>
          <p:nvPr>
            <p:custDataLst>
              <p:tags r:id="rId2"/>
            </p:custDataLst>
          </p:nvPr>
        </p:nvSpPr>
        <p:spPr>
          <a:xfrm>
            <a:off x="994965" y="2476747"/>
            <a:ext cx="4744082" cy="2505710"/>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第一步：定位。定位时间为几十毫秒</a:t>
            </a:r>
            <a:endPar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第二步：寻找扇区。等待时间小于</a:t>
            </a:r>
            <a:r>
              <a:rPr kumimoji="0" lang="en-US" altLang="zh-CN"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10</a:t>
            </a: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毫秒</a:t>
            </a:r>
            <a:endPar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a:p>
            <a:pPr marL="342900" marR="0" lvl="0" indent="-342900" algn="l" defTabSz="914400" rtl="0" fontAlgn="auto">
              <a:lnSpc>
                <a:spcPct val="130000"/>
              </a:lnSpc>
              <a:spcBef>
                <a:spcPts val="0"/>
              </a:spcBef>
              <a:spcAft>
                <a:spcPts val="0"/>
              </a:spcAft>
              <a:buClr>
                <a:srgbClr val="000000">
                  <a:lumMod val="75000"/>
                  <a:lumOff val="25000"/>
                </a:srgbClr>
              </a:buClr>
              <a:buSzPct val="90000"/>
              <a:buFont typeface="Wingdings" panose="05000000000000000000" charset="0"/>
              <a:buChar char="Ø"/>
            </a:pPr>
            <a:r>
              <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rPr>
              <a:t>第三步：读出数据。读数时间十几微秒</a:t>
            </a:r>
            <a:endParaRPr kumimoji="0" lang="zh-CN" altLang="en-US" i="0" u="none" kern="1200" cap="none" spc="150" normalizeH="0" noProof="0" dirty="0">
              <a:ln>
                <a:noFill/>
              </a:ln>
              <a:solidFill>
                <a:schemeClr val="dk1">
                  <a:lumMod val="75000"/>
                </a:schemeClr>
              </a:solidFill>
              <a:effectLst/>
              <a:uLnTx/>
              <a:uFillTx/>
              <a:latin typeface="Arial" panose="020B0604020202020204" pitchFamily="34" charset="0"/>
              <a:ea typeface="微软雅黑" panose="020B0503020204020204" pitchFamily="34" charset="-122"/>
            </a:endParaRPr>
          </a:p>
        </p:txBody>
      </p:sp>
      <p:cxnSp>
        <p:nvCxnSpPr>
          <p:cNvPr id="12" name="直接连接符 11"/>
          <p:cNvCxnSpPr/>
          <p:nvPr>
            <p:custDataLst>
              <p:tags r:id="rId3"/>
            </p:custDataLst>
          </p:nvPr>
        </p:nvCxnSpPr>
        <p:spPr>
          <a:xfrm>
            <a:off x="5992495" y="1673517"/>
            <a:ext cx="0" cy="3959877"/>
          </a:xfrm>
          <a:prstGeom prst="line">
            <a:avLst/>
          </a:prstGeom>
          <a:ln w="63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4"/>
            </p:custDataLst>
          </p:nvPr>
        </p:nvSpPr>
        <p:spPr>
          <a:xfrm>
            <a:off x="6352463" y="3096071"/>
            <a:ext cx="4384116" cy="711835"/>
          </a:xfrm>
          <a:prstGeom prst="rect">
            <a:avLst/>
          </a:prstGeom>
          <a:ln>
            <a:noFill/>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defTabSz="914400" rtl="0" eaLnBrk="1" fontAlgn="auto" latinLnBrk="0" hangingPunct="1">
              <a:lnSpc>
                <a:spcPct val="150000"/>
              </a:lnSpc>
              <a:spcBef>
                <a:spcPts val="0"/>
              </a:spcBef>
              <a:spcAft>
                <a:spcPts val="1000"/>
              </a:spcAft>
              <a:buClr>
                <a:srgbClr val="000000">
                  <a:lumMod val="75000"/>
                  <a:lumOff val="25000"/>
                </a:srgbClr>
              </a:buClr>
              <a:buSzPct val="90000"/>
              <a:buFont typeface="Wingdings" panose="05000000000000000000" pitchFamily="2" charset="2"/>
              <a:buNone/>
            </a:pPr>
            <a:r>
              <a:rPr kumimoji="0" lang="zh-CN" altLang="en-US" sz="24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相当于串行执行</a:t>
            </a:r>
            <a:endParaRPr kumimoji="0" lang="zh-CN" altLang="en-US" sz="24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endParaRPr>
          </a:p>
          <a:p>
            <a:pPr marR="0" lvl="0" indent="0" algn="ctr" defTabSz="914400" rtl="0" eaLnBrk="1" fontAlgn="auto" latinLnBrk="0" hangingPunct="1">
              <a:lnSpc>
                <a:spcPct val="150000"/>
              </a:lnSpc>
              <a:spcBef>
                <a:spcPts val="0"/>
              </a:spcBef>
              <a:spcAft>
                <a:spcPts val="1000"/>
              </a:spcAft>
              <a:buClr>
                <a:srgbClr val="000000">
                  <a:lumMod val="75000"/>
                  <a:lumOff val="25000"/>
                </a:srgbClr>
              </a:buClr>
              <a:buSzPct val="90000"/>
              <a:buFont typeface="Wingdings" panose="05000000000000000000" pitchFamily="2" charset="2"/>
              <a:buNone/>
            </a:pPr>
            <a:r>
              <a:rPr kumimoji="0" lang="zh-CN" altLang="en-US" sz="24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rPr>
              <a:t>通道大部分时间在等待！！！</a:t>
            </a:r>
            <a:endParaRPr kumimoji="0" lang="zh-CN" altLang="en-US" sz="2400" b="1" i="0" u="none" kern="1200" cap="none" spc="150" normalizeH="0" noProof="0" dirty="0">
              <a:ln>
                <a:noFill/>
              </a:ln>
              <a:solidFill>
                <a:srgbClr val="FF0000"/>
              </a:solidFill>
              <a:effectLst/>
              <a:uLnTx/>
              <a:uFillTx/>
              <a:latin typeface="Arial" panose="020B0604020202020204" pitchFamily="34" charset="0"/>
              <a:ea typeface="微软雅黑" panose="020B0503020204020204" pitchFamily="34" charset="-122"/>
            </a:endParaRPr>
          </a:p>
        </p:txBody>
      </p:sp>
      <p:cxnSp>
        <p:nvCxnSpPr>
          <p:cNvPr id="3" name="直接连接符 2"/>
          <p:cNvCxnSpPr/>
          <p:nvPr>
            <p:custDataLst>
              <p:tags r:id="rId5"/>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6"/>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选择通道</a:t>
            </a:r>
            <a:endParaRPr lang="zh-CN" altLang="en-US" sz="3400" dirty="0">
              <a:solidFill>
                <a:schemeClr val="dk1">
                  <a:lumMod val="75000"/>
                </a:schemeClr>
              </a:solidFill>
              <a:latin typeface="Arial" panose="020B0604020202020204" pitchFamily="34" charset="0"/>
            </a:endParaRPr>
          </a:p>
        </p:txBody>
      </p:sp>
      <p:sp>
        <p:nvSpPr>
          <p:cNvPr id="2" name="文本框 1"/>
          <p:cNvSpPr txBox="1"/>
          <p:nvPr/>
        </p:nvSpPr>
        <p:spPr>
          <a:xfrm>
            <a:off x="828953" y="2214239"/>
            <a:ext cx="4997530" cy="525016"/>
          </a:xfrm>
          <a:prstGeom prst="rect">
            <a:avLst/>
          </a:prstGeom>
          <a:noFill/>
        </p:spPr>
        <p:txBody>
          <a:bodyPr wrap="square" rtlCol="0" anchor="t">
            <a:spAutoFit/>
          </a:bodyPr>
          <a:lstStyle/>
          <a:p>
            <a:pPr marL="0" indent="0" eaLnBrk="1" latinLnBrk="0" hangingPunct="1">
              <a:lnSpc>
                <a:spcPct val="130000"/>
              </a:lnSpc>
            </a:pPr>
            <a:r>
              <a:rPr lang="zh-CN" altLang="en-US" sz="2400" b="1" spc="150" noProof="0" dirty="0">
                <a:ln>
                  <a:noFill/>
                </a:ln>
                <a:solidFill>
                  <a:srgbClr val="FF0000"/>
                </a:solidFill>
                <a:effectLst/>
                <a:uLnTx/>
                <a:uFillTx/>
                <a:ea typeface="微软雅黑" panose="020B0503020204020204" pitchFamily="34" charset="-122"/>
                <a:sym typeface="+mn-ea"/>
              </a:rPr>
              <a:t>问题</a:t>
            </a:r>
            <a:r>
              <a:rPr lang="zh-CN" altLang="en-US" sz="2000" b="1" spc="150" noProof="0" dirty="0">
                <a:ln>
                  <a:noFill/>
                </a:ln>
                <a:solidFill>
                  <a:schemeClr val="dk1">
                    <a:lumMod val="75000"/>
                  </a:schemeClr>
                </a:solidFill>
                <a:effectLst/>
                <a:uLnTx/>
                <a:uFillTx/>
                <a:ea typeface="微软雅黑" panose="020B0503020204020204" pitchFamily="34" charset="-122"/>
                <a:sym typeface="+mn-ea"/>
              </a:rPr>
              <a:t>：</a:t>
            </a:r>
            <a:r>
              <a:rPr lang="zh-CN" altLang="en-US" sz="2400" b="1" spc="150" noProof="0" dirty="0">
                <a:ln>
                  <a:noFill/>
                </a:ln>
                <a:solidFill>
                  <a:schemeClr val="dk1">
                    <a:lumMod val="75000"/>
                  </a:schemeClr>
                </a:solidFill>
                <a:effectLst/>
                <a:uLnTx/>
                <a:uFillTx/>
                <a:ea typeface="微软雅黑" panose="020B0503020204020204" pitchFamily="34" charset="-122"/>
                <a:sym typeface="+mn-ea"/>
              </a:rPr>
              <a:t>通道利用率不高，如读磁盘： </a:t>
            </a:r>
            <a:endParaRPr lang="zh-CN" altLang="en-US" sz="2000" b="1" spc="150" noProof="0" dirty="0">
              <a:ln>
                <a:noFill/>
              </a:ln>
              <a:solidFill>
                <a:schemeClr val="dk1">
                  <a:lumMod val="75000"/>
                </a:schemeClr>
              </a:solidFill>
              <a:effectLst/>
              <a:uLnTx/>
              <a:uFillTx/>
              <a:ea typeface="微软雅黑" panose="020B0503020204020204" pitchFamily="34" charset="-122"/>
              <a:sym typeface="+mn-ea"/>
            </a:endParaRPr>
          </a:p>
        </p:txBody>
      </p:sp>
      <p:pic>
        <p:nvPicPr>
          <p:cNvPr id="5" name="图片 4" descr="微信截图_20240112211134"/>
          <p:cNvPicPr>
            <a:picLocks noChangeAspect="1"/>
          </p:cNvPicPr>
          <p:nvPr>
            <p:custDataLst>
              <p:tags r:id="rId7"/>
            </p:custDataLst>
          </p:nvPr>
        </p:nvPicPr>
        <p:blipFill>
          <a:blip r:embed="rId8"/>
          <a:stretch>
            <a:fillRect/>
          </a:stretch>
        </p:blipFill>
        <p:spPr>
          <a:xfrm>
            <a:off x="9216390" y="201295"/>
            <a:ext cx="1895475" cy="485775"/>
          </a:xfrm>
          <a:prstGeom prst="rect">
            <a:avLst/>
          </a:prstGeom>
        </p:spPr>
      </p:pic>
    </p:spTree>
    <p:custDataLst>
      <p:tags r:id="rId9"/>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通道的</a:t>
            </a:r>
            <a:r>
              <a:rPr lang="en-US" altLang="zh-CN" sz="3400" dirty="0">
                <a:solidFill>
                  <a:schemeClr val="dk1">
                    <a:lumMod val="75000"/>
                  </a:schemeClr>
                </a:solidFill>
                <a:latin typeface="Arial" panose="020B0604020202020204" pitchFamily="34" charset="0"/>
              </a:rPr>
              <a:t>3</a:t>
            </a:r>
            <a:r>
              <a:rPr lang="zh-CN" altLang="en-US" sz="3400" dirty="0">
                <a:solidFill>
                  <a:schemeClr val="dk1">
                    <a:lumMod val="75000"/>
                  </a:schemeClr>
                </a:solidFill>
                <a:latin typeface="Arial" panose="020B0604020202020204" pitchFamily="34" charset="0"/>
              </a:rPr>
              <a:t>种类</a:t>
            </a:r>
            <a:r>
              <a:rPr lang="en-US" altLang="zh-CN" sz="3400" dirty="0">
                <a:solidFill>
                  <a:schemeClr val="dk1">
                    <a:lumMod val="75000"/>
                  </a:schemeClr>
                </a:solidFill>
                <a:latin typeface="Arial" panose="020B0604020202020204" pitchFamily="34" charset="0"/>
              </a:rPr>
              <a:t>——</a:t>
            </a:r>
            <a:r>
              <a:rPr lang="zh-CN" altLang="en-US" sz="3400" dirty="0">
                <a:solidFill>
                  <a:schemeClr val="dk1">
                    <a:lumMod val="75000"/>
                  </a:schemeClr>
                </a:solidFill>
                <a:latin typeface="Arial" panose="020B0604020202020204" pitchFamily="34" charset="0"/>
              </a:rPr>
              <a:t>字节，选择，数组通道</a:t>
            </a:r>
            <a:endParaRPr lang="zh-CN" altLang="en-US" sz="3400" dirty="0">
              <a:solidFill>
                <a:schemeClr val="dk1">
                  <a:lumMod val="75000"/>
                </a:schemeClr>
              </a:solidFill>
              <a:latin typeface="Arial" panose="020B0604020202020204" pitchFamily="34" charset="0"/>
            </a:endParaRPr>
          </a:p>
        </p:txBody>
      </p:sp>
      <p:pic>
        <p:nvPicPr>
          <p:cNvPr id="5" name="图片 4" descr="微信截图_20240112211134"/>
          <p:cNvPicPr>
            <a:picLocks noChangeAspect="1"/>
          </p:cNvPicPr>
          <p:nvPr>
            <p:custDataLst>
              <p:tags r:id="rId3"/>
            </p:custDataLst>
          </p:nvPr>
        </p:nvPicPr>
        <p:blipFill>
          <a:blip r:embed="rId4"/>
          <a:stretch>
            <a:fillRect/>
          </a:stretch>
        </p:blipFill>
        <p:spPr>
          <a:xfrm>
            <a:off x="9216390" y="201295"/>
            <a:ext cx="1895475" cy="485775"/>
          </a:xfrm>
          <a:prstGeom prst="rect">
            <a:avLst/>
          </a:prstGeom>
        </p:spPr>
      </p:pic>
      <p:sp>
        <p:nvSpPr>
          <p:cNvPr id="6" name="文本框 5"/>
          <p:cNvSpPr txBox="1"/>
          <p:nvPr/>
        </p:nvSpPr>
        <p:spPr>
          <a:xfrm>
            <a:off x="908711" y="1020062"/>
            <a:ext cx="2717411" cy="769441"/>
          </a:xfrm>
          <a:prstGeom prst="rect">
            <a:avLst/>
          </a:prstGeom>
          <a:noFill/>
        </p:spPr>
        <p:txBody>
          <a:bodyPr wrap="none" rtlCol="0">
            <a:spAutoFit/>
          </a:bodyPr>
          <a:lstStyle/>
          <a:p>
            <a:pPr algn="ctr"/>
            <a:r>
              <a:rPr lang="en-US" altLang="zh-CN" sz="4400" b="1" i="1" dirty="0">
                <a:solidFill>
                  <a:schemeClr val="accent1"/>
                </a:solidFill>
                <a:latin typeface="Calibri Light" panose="020F0302020204030204" pitchFamily="34" charset="0"/>
                <a:ea typeface="微软雅黑" panose="020B0503020204020204" pitchFamily="34" charset="-122"/>
              </a:rPr>
              <a:t>01 </a:t>
            </a:r>
            <a:r>
              <a:rPr lang="zh-CN" altLang="en-US" sz="2400" b="1" i="1" dirty="0">
                <a:solidFill>
                  <a:schemeClr val="accent1"/>
                </a:solidFill>
                <a:latin typeface="Calibri Light" panose="020F0302020204030204" pitchFamily="34" charset="0"/>
                <a:ea typeface="微软雅黑" panose="020B0503020204020204" pitchFamily="34" charset="-122"/>
              </a:rPr>
              <a:t>字节多路通道</a:t>
            </a:r>
            <a:endParaRPr lang="zh-CN" altLang="en-US" sz="3200" b="1" i="1" dirty="0">
              <a:solidFill>
                <a:schemeClr val="accent1"/>
              </a:solidFill>
              <a:latin typeface="Calibri Light" panose="020F0302020204030204" pitchFamily="34" charset="0"/>
              <a:ea typeface="微软雅黑" panose="020B0503020204020204" pitchFamily="34" charset="-122"/>
            </a:endParaRPr>
          </a:p>
        </p:txBody>
      </p:sp>
      <p:sp>
        <p:nvSpPr>
          <p:cNvPr id="19" name="文本框 18"/>
          <p:cNvSpPr txBox="1"/>
          <p:nvPr/>
        </p:nvSpPr>
        <p:spPr>
          <a:xfrm>
            <a:off x="6384498" y="1031397"/>
            <a:ext cx="2369559" cy="830997"/>
          </a:xfrm>
          <a:prstGeom prst="rect">
            <a:avLst/>
          </a:prstGeom>
          <a:noFill/>
        </p:spPr>
        <p:txBody>
          <a:bodyPr wrap="none" rtlCol="0">
            <a:spAutoFit/>
          </a:bodyPr>
          <a:lstStyle/>
          <a:p>
            <a:pPr algn="ctr"/>
            <a:r>
              <a:rPr lang="en-US" altLang="zh-CN" sz="4800" b="1" i="1" dirty="0">
                <a:solidFill>
                  <a:schemeClr val="accent1"/>
                </a:solidFill>
                <a:latin typeface="Calibri Light" panose="020F0302020204030204" pitchFamily="34" charset="0"/>
                <a:ea typeface="微软雅黑" panose="020B0503020204020204" pitchFamily="34" charset="-122"/>
              </a:rPr>
              <a:t>02 </a:t>
            </a:r>
            <a:r>
              <a:rPr lang="zh-CN" altLang="en-US" sz="2800" b="1" i="1" dirty="0">
                <a:solidFill>
                  <a:schemeClr val="accent1"/>
                </a:solidFill>
                <a:latin typeface="Calibri Light" panose="020F0302020204030204" pitchFamily="34" charset="0"/>
                <a:ea typeface="微软雅黑" panose="020B0503020204020204" pitchFamily="34" charset="-122"/>
              </a:rPr>
              <a:t>数组通道</a:t>
            </a:r>
            <a:endParaRPr lang="zh-CN" altLang="en-US" sz="3400" b="1" i="1" dirty="0">
              <a:solidFill>
                <a:schemeClr val="accent1"/>
              </a:solidFill>
              <a:latin typeface="Calibri Light" panose="020F0302020204030204" pitchFamily="34" charset="0"/>
              <a:ea typeface="微软雅黑" panose="020B0503020204020204" pitchFamily="34" charset="-122"/>
            </a:endParaRPr>
          </a:p>
        </p:txBody>
      </p:sp>
      <p:sp>
        <p:nvSpPr>
          <p:cNvPr id="20" name="文本框 19"/>
          <p:cNvSpPr txBox="1"/>
          <p:nvPr/>
        </p:nvSpPr>
        <p:spPr>
          <a:xfrm>
            <a:off x="432010" y="3669282"/>
            <a:ext cx="2951449" cy="769441"/>
          </a:xfrm>
          <a:prstGeom prst="rect">
            <a:avLst/>
          </a:prstGeom>
          <a:noFill/>
        </p:spPr>
        <p:txBody>
          <a:bodyPr wrap="square" rtlCol="0">
            <a:spAutoFit/>
          </a:bodyPr>
          <a:lstStyle/>
          <a:p>
            <a:pPr algn="ctr"/>
            <a:r>
              <a:rPr lang="en-US" altLang="zh-CN" sz="4400" b="1" i="1" dirty="0">
                <a:solidFill>
                  <a:schemeClr val="accent1"/>
                </a:solidFill>
                <a:latin typeface="Calibri Light" panose="020F0302020204030204" pitchFamily="34" charset="0"/>
                <a:ea typeface="微软雅黑" panose="020B0503020204020204" pitchFamily="34" charset="-122"/>
              </a:rPr>
              <a:t>03 </a:t>
            </a:r>
            <a:r>
              <a:rPr lang="zh-CN" altLang="en-US" sz="2400" b="1" i="1" dirty="0">
                <a:solidFill>
                  <a:schemeClr val="accent1"/>
                </a:solidFill>
                <a:latin typeface="Calibri Light" panose="020F0302020204030204" pitchFamily="34" charset="0"/>
                <a:ea typeface="微软雅黑" panose="020B0503020204020204" pitchFamily="34" charset="-122"/>
              </a:rPr>
              <a:t>选择通道</a:t>
            </a:r>
            <a:endParaRPr lang="zh-CN" altLang="en-US" sz="3200" b="1" i="1" dirty="0">
              <a:solidFill>
                <a:schemeClr val="accent1"/>
              </a:solidFill>
              <a:latin typeface="Calibri Light" panose="020F0302020204030204" pitchFamily="34" charset="0"/>
              <a:ea typeface="微软雅黑" panose="020B0503020204020204" pitchFamily="34" charset="-122"/>
            </a:endParaRPr>
          </a:p>
        </p:txBody>
      </p:sp>
      <p:pic>
        <p:nvPicPr>
          <p:cNvPr id="21" name="图片 2"/>
          <p:cNvPicPr>
            <a:picLocks noChangeAspect="1"/>
          </p:cNvPicPr>
          <p:nvPr/>
        </p:nvPicPr>
        <p:blipFill rotWithShape="1">
          <a:blip r:embed="rId5">
            <a:extLst>
              <a:ext uri="{28A0092B-C50C-407E-A947-70E740481C1C}">
                <a14:useLocalDpi xmlns:a14="http://schemas.microsoft.com/office/drawing/2010/main" val="0"/>
              </a:ext>
            </a:extLst>
          </a:blip>
          <a:srcRect r="58067"/>
          <a:stretch>
            <a:fillRect/>
          </a:stretch>
        </p:blipFill>
        <p:spPr bwMode="auto">
          <a:xfrm>
            <a:off x="1245249" y="1789503"/>
            <a:ext cx="2380873" cy="180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
          <p:cNvPicPr>
            <a:picLocks noChangeAspect="1"/>
          </p:cNvPicPr>
          <p:nvPr/>
        </p:nvPicPr>
        <p:blipFill rotWithShape="1">
          <a:blip r:embed="rId5">
            <a:extLst>
              <a:ext uri="{28A0092B-C50C-407E-A947-70E740481C1C}">
                <a14:useLocalDpi xmlns:a14="http://schemas.microsoft.com/office/drawing/2010/main" val="0"/>
              </a:ext>
            </a:extLst>
          </a:blip>
          <a:srcRect l="41720"/>
          <a:stretch>
            <a:fillRect/>
          </a:stretch>
        </p:blipFill>
        <p:spPr bwMode="auto">
          <a:xfrm>
            <a:off x="6768356" y="1872344"/>
            <a:ext cx="3168352" cy="173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45249" y="4438723"/>
            <a:ext cx="5091059" cy="174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7"/>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通道中的数据传输过程</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88628" y="-288305"/>
            <a:ext cx="10143006"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字节多路通道 </a:t>
            </a: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(byte multiplexor channel)</a:t>
            </a:r>
            <a:endParaRPr lang="en-US" altLang="zh-CN"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zh-CN" altLang="en-US" sz="2000" b="1" spc="100" dirty="0">
                <a:ln w="3175">
                  <a:noFill/>
                  <a:prstDash val="dash"/>
                </a:ln>
                <a:solidFill>
                  <a:srgbClr val="FF0000"/>
                </a:solidFill>
                <a:latin typeface="微软雅黑" panose="020B0503020204020204" pitchFamily="34" charset="-122"/>
                <a:ea typeface="微软雅黑" panose="020B0503020204020204" pitchFamily="34" charset="-122"/>
              </a:rPr>
              <a:t>      </a:t>
            </a: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rPr>
              <a:t>	</a:t>
            </a:r>
            <a:r>
              <a:rPr lang="zh-CN" altLang="en-US" sz="2000" b="1" spc="100" dirty="0">
                <a:ln w="3175">
                  <a:noFill/>
                  <a:prstDash val="dash"/>
                </a:ln>
                <a:solidFill>
                  <a:srgbClr val="FF0000"/>
                </a:solidFill>
                <a:latin typeface="微软雅黑" panose="020B0503020204020204" pitchFamily="34" charset="-122"/>
                <a:ea typeface="微软雅黑" panose="020B0503020204020204" pitchFamily="34" charset="-122"/>
              </a:rPr>
              <a:t>假设：</a:t>
            </a:r>
            <a:r>
              <a:rPr lang="en-US" altLang="zh-CN" sz="2000" b="1" spc="100" dirty="0">
                <a:ln w="3175">
                  <a:noFill/>
                  <a:prstDash val="dash"/>
                </a:ln>
                <a:solidFill>
                  <a:srgbClr val="FF0000"/>
                </a:solidFill>
                <a:latin typeface="微软雅黑" panose="020B0503020204020204" pitchFamily="34" charset="-122"/>
                <a:ea typeface="微软雅黑" panose="020B0503020204020204" pitchFamily="34" charset="-122"/>
              </a:rPr>
              <a:t>P</a:t>
            </a:r>
            <a:r>
              <a:rPr lang="zh-CN" altLang="en-US" sz="2000" b="1" spc="100" dirty="0">
                <a:ln w="3175">
                  <a:noFill/>
                  <a:prstDash val="dash"/>
                </a:ln>
                <a:solidFill>
                  <a:srgbClr val="FF0000"/>
                </a:solidFill>
                <a:latin typeface="微软雅黑" panose="020B0503020204020204" pitchFamily="34" charset="-122"/>
                <a:ea typeface="微软雅黑" panose="020B0503020204020204" pitchFamily="34" charset="-122"/>
              </a:rPr>
              <a:t>台设备同时连接到一个字节多路通道上时，数据传送过程</a:t>
            </a:r>
            <a:endParaRPr lang="zh-CN" altLang="en-US" sz="2000" b="1" spc="100" dirty="0">
              <a:ln w="3175">
                <a:noFill/>
                <a:prstDash val="dash"/>
              </a:ln>
              <a:solidFill>
                <a:srgbClr val="FF0000"/>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aphicFrame>
        <p:nvGraphicFramePr>
          <p:cNvPr id="10" name="Object 5"/>
          <p:cNvGraphicFramePr>
            <a:graphicFrameLocks noChangeAspect="1"/>
          </p:cNvGraphicFramePr>
          <p:nvPr/>
        </p:nvGraphicFramePr>
        <p:xfrm>
          <a:off x="1950131" y="2532029"/>
          <a:ext cx="7620000" cy="1717675"/>
        </p:xfrm>
        <a:graphic>
          <a:graphicData uri="http://schemas.openxmlformats.org/presentationml/2006/ole">
            <mc:AlternateContent xmlns:mc="http://schemas.openxmlformats.org/markup-compatibility/2006">
              <mc:Choice xmlns:v="urn:schemas-microsoft-com:vml" Requires="v">
                <p:oleObj spid="_x0000_s2" name="VISIO" r:id="rId6" imgW="4479290" imgH="1007110" progId="Visio.Drawing.6">
                  <p:embed/>
                </p:oleObj>
              </mc:Choice>
              <mc:Fallback>
                <p:oleObj name="VISIO" r:id="rId6" imgW="4479290" imgH="1007110" progId="Visio.Drawing.6">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0131" y="2532029"/>
                        <a:ext cx="7620000"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8"/>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通道中的数据传输过程</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88628" y="-745932"/>
            <a:ext cx="10143006"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字节多路通道 </a:t>
            </a: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(byte multiplexor channel)</a:t>
            </a:r>
            <a:endParaRPr lang="en-US" altLang="zh-CN"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aphicFrame>
        <p:nvGraphicFramePr>
          <p:cNvPr id="10" name="Object 5"/>
          <p:cNvGraphicFramePr>
            <a:graphicFrameLocks noChangeAspect="1"/>
          </p:cNvGraphicFramePr>
          <p:nvPr/>
        </p:nvGraphicFramePr>
        <p:xfrm>
          <a:off x="2087836" y="1247077"/>
          <a:ext cx="6912768" cy="1558253"/>
        </p:xfrm>
        <a:graphic>
          <a:graphicData uri="http://schemas.openxmlformats.org/presentationml/2006/ole">
            <mc:AlternateContent xmlns:mc="http://schemas.openxmlformats.org/markup-compatibility/2006">
              <mc:Choice xmlns:v="urn:schemas-microsoft-com:vml" Requires="v">
                <p:oleObj spid="_x0000_s2" name="VISIO" r:id="rId6" imgW="4479290" imgH="1007110" progId="Visio.Drawing.6">
                  <p:embed/>
                </p:oleObj>
              </mc:Choice>
              <mc:Fallback>
                <p:oleObj name="VISIO" r:id="rId6" imgW="4479290" imgH="1007110" progId="Visio.Drawing.6">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7836" y="1247077"/>
                        <a:ext cx="6912768" cy="1558253"/>
                      </a:xfrm>
                      <a:prstGeom prst="rect">
                        <a:avLst/>
                      </a:prstGeom>
                      <a:noFill/>
                      <a:ln>
                        <a:noFill/>
                      </a:ln>
                      <a:effectLst/>
                    </p:spPr>
                  </p:pic>
                </p:oleObj>
              </mc:Fallback>
            </mc:AlternateContent>
          </a:graphicData>
        </a:graphic>
      </p:graphicFrame>
      <p:sp>
        <p:nvSpPr>
          <p:cNvPr id="3" name="Title 6"/>
          <p:cNvSpPr txBox="1"/>
          <p:nvPr>
            <p:custDataLst>
              <p:tags r:id="rId8"/>
            </p:custDataLst>
          </p:nvPr>
        </p:nvSpPr>
        <p:spPr>
          <a:xfrm>
            <a:off x="472717" y="2375991"/>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774700" lvl="1" indent="-342900" fontAlgn="ctr">
              <a:lnSpc>
                <a:spcPct val="150000"/>
              </a:lnSpc>
              <a:spcBef>
                <a:spcPts val="600"/>
              </a:spcBef>
              <a:spcAft>
                <a:spcPts val="0"/>
              </a:spcAft>
              <a:buClr>
                <a:srgbClr val="1F3743"/>
              </a:buClr>
              <a:buSzPct val="100000"/>
              <a:buFont typeface="Wingdings" panose="05000000000000000000" pitchFamily="2" charset="2"/>
              <a:buChar char="Ø"/>
            </a:pPr>
            <a:r>
              <a:rPr lang="en-US" altLang="zh-CN" b="1" spc="100" dirty="0">
                <a:ln w="3175">
                  <a:noFill/>
                  <a:prstDash val="dash"/>
                </a:ln>
                <a:solidFill>
                  <a:srgbClr val="FF0000"/>
                </a:solidFill>
                <a:latin typeface="微软雅黑" panose="020B0503020204020204" pitchFamily="34" charset="-122"/>
                <a:ea typeface="微软雅黑" panose="020B0503020204020204" pitchFamily="34" charset="-122"/>
              </a:rPr>
              <a:t>Ts</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：设备选择时间。即：从通道相应设备发出数据传送请求开始，到通道实际为这台设备传送数据所需要的时间。</a:t>
            </a:r>
            <a:endParaRPr lang="zh-CN" altLang="en-US"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Clr>
                <a:srgbClr val="1F3743"/>
              </a:buClr>
              <a:buSzPct val="100000"/>
              <a:buFont typeface="Wingdings" panose="05000000000000000000" pitchFamily="2" charset="2"/>
              <a:buChar char="Ø"/>
            </a:pPr>
            <a:r>
              <a:rPr kumimoji="1" lang="en-US" altLang="zh-CN" sz="1800" b="1" dirty="0">
                <a:solidFill>
                  <a:srgbClr val="FF0000"/>
                </a:solidFill>
                <a:latin typeface="+mn-ea"/>
                <a:ea typeface="+mn-ea"/>
                <a:cs typeface="Times New Roman" panose="02020603050405020304" pitchFamily="18" charset="0"/>
              </a:rPr>
              <a:t>T</a:t>
            </a:r>
            <a:r>
              <a:rPr kumimoji="1" lang="en-US" altLang="zh-CN" sz="1800" b="1" baseline="-30000" dirty="0">
                <a:solidFill>
                  <a:srgbClr val="FF0000"/>
                </a:solidFill>
                <a:latin typeface="+mn-ea"/>
                <a:ea typeface="+mn-ea"/>
                <a:cs typeface="Times New Roman" panose="02020603050405020304" pitchFamily="18" charset="0"/>
              </a:rPr>
              <a:t>d </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：传送一个字节所用的时间，实际上就是通道执行一条通道指令，  即数据传送指令所用的时间。</a:t>
            </a:r>
            <a:endParaRPr lang="en-US" altLang="zh-CN"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Clr>
                <a:srgbClr val="1F3743"/>
              </a:buClr>
              <a:buSzPct val="100000"/>
              <a:buFont typeface="Wingdings" panose="05000000000000000000" pitchFamily="2" charset="2"/>
              <a:buChar char="Ø"/>
            </a:pPr>
            <a:r>
              <a:rPr lang="zh-CN" altLang="en-US" b="1" spc="100" dirty="0">
                <a:ln w="3175">
                  <a:noFill/>
                  <a:prstDash val="dash"/>
                </a:ln>
                <a:solidFill>
                  <a:srgbClr val="FF0000"/>
                </a:solidFill>
                <a:latin typeface="微软雅黑" panose="020B0503020204020204" pitchFamily="34" charset="-122"/>
                <a:ea typeface="微软雅黑" panose="020B0503020204020204" pitchFamily="34" charset="-122"/>
              </a:rPr>
              <a:t> </a:t>
            </a:r>
            <a:r>
              <a:rPr lang="en-US" altLang="zh-CN" b="1" spc="100" dirty="0">
                <a:ln w="3175">
                  <a:noFill/>
                  <a:prstDash val="dash"/>
                </a:ln>
                <a:solidFill>
                  <a:srgbClr val="FF0000"/>
                </a:solidFill>
                <a:latin typeface="微软雅黑" panose="020B0503020204020204" pitchFamily="34" charset="-122"/>
                <a:ea typeface="微软雅黑" panose="020B0503020204020204" pitchFamily="34" charset="-122"/>
              </a:rPr>
              <a:t>P</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：连接在一个通道上同时在工作的设备台数。</a:t>
            </a:r>
            <a:endParaRPr lang="en-US" altLang="zh-CN"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Clr>
                <a:srgbClr val="1F3743"/>
              </a:buClr>
              <a:buSzPct val="100000"/>
              <a:buFont typeface="Wingdings" panose="05000000000000000000" pitchFamily="2" charset="2"/>
              <a:buChar char="Ø"/>
            </a:pPr>
            <a:r>
              <a:rPr lang="zh-CN" altLang="en-US" b="1" spc="100" dirty="0">
                <a:ln w="3175">
                  <a:noFill/>
                  <a:prstDash val="dash"/>
                </a:ln>
                <a:solidFill>
                  <a:srgbClr val="FF0000"/>
                </a:solidFill>
                <a:latin typeface="微软雅黑" panose="020B0503020204020204" pitchFamily="34" charset="-122"/>
                <a:ea typeface="微软雅黑" panose="020B0503020204020204" pitchFamily="34" charset="-122"/>
              </a:rPr>
              <a:t> </a:t>
            </a:r>
            <a:r>
              <a:rPr lang="en-US" altLang="zh-CN" b="1" spc="100" dirty="0">
                <a:ln w="3175">
                  <a:noFill/>
                  <a:prstDash val="dash"/>
                </a:ln>
                <a:solidFill>
                  <a:srgbClr val="FF0000"/>
                </a:solidFill>
                <a:latin typeface="微软雅黑" panose="020B0503020204020204" pitchFamily="34" charset="-122"/>
                <a:ea typeface="微软雅黑" panose="020B0503020204020204" pitchFamily="34" charset="-122"/>
              </a:rPr>
              <a:t>n</a:t>
            </a:r>
            <a:r>
              <a:rPr lang="en-US" altLang="zh-CN" spc="100" dirty="0">
                <a:ln w="3175">
                  <a:noFill/>
                  <a:prstDash val="dash"/>
                </a:ln>
                <a:solidFill>
                  <a:srgbClr val="1F3743"/>
                </a:solidFill>
                <a:latin typeface="微软雅黑" panose="020B0503020204020204" pitchFamily="34" charset="-122"/>
                <a:ea typeface="微软雅黑" panose="020B0503020204020204" pitchFamily="34" charset="-122"/>
              </a:rPr>
              <a:t>:</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每一个设备传送的字节个数，</a:t>
            </a:r>
            <a:r>
              <a:rPr lang="zh-CN" altLang="en-US" u="sng" spc="100" dirty="0">
                <a:ln w="3175">
                  <a:noFill/>
                  <a:prstDash val="dash"/>
                </a:ln>
                <a:solidFill>
                  <a:srgbClr val="1F3743"/>
                </a:solidFill>
                <a:latin typeface="微软雅黑" panose="020B0503020204020204" pitchFamily="34" charset="-122"/>
                <a:ea typeface="微软雅黑" panose="020B0503020204020204" pitchFamily="34" charset="-122"/>
              </a:rPr>
              <a:t>假设</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每一台设备传送的字节数都相同，都是</a:t>
            </a:r>
            <a:r>
              <a:rPr lang="en-US" altLang="zh-CN" spc="100" dirty="0">
                <a:ln w="3175">
                  <a:noFill/>
                  <a:prstDash val="dash"/>
                </a:ln>
                <a:solidFill>
                  <a:srgbClr val="1F3743"/>
                </a:solidFill>
                <a:latin typeface="微软雅黑" panose="020B0503020204020204" pitchFamily="34" charset="-122"/>
                <a:ea typeface="微软雅黑" panose="020B0503020204020204" pitchFamily="34" charset="-122"/>
              </a:rPr>
              <a:t>n</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字节。</a:t>
            </a:r>
            <a:endParaRPr lang="zh-CN" altLang="en-US"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Clr>
                <a:srgbClr val="1F3743"/>
              </a:buClr>
              <a:buSzPct val="100000"/>
              <a:buFont typeface="Wingdings" panose="05000000000000000000" pitchFamily="2" charset="2"/>
              <a:buChar char="Ø"/>
            </a:pPr>
            <a:r>
              <a:rPr lang="zh-CN" altLang="en-US" b="1" spc="100" dirty="0">
                <a:ln w="3175">
                  <a:noFill/>
                  <a:prstDash val="dash"/>
                </a:ln>
                <a:solidFill>
                  <a:srgbClr val="FF0000"/>
                </a:solidFill>
                <a:latin typeface="微软雅黑" panose="020B0503020204020204" pitchFamily="34" charset="-122"/>
                <a:ea typeface="微软雅黑" panose="020B0503020204020204" pitchFamily="34" charset="-122"/>
              </a:rPr>
              <a:t> </a:t>
            </a:r>
            <a:r>
              <a:rPr lang="en-US" altLang="zh-CN" b="1" spc="100" dirty="0">
                <a:ln w="3175">
                  <a:noFill/>
                  <a:prstDash val="dash"/>
                </a:ln>
                <a:solidFill>
                  <a:srgbClr val="FF0000"/>
                </a:solidFill>
                <a:latin typeface="微软雅黑" panose="020B0503020204020204" pitchFamily="34" charset="-122"/>
                <a:ea typeface="微软雅黑" panose="020B0503020204020204" pitchFamily="34" charset="-122"/>
              </a:rPr>
              <a:t>T</a:t>
            </a:r>
            <a:r>
              <a:rPr lang="en-US" altLang="zh-CN" spc="100" dirty="0">
                <a:ln w="3175">
                  <a:noFill/>
                  <a:prstDash val="dash"/>
                </a:ln>
                <a:solidFill>
                  <a:srgbClr val="1F3743"/>
                </a:solidFill>
                <a:latin typeface="微软雅黑" panose="020B0503020204020204" pitchFamily="34" charset="-122"/>
                <a:ea typeface="微软雅黑" panose="020B0503020204020204" pitchFamily="34" charset="-122"/>
              </a:rPr>
              <a:t>: </a:t>
            </a:r>
            <a:r>
              <a:rPr lang="zh-CN" altLang="en-US" spc="100" dirty="0">
                <a:ln w="3175">
                  <a:noFill/>
                  <a:prstDash val="dash"/>
                </a:ln>
                <a:solidFill>
                  <a:srgbClr val="1F3743"/>
                </a:solidFill>
                <a:latin typeface="微软雅黑" panose="020B0503020204020204" pitchFamily="34" charset="-122"/>
                <a:ea typeface="微软雅黑" panose="020B0503020204020204" pitchFamily="34" charset="-122"/>
              </a:rPr>
              <a:t>通道完成全部数据传送工作所需要的总时间。</a:t>
            </a:r>
            <a:endParaRPr lang="zh-CN" altLang="en-US" spc="100" dirty="0">
              <a:ln w="3175">
                <a:noFill/>
                <a:prstDash val="dash"/>
              </a:ln>
              <a:solidFill>
                <a:srgbClr val="1F3743"/>
              </a:solidFill>
              <a:latin typeface="微软雅黑" panose="020B0503020204020204" pitchFamily="34" charset="-122"/>
              <a:ea typeface="微软雅黑" panose="020B0503020204020204" pitchFamily="34" charset="-122"/>
            </a:endParaRPr>
          </a:p>
          <a:p>
            <a:pPr marL="774700" lvl="1" indent="-342900" fontAlgn="ctr">
              <a:lnSpc>
                <a:spcPct val="150000"/>
              </a:lnSpc>
              <a:spcBef>
                <a:spcPts val="600"/>
              </a:spcBef>
              <a:spcAft>
                <a:spcPts val="0"/>
              </a:spcAft>
              <a:buSzPct val="100000"/>
              <a:buFont typeface="Wingdings" panose="05000000000000000000" pitchFamily="2" charset="2"/>
              <a:buChar char="Ø"/>
            </a:pPr>
            <a:endParaRPr lang="en-US" altLang="zh-CN" spc="100" dirty="0">
              <a:ln w="3175">
                <a:noFill/>
                <a:prstDash val="dash"/>
              </a:ln>
              <a:solidFill>
                <a:srgbClr val="1F3743"/>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447876" y="5825301"/>
          <a:ext cx="7010400" cy="654050"/>
        </p:xfrm>
        <a:graphic>
          <a:graphicData uri="http://schemas.openxmlformats.org/presentationml/2006/ole">
            <mc:AlternateContent xmlns:mc="http://schemas.openxmlformats.org/markup-compatibility/2006">
              <mc:Choice xmlns:v="urn:schemas-microsoft-com:vml" Requires="v">
                <p:oleObj spid="_x0000_s5" name="Equation" r:id="rId9" imgW="5346065" imgH="502920" progId="Equation.DSMT4">
                  <p:embed/>
                </p:oleObj>
              </mc:Choice>
              <mc:Fallback>
                <p:oleObj name="Equation" r:id="rId9" imgW="5346065" imgH="502920" progId="Equation.DSMT4">
                  <p:embed/>
                  <p:pic>
                    <p:nvPicPr>
                      <p:cNvPr id="0" name="对象 2"/>
                      <p:cNvPicPr/>
                      <p:nvPr/>
                    </p:nvPicPr>
                    <p:blipFill>
                      <a:blip r:embed="rId10"/>
                      <a:stretch>
                        <a:fillRect/>
                      </a:stretch>
                    </p:blipFill>
                    <p:spPr>
                      <a:xfrm>
                        <a:off x="2447876" y="5825301"/>
                        <a:ext cx="7010400" cy="654050"/>
                      </a:xfrm>
                      <a:prstGeom prst="rect">
                        <a:avLst/>
                      </a:prstGeom>
                    </p:spPr>
                  </p:pic>
                </p:oleObj>
              </mc:Fallback>
            </mc:AlternateContent>
          </a:graphicData>
        </a:graphic>
      </p:graphicFrame>
    </p:spTree>
    <p:custDataLst>
      <p:tags r:id="rId1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通道中的数据传输过程</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88628" y="-288305"/>
            <a:ext cx="10143006"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选择通道 </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1" fontAlgn="ctr">
              <a:lnSpc>
                <a:spcPct val="130000"/>
              </a:lnSpc>
              <a:spcBef>
                <a:spcPts val="0"/>
              </a:spcBef>
              <a:spcAft>
                <a:spcPts val="0"/>
              </a:spcAft>
              <a:buSzPct val="100000"/>
              <a:buFont typeface="Wingdings" panose="05000000000000000000" charset="0"/>
            </a:pP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选择通道在一段时间内只能单独为一台高速外围设备服务，当这台设备的数据传送工作全部完成后，通道才能为另一台设备服务。（假设每个设备都传</a:t>
            </a:r>
            <a:r>
              <a:rPr lang="en-US" altLang="zh-CN" sz="2000" spc="100" dirty="0">
                <a:ln w="3175">
                  <a:noFill/>
                  <a:prstDash val="dash"/>
                </a:ln>
                <a:solidFill>
                  <a:srgbClr val="1F3743"/>
                </a:solidFill>
                <a:latin typeface="微软雅黑" panose="020B0503020204020204" pitchFamily="34" charset="-122"/>
                <a:ea typeface="微软雅黑" panose="020B0503020204020204" pitchFamily="34" charset="-122"/>
              </a:rPr>
              <a:t>n</a:t>
            </a:r>
            <a:r>
              <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rPr>
              <a:t>个字节）</a:t>
            </a: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pSp>
        <p:nvGrpSpPr>
          <p:cNvPr id="4" name="组合 3"/>
          <p:cNvGrpSpPr/>
          <p:nvPr/>
        </p:nvGrpSpPr>
        <p:grpSpPr>
          <a:xfrm>
            <a:off x="2239442" y="2275236"/>
            <a:ext cx="7761684" cy="1422478"/>
            <a:chOff x="1613861" y="3096071"/>
            <a:chExt cx="7761684" cy="1422478"/>
          </a:xfrm>
        </p:grpSpPr>
        <p:cxnSp>
          <p:nvCxnSpPr>
            <p:cNvPr id="3" name="直接连接符 2"/>
            <p:cNvCxnSpPr/>
            <p:nvPr/>
          </p:nvCxnSpPr>
          <p:spPr bwMode="auto">
            <a:xfrm>
              <a:off x="1613861" y="3600127"/>
              <a:ext cx="7575635" cy="0"/>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 name="直接连接符 1"/>
            <p:cNvCxnSpPr/>
            <p:nvPr/>
          </p:nvCxnSpPr>
          <p:spPr bwMode="auto">
            <a:xfrm>
              <a:off x="3383980" y="3096071"/>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7272412" y="3096071"/>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5400204" y="3096071"/>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p:nvCxnSpPr>
          <p:spPr bwMode="auto">
            <a:xfrm>
              <a:off x="1613861" y="3096071"/>
              <a:ext cx="0" cy="136815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9189496" y="3096071"/>
              <a:ext cx="0" cy="136815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1687538" y="3211626"/>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3486584" y="3208224"/>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5409236" y="3202645"/>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8" name="文本框 27"/>
            <p:cNvSpPr txBox="1"/>
            <p:nvPr/>
          </p:nvSpPr>
          <p:spPr>
            <a:xfrm>
              <a:off x="7329240" y="3194749"/>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2328834" y="3785428"/>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D1</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4183223" y="3745248"/>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D2</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7981004" y="3742546"/>
              <a:ext cx="623098" cy="338554"/>
            </a:xfrm>
            <a:prstGeom prst="rect">
              <a:avLst/>
            </a:prstGeom>
            <a:noFill/>
          </p:spPr>
          <p:txBody>
            <a:bodyPr wrap="square" rtlCol="0">
              <a:spAutoFit/>
            </a:bodyPr>
            <a:lstStyle/>
            <a:p>
              <a:r>
                <a:rPr lang="en-US" altLang="zh-CN" sz="1600" dirty="0" err="1">
                  <a:solidFill>
                    <a:srgbClr val="01041D"/>
                  </a:solidFill>
                  <a:latin typeface="Times New Roman" panose="02020603050405020304" pitchFamily="18" charset="0"/>
                  <a:cs typeface="Times New Roman" panose="02020603050405020304" pitchFamily="18" charset="0"/>
                </a:rPr>
                <a:t>Dp</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6120284" y="3659056"/>
              <a:ext cx="792086"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cxnSp>
          <p:nvCxnSpPr>
            <p:cNvPr id="34" name="直接连接符 33"/>
            <p:cNvCxnSpPr/>
            <p:nvPr/>
          </p:nvCxnSpPr>
          <p:spPr bwMode="auto">
            <a:xfrm flipH="1">
              <a:off x="1655789" y="4320207"/>
              <a:ext cx="3150532" cy="0"/>
            </a:xfrm>
            <a:prstGeom prst="line">
              <a:avLst/>
            </a:prstGeom>
            <a:solidFill>
              <a:schemeClr val="accent1"/>
            </a:solidFill>
            <a:ln w="19050" cap="flat" cmpd="sng" algn="ctr">
              <a:solidFill>
                <a:srgbClr val="01041D"/>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flipH="1" flipV="1">
              <a:off x="6120284" y="4320206"/>
              <a:ext cx="3069212" cy="1"/>
            </a:xfrm>
            <a:prstGeom prst="line">
              <a:avLst/>
            </a:prstGeom>
            <a:solidFill>
              <a:schemeClr val="accent1"/>
            </a:solidFill>
            <a:ln w="19050" cap="flat" cmpd="sng" algn="ctr">
              <a:solidFill>
                <a:srgbClr val="01041D"/>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文本框 39"/>
            <p:cNvSpPr txBox="1"/>
            <p:nvPr/>
          </p:nvSpPr>
          <p:spPr>
            <a:xfrm>
              <a:off x="5279308" y="4179995"/>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grpSp>
      <p:sp>
        <p:nvSpPr>
          <p:cNvPr id="7" name="Title 6"/>
          <p:cNvSpPr txBox="1"/>
          <p:nvPr>
            <p:custDataLst>
              <p:tags r:id="rId6"/>
            </p:custDataLst>
          </p:nvPr>
        </p:nvSpPr>
        <p:spPr>
          <a:xfrm>
            <a:off x="688628" y="2831527"/>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774700" lvl="1" indent="-342900" fontAlgn="ctr">
              <a:lnSpc>
                <a:spcPct val="150000"/>
              </a:lnSpc>
              <a:spcBef>
                <a:spcPts val="600"/>
              </a:spcBef>
              <a:spcAft>
                <a:spcPts val="0"/>
              </a:spcAft>
              <a:buClr>
                <a:srgbClr val="1F3743"/>
              </a:buClr>
              <a:buSzPct val="100000"/>
              <a:buFont typeface="Wingdings" panose="05000000000000000000" pitchFamily="2" charset="2"/>
              <a:buChar char="Ø"/>
            </a:pPr>
            <a:r>
              <a:rPr kumimoji="1" lang="en-US" altLang="zh-CN" b="1" dirty="0" err="1">
                <a:solidFill>
                  <a:srgbClr val="FF0000"/>
                </a:solidFill>
                <a:latin typeface="+mn-ea"/>
                <a:ea typeface="+mn-ea"/>
                <a:cs typeface="Times New Roman" panose="02020603050405020304" pitchFamily="18" charset="0"/>
              </a:rPr>
              <a:t>T</a:t>
            </a:r>
            <a:r>
              <a:rPr kumimoji="1" lang="en-US" altLang="zh-CN" b="1" i="1" baseline="-30000" dirty="0" err="1">
                <a:solidFill>
                  <a:srgbClr val="FF0000"/>
                </a:solidFill>
                <a:latin typeface="+mn-ea"/>
                <a:ea typeface="+mn-ea"/>
                <a:cs typeface="Times New Roman" panose="02020603050405020304" pitchFamily="18" charset="0"/>
              </a:rPr>
              <a:t>di</a:t>
            </a:r>
            <a:r>
              <a:rPr kumimoji="1" lang="en-US" altLang="zh-CN" b="0" i="1" baseline="-30000" dirty="0">
                <a:solidFill>
                  <a:srgbClr val="FF0000"/>
                </a:solidFill>
                <a:latin typeface="+mn-ea"/>
                <a:ea typeface="+mn-ea"/>
                <a:cs typeface="Times New Roman" panose="02020603050405020304" pitchFamily="18" charset="0"/>
              </a:rPr>
              <a:t> </a:t>
            </a:r>
            <a:r>
              <a:rPr lang="en-US" altLang="zh-CN" b="1" spc="100" dirty="0">
                <a:ln w="3175">
                  <a:noFill/>
                  <a:prstDash val="dash"/>
                </a:ln>
                <a:solidFill>
                  <a:srgbClr val="1F3743"/>
                </a:solidFill>
                <a:latin typeface="+mn-ea"/>
                <a:ea typeface="+mn-ea"/>
              </a:rPr>
              <a:t>: </a:t>
            </a:r>
            <a:r>
              <a:rPr lang="zh-CN" altLang="en-US" b="1" spc="100" dirty="0">
                <a:ln w="3175">
                  <a:noFill/>
                  <a:prstDash val="dash"/>
                </a:ln>
                <a:solidFill>
                  <a:srgbClr val="1F3743"/>
                </a:solidFill>
                <a:latin typeface="+mn-ea"/>
                <a:ea typeface="+mn-ea"/>
              </a:rPr>
              <a:t>通道传送第</a:t>
            </a:r>
            <a:r>
              <a:rPr lang="en-US" altLang="zh-CN" b="1" spc="100" dirty="0" err="1">
                <a:ln w="3175">
                  <a:noFill/>
                  <a:prstDash val="dash"/>
                </a:ln>
                <a:solidFill>
                  <a:srgbClr val="1F3743"/>
                </a:solidFill>
                <a:latin typeface="+mn-ea"/>
                <a:ea typeface="+mn-ea"/>
              </a:rPr>
              <a:t>i</a:t>
            </a:r>
            <a:r>
              <a:rPr lang="zh-CN" altLang="en-US" b="1" spc="100" dirty="0">
                <a:ln w="3175">
                  <a:noFill/>
                  <a:prstDash val="dash"/>
                </a:ln>
                <a:solidFill>
                  <a:srgbClr val="1F3743"/>
                </a:solidFill>
                <a:latin typeface="+mn-ea"/>
                <a:ea typeface="+mn-ea"/>
              </a:rPr>
              <a:t>个数据所用的时间，</a:t>
            </a:r>
            <a:r>
              <a:rPr lang="en-US" altLang="zh-CN" b="1" spc="100" dirty="0" err="1">
                <a:ln w="3175">
                  <a:noFill/>
                  <a:prstDash val="dash"/>
                </a:ln>
                <a:solidFill>
                  <a:srgbClr val="1F3743"/>
                </a:solidFill>
                <a:latin typeface="+mn-ea"/>
                <a:ea typeface="+mn-ea"/>
              </a:rPr>
              <a:t>i</a:t>
            </a:r>
            <a:r>
              <a:rPr lang="en-US" altLang="zh-CN" b="1" spc="100" dirty="0">
                <a:ln w="3175">
                  <a:noFill/>
                  <a:prstDash val="dash"/>
                </a:ln>
                <a:solidFill>
                  <a:srgbClr val="1F3743"/>
                </a:solidFill>
                <a:latin typeface="+mn-ea"/>
                <a:ea typeface="+mn-ea"/>
              </a:rPr>
              <a:t>=1,2,…,n</a:t>
            </a:r>
            <a:r>
              <a:rPr lang="zh-CN" altLang="en-US" b="1" spc="100" dirty="0">
                <a:ln w="3175">
                  <a:noFill/>
                  <a:prstDash val="dash"/>
                </a:ln>
                <a:solidFill>
                  <a:srgbClr val="1F3743"/>
                </a:solidFill>
                <a:latin typeface="+mn-ea"/>
                <a:ea typeface="+mn-ea"/>
              </a:rPr>
              <a:t>。</a:t>
            </a:r>
            <a:endParaRPr lang="zh-CN" altLang="en-US" b="1" spc="100" dirty="0">
              <a:ln w="3175">
                <a:noFill/>
                <a:prstDash val="dash"/>
              </a:ln>
              <a:solidFill>
                <a:srgbClr val="1F3743"/>
              </a:solidFill>
              <a:latin typeface="+mn-ea"/>
              <a:ea typeface="+mn-ea"/>
            </a:endParaRPr>
          </a:p>
          <a:p>
            <a:pPr marL="774700" lvl="1" indent="-342900" fontAlgn="ctr">
              <a:lnSpc>
                <a:spcPct val="150000"/>
              </a:lnSpc>
              <a:spcBef>
                <a:spcPts val="600"/>
              </a:spcBef>
              <a:spcAft>
                <a:spcPts val="0"/>
              </a:spcAft>
              <a:buClr>
                <a:srgbClr val="1F3743"/>
              </a:buClr>
              <a:buSzPct val="100000"/>
              <a:buFont typeface="Wingdings" panose="05000000000000000000" pitchFamily="2" charset="2"/>
              <a:buChar char="Ø"/>
            </a:pPr>
            <a:r>
              <a:rPr kumimoji="1" lang="en-US" altLang="zh-CN" sz="1800" b="1" dirty="0">
                <a:solidFill>
                  <a:srgbClr val="FF0000"/>
                </a:solidFill>
                <a:latin typeface="+mn-ea"/>
                <a:ea typeface="+mn-ea"/>
                <a:cs typeface="Times New Roman" panose="02020603050405020304" pitchFamily="18" charset="0"/>
              </a:rPr>
              <a:t>T</a:t>
            </a:r>
            <a:r>
              <a:rPr kumimoji="1" lang="en-US" altLang="zh-CN" sz="1800" b="1" baseline="-30000" dirty="0">
                <a:solidFill>
                  <a:srgbClr val="FF0000"/>
                </a:solidFill>
                <a:latin typeface="+mn-ea"/>
                <a:ea typeface="+mn-ea"/>
                <a:cs typeface="Times New Roman" panose="02020603050405020304" pitchFamily="18" charset="0"/>
              </a:rPr>
              <a:t>d</a:t>
            </a:r>
            <a:r>
              <a:rPr lang="en-US" altLang="zh-CN" b="1" spc="100" dirty="0">
                <a:ln w="3175">
                  <a:noFill/>
                  <a:prstDash val="dash"/>
                </a:ln>
                <a:solidFill>
                  <a:srgbClr val="FF0000"/>
                </a:solidFill>
                <a:latin typeface="+mn-ea"/>
                <a:ea typeface="+mn-ea"/>
              </a:rPr>
              <a:t> </a:t>
            </a:r>
            <a:r>
              <a:rPr lang="zh-CN" altLang="en-US" b="1" spc="100" dirty="0">
                <a:ln w="3175">
                  <a:noFill/>
                  <a:prstDash val="dash"/>
                </a:ln>
                <a:solidFill>
                  <a:srgbClr val="1F3743"/>
                </a:solidFill>
                <a:latin typeface="+mn-ea"/>
                <a:ea typeface="+mn-ea"/>
              </a:rPr>
              <a:t>：传送一个字节平均所用的时间</a:t>
            </a:r>
            <a:endParaRPr lang="zh-CN" altLang="en-US" b="1" spc="100" dirty="0">
              <a:ln w="3175">
                <a:noFill/>
                <a:prstDash val="dash"/>
              </a:ln>
              <a:solidFill>
                <a:srgbClr val="1F3743"/>
              </a:solidFill>
              <a:latin typeface="+mn-ea"/>
              <a:ea typeface="+mn-ea"/>
            </a:endParaRPr>
          </a:p>
          <a:p>
            <a:pPr marL="774700" lvl="1" indent="-342900" fontAlgn="ctr">
              <a:lnSpc>
                <a:spcPct val="150000"/>
              </a:lnSpc>
              <a:spcBef>
                <a:spcPts val="600"/>
              </a:spcBef>
              <a:spcAft>
                <a:spcPts val="0"/>
              </a:spcAft>
              <a:buClr>
                <a:srgbClr val="1F3743"/>
              </a:buClr>
              <a:buSzPct val="100000"/>
              <a:buFont typeface="Wingdings" panose="05000000000000000000" pitchFamily="2" charset="2"/>
              <a:buChar char="Ø"/>
            </a:pPr>
            <a:r>
              <a:rPr kumimoji="1" lang="en-US" altLang="zh-CN" b="1" dirty="0">
                <a:solidFill>
                  <a:srgbClr val="FF0000"/>
                </a:solidFill>
                <a:latin typeface="+mn-ea"/>
                <a:ea typeface="+mn-ea"/>
                <a:cs typeface="Times New Roman" panose="02020603050405020304" pitchFamily="18" charset="0"/>
              </a:rPr>
              <a:t>D</a:t>
            </a:r>
            <a:r>
              <a:rPr kumimoji="1" lang="en-US" altLang="zh-CN" b="1" i="1" baseline="-30000" dirty="0">
                <a:solidFill>
                  <a:srgbClr val="FF0000"/>
                </a:solidFill>
                <a:latin typeface="+mn-ea"/>
                <a:ea typeface="+mn-ea"/>
                <a:cs typeface="Times New Roman" panose="02020603050405020304" pitchFamily="18" charset="0"/>
              </a:rPr>
              <a:t>i</a:t>
            </a:r>
            <a:r>
              <a:rPr kumimoji="1" lang="en-US" altLang="zh-CN" b="1" dirty="0">
                <a:latin typeface="+mn-ea"/>
                <a:ea typeface="+mn-ea"/>
                <a:cs typeface="Times New Roman" panose="02020603050405020304" pitchFamily="18" charset="0"/>
              </a:rPr>
              <a:t> </a:t>
            </a:r>
            <a:r>
              <a:rPr lang="zh-CN" altLang="en-US" b="1" spc="100" dirty="0">
                <a:ln w="3175">
                  <a:noFill/>
                  <a:prstDash val="dash"/>
                </a:ln>
                <a:solidFill>
                  <a:srgbClr val="1F3743"/>
                </a:solidFill>
                <a:latin typeface="+mn-ea"/>
                <a:ea typeface="+mn-ea"/>
              </a:rPr>
              <a:t>：通道正在为第</a:t>
            </a:r>
            <a:r>
              <a:rPr lang="en-US" altLang="zh-CN" b="1" spc="100" dirty="0" err="1">
                <a:ln w="3175">
                  <a:noFill/>
                  <a:prstDash val="dash"/>
                </a:ln>
                <a:solidFill>
                  <a:srgbClr val="1F3743"/>
                </a:solidFill>
                <a:latin typeface="+mn-ea"/>
                <a:ea typeface="+mn-ea"/>
              </a:rPr>
              <a:t>i</a:t>
            </a:r>
            <a:r>
              <a:rPr lang="en-US" altLang="zh-CN" b="1" spc="100" dirty="0">
                <a:ln w="3175">
                  <a:noFill/>
                  <a:prstDash val="dash"/>
                </a:ln>
                <a:solidFill>
                  <a:srgbClr val="1F3743"/>
                </a:solidFill>
                <a:latin typeface="+mn-ea"/>
                <a:ea typeface="+mn-ea"/>
              </a:rPr>
              <a:t> </a:t>
            </a:r>
            <a:r>
              <a:rPr lang="zh-CN" altLang="en-US" b="1" spc="100" dirty="0">
                <a:ln w="3175">
                  <a:noFill/>
                  <a:prstDash val="dash"/>
                </a:ln>
                <a:solidFill>
                  <a:srgbClr val="1F3743"/>
                </a:solidFill>
                <a:latin typeface="+mn-ea"/>
                <a:ea typeface="+mn-ea"/>
              </a:rPr>
              <a:t>台设备服务，</a:t>
            </a:r>
            <a:r>
              <a:rPr lang="en-US" altLang="zh-CN" b="1" spc="100" dirty="0" err="1">
                <a:ln w="3175">
                  <a:noFill/>
                  <a:prstDash val="dash"/>
                </a:ln>
                <a:solidFill>
                  <a:srgbClr val="1F3743"/>
                </a:solidFill>
                <a:latin typeface="+mn-ea"/>
                <a:ea typeface="+mn-ea"/>
              </a:rPr>
              <a:t>i</a:t>
            </a:r>
            <a:r>
              <a:rPr lang="en-US" altLang="zh-CN" b="1" spc="100" dirty="0">
                <a:ln w="3175">
                  <a:noFill/>
                  <a:prstDash val="dash"/>
                </a:ln>
                <a:solidFill>
                  <a:srgbClr val="1F3743"/>
                </a:solidFill>
                <a:latin typeface="+mn-ea"/>
                <a:ea typeface="+mn-ea"/>
              </a:rPr>
              <a:t>= 1,2,…,p</a:t>
            </a:r>
            <a:r>
              <a:rPr lang="zh-CN" altLang="en-US" b="1" spc="100" dirty="0">
                <a:ln w="3175">
                  <a:noFill/>
                  <a:prstDash val="dash"/>
                </a:ln>
                <a:solidFill>
                  <a:srgbClr val="1F3743"/>
                </a:solidFill>
                <a:latin typeface="+mn-ea"/>
                <a:ea typeface="+mn-ea"/>
              </a:rPr>
              <a:t>。</a:t>
            </a:r>
            <a:endParaRPr lang="zh-CN" altLang="en-US" b="1" spc="100" dirty="0">
              <a:ln w="3175">
                <a:noFill/>
                <a:prstDash val="dash"/>
              </a:ln>
              <a:solidFill>
                <a:srgbClr val="1F3743"/>
              </a:solidFill>
              <a:latin typeface="+mn-ea"/>
              <a:ea typeface="+mn-ea"/>
            </a:endParaRPr>
          </a:p>
          <a:p>
            <a:pPr marL="774700" lvl="1" indent="-342900" fontAlgn="ctr">
              <a:lnSpc>
                <a:spcPct val="150000"/>
              </a:lnSpc>
              <a:spcBef>
                <a:spcPts val="600"/>
              </a:spcBef>
              <a:spcAft>
                <a:spcPts val="0"/>
              </a:spcAft>
              <a:buSzPct val="100000"/>
              <a:buFont typeface="Wingdings" panose="05000000000000000000" pitchFamily="2" charset="2"/>
              <a:buChar char="Ø"/>
            </a:pPr>
            <a:endParaRPr lang="en-US" altLang="zh-CN" spc="100" dirty="0">
              <a:ln w="3175">
                <a:noFill/>
                <a:prstDash val="dash"/>
              </a:ln>
              <a:solidFill>
                <a:srgbClr val="1F3743"/>
              </a:solidFill>
              <a:latin typeface="+mn-ea"/>
              <a:ea typeface="+mn-ea"/>
            </a:endParaRPr>
          </a:p>
          <a:p>
            <a:pPr lvl="1" fontAlgn="ctr">
              <a:lnSpc>
                <a:spcPct val="130000"/>
              </a:lnSpc>
              <a:spcBef>
                <a:spcPts val="0"/>
              </a:spcBef>
              <a:spcAft>
                <a:spcPts val="0"/>
              </a:spcAft>
              <a:buSzPct val="100000"/>
            </a:pPr>
            <a:endParaRPr lang="zh-CN" altLang="en-US" spc="100" dirty="0">
              <a:ln w="3175">
                <a:noFill/>
                <a:prstDash val="dash"/>
              </a:ln>
              <a:solidFill>
                <a:srgbClr val="1F3743"/>
              </a:solidFill>
              <a:latin typeface="+mn-ea"/>
              <a:ea typeface="+mn-ea"/>
            </a:endParaRPr>
          </a:p>
        </p:txBody>
      </p:sp>
    </p:spTree>
    <p:custDataLst>
      <p:tags r:id="rId7"/>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通道中的数据传输过程</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88628" y="-191670"/>
            <a:ext cx="10143006"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选择通道</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endParaRPr lang="en-US" altLang="zh-CN"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grpSp>
        <p:nvGrpSpPr>
          <p:cNvPr id="4" name="组合 3"/>
          <p:cNvGrpSpPr/>
          <p:nvPr/>
        </p:nvGrpSpPr>
        <p:grpSpPr>
          <a:xfrm>
            <a:off x="1879289" y="1745601"/>
            <a:ext cx="7761684" cy="1422478"/>
            <a:chOff x="1613861" y="3096071"/>
            <a:chExt cx="7761684" cy="1422478"/>
          </a:xfrm>
        </p:grpSpPr>
        <p:cxnSp>
          <p:nvCxnSpPr>
            <p:cNvPr id="3" name="直接连接符 2"/>
            <p:cNvCxnSpPr/>
            <p:nvPr/>
          </p:nvCxnSpPr>
          <p:spPr bwMode="auto">
            <a:xfrm>
              <a:off x="1613861" y="3600127"/>
              <a:ext cx="7575635" cy="0"/>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 name="直接连接符 1"/>
            <p:cNvCxnSpPr/>
            <p:nvPr/>
          </p:nvCxnSpPr>
          <p:spPr bwMode="auto">
            <a:xfrm>
              <a:off x="3383980" y="3096071"/>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7272412" y="3096071"/>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5400204" y="3096071"/>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p:nvCxnSpPr>
          <p:spPr bwMode="auto">
            <a:xfrm>
              <a:off x="1613861" y="3096071"/>
              <a:ext cx="0" cy="136815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9189496" y="3096071"/>
              <a:ext cx="0" cy="136815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1687538" y="3211626"/>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3486584" y="3208224"/>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5409236" y="3202645"/>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8" name="文本框 27"/>
            <p:cNvSpPr txBox="1"/>
            <p:nvPr/>
          </p:nvSpPr>
          <p:spPr>
            <a:xfrm>
              <a:off x="7329240" y="3194749"/>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2328834" y="3785428"/>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D1</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4183223" y="3745248"/>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D2</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7981004" y="3742546"/>
              <a:ext cx="623098" cy="338554"/>
            </a:xfrm>
            <a:prstGeom prst="rect">
              <a:avLst/>
            </a:prstGeom>
            <a:noFill/>
          </p:spPr>
          <p:txBody>
            <a:bodyPr wrap="square" rtlCol="0">
              <a:spAutoFit/>
            </a:bodyPr>
            <a:lstStyle/>
            <a:p>
              <a:r>
                <a:rPr lang="en-US" altLang="zh-CN" sz="1600" dirty="0" err="1">
                  <a:solidFill>
                    <a:srgbClr val="01041D"/>
                  </a:solidFill>
                  <a:latin typeface="Times New Roman" panose="02020603050405020304" pitchFamily="18" charset="0"/>
                  <a:cs typeface="Times New Roman" panose="02020603050405020304" pitchFamily="18" charset="0"/>
                </a:rPr>
                <a:t>Dp</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6120284" y="3659056"/>
              <a:ext cx="792086"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cxnSp>
          <p:nvCxnSpPr>
            <p:cNvPr id="34" name="直接连接符 33"/>
            <p:cNvCxnSpPr/>
            <p:nvPr/>
          </p:nvCxnSpPr>
          <p:spPr bwMode="auto">
            <a:xfrm flipH="1">
              <a:off x="1655789" y="4320207"/>
              <a:ext cx="3150532" cy="0"/>
            </a:xfrm>
            <a:prstGeom prst="line">
              <a:avLst/>
            </a:prstGeom>
            <a:solidFill>
              <a:schemeClr val="accent1"/>
            </a:solidFill>
            <a:ln w="19050" cap="flat" cmpd="sng" algn="ctr">
              <a:solidFill>
                <a:srgbClr val="01041D"/>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flipH="1" flipV="1">
              <a:off x="6120284" y="4320206"/>
              <a:ext cx="3069212" cy="1"/>
            </a:xfrm>
            <a:prstGeom prst="line">
              <a:avLst/>
            </a:prstGeom>
            <a:solidFill>
              <a:schemeClr val="accent1"/>
            </a:solidFill>
            <a:ln w="19050" cap="flat" cmpd="sng" algn="ctr">
              <a:solidFill>
                <a:srgbClr val="01041D"/>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文本框 39"/>
            <p:cNvSpPr txBox="1"/>
            <p:nvPr/>
          </p:nvSpPr>
          <p:spPr>
            <a:xfrm>
              <a:off x="5279308" y="4179995"/>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grpSp>
      <p:sp>
        <p:nvSpPr>
          <p:cNvPr id="7" name="Title 6"/>
          <p:cNvSpPr txBox="1"/>
          <p:nvPr>
            <p:custDataLst>
              <p:tags r:id="rId6"/>
            </p:custDataLst>
          </p:nvPr>
        </p:nvSpPr>
        <p:spPr>
          <a:xfrm>
            <a:off x="688628" y="2058372"/>
            <a:ext cx="10143006" cy="4422075"/>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774700" lvl="1" indent="-342900" fontAlgn="ctr">
              <a:lnSpc>
                <a:spcPct val="150000"/>
              </a:lnSpc>
              <a:spcBef>
                <a:spcPts val="600"/>
              </a:spcBef>
              <a:spcAft>
                <a:spcPts val="0"/>
              </a:spcAft>
              <a:buClr>
                <a:srgbClr val="1F3743"/>
              </a:buClr>
              <a:buSzPct val="100000"/>
              <a:buFont typeface="Wingdings" panose="05000000000000000000" pitchFamily="2" charset="2"/>
              <a:buChar char="Ø"/>
            </a:pPr>
            <a:r>
              <a:rPr lang="zh-CN" altLang="en-US" sz="2000" spc="100" dirty="0">
                <a:ln w="3175">
                  <a:noFill/>
                  <a:prstDash val="dash"/>
                </a:ln>
                <a:solidFill>
                  <a:srgbClr val="1F3743"/>
                </a:solidFill>
                <a:latin typeface="+mn-ea"/>
                <a:ea typeface="+mn-ea"/>
              </a:rPr>
              <a:t>当一个选择通道上连接有</a:t>
            </a:r>
            <a:r>
              <a:rPr lang="en-US" altLang="zh-CN" sz="2000" spc="100" dirty="0">
                <a:ln w="3175">
                  <a:noFill/>
                  <a:prstDash val="dash"/>
                </a:ln>
                <a:solidFill>
                  <a:srgbClr val="1F3743"/>
                </a:solidFill>
                <a:latin typeface="+mn-ea"/>
                <a:ea typeface="+mn-ea"/>
              </a:rPr>
              <a:t>p</a:t>
            </a:r>
            <a:r>
              <a:rPr lang="zh-CN" altLang="en-US" sz="2000" spc="100" dirty="0">
                <a:ln w="3175">
                  <a:noFill/>
                  <a:prstDash val="dash"/>
                </a:ln>
                <a:solidFill>
                  <a:srgbClr val="1F3743"/>
                </a:solidFill>
                <a:latin typeface="+mn-ea"/>
                <a:ea typeface="+mn-ea"/>
              </a:rPr>
              <a:t>台外围设备，每一台外围设备都传送</a:t>
            </a:r>
            <a:r>
              <a:rPr lang="en-US" altLang="zh-CN" sz="2000" spc="100" dirty="0">
                <a:ln w="3175">
                  <a:noFill/>
                  <a:prstDash val="dash"/>
                </a:ln>
                <a:solidFill>
                  <a:srgbClr val="1F3743"/>
                </a:solidFill>
                <a:latin typeface="+mn-ea"/>
                <a:ea typeface="+mn-ea"/>
              </a:rPr>
              <a:t>n</a:t>
            </a:r>
            <a:r>
              <a:rPr lang="zh-CN" altLang="en-US" sz="2000" spc="100" dirty="0">
                <a:ln w="3175">
                  <a:noFill/>
                  <a:prstDash val="dash"/>
                </a:ln>
                <a:solidFill>
                  <a:srgbClr val="1F3743"/>
                </a:solidFill>
                <a:latin typeface="+mn-ea"/>
                <a:ea typeface="+mn-ea"/>
              </a:rPr>
              <a:t>个字节时，总共所需要的时间</a:t>
            </a:r>
            <a:r>
              <a:rPr lang="en-US" altLang="zh-CN" sz="2000" spc="100" dirty="0">
                <a:ln w="3175">
                  <a:noFill/>
                  <a:prstDash val="dash"/>
                </a:ln>
                <a:solidFill>
                  <a:srgbClr val="1F3743"/>
                </a:solidFill>
                <a:latin typeface="+mn-ea"/>
                <a:ea typeface="+mn-ea"/>
              </a:rPr>
              <a:t>T</a:t>
            </a:r>
            <a:r>
              <a:rPr lang="zh-CN" altLang="en-US" sz="2000" spc="100" dirty="0">
                <a:ln w="3175">
                  <a:noFill/>
                  <a:prstDash val="dash"/>
                </a:ln>
                <a:solidFill>
                  <a:srgbClr val="1F3743"/>
                </a:solidFill>
                <a:latin typeface="+mn-ea"/>
                <a:ea typeface="+mn-ea"/>
              </a:rPr>
              <a:t>计算如下：</a:t>
            </a:r>
            <a:endParaRPr lang="zh-CN" altLang="en-US" sz="2000" spc="100" dirty="0">
              <a:ln w="3175">
                <a:noFill/>
                <a:prstDash val="dash"/>
              </a:ln>
              <a:solidFill>
                <a:srgbClr val="1F3743"/>
              </a:solidFill>
              <a:latin typeface="+mn-ea"/>
              <a:ea typeface="+mn-ea"/>
            </a:endParaRPr>
          </a:p>
          <a:p>
            <a:pPr marL="774700" lvl="1" indent="-342900" fontAlgn="ctr">
              <a:lnSpc>
                <a:spcPct val="150000"/>
              </a:lnSpc>
              <a:spcBef>
                <a:spcPts val="600"/>
              </a:spcBef>
              <a:spcAft>
                <a:spcPts val="0"/>
              </a:spcAft>
              <a:buSzPct val="100000"/>
              <a:buFont typeface="Wingdings" panose="05000000000000000000" pitchFamily="2" charset="2"/>
              <a:buChar char="Ø"/>
            </a:pPr>
            <a:endParaRPr lang="en-US" altLang="zh-CN" spc="100" dirty="0">
              <a:ln w="3175">
                <a:noFill/>
                <a:prstDash val="dash"/>
              </a:ln>
              <a:solidFill>
                <a:srgbClr val="1F3743"/>
              </a:solidFill>
              <a:latin typeface="+mn-ea"/>
              <a:ea typeface="+mn-ea"/>
            </a:endParaRPr>
          </a:p>
          <a:p>
            <a:pPr lvl="1" fontAlgn="ctr">
              <a:lnSpc>
                <a:spcPct val="130000"/>
              </a:lnSpc>
              <a:spcBef>
                <a:spcPts val="0"/>
              </a:spcBef>
              <a:spcAft>
                <a:spcPts val="0"/>
              </a:spcAft>
              <a:buSzPct val="100000"/>
            </a:pPr>
            <a:endParaRPr lang="zh-CN" altLang="en-US" spc="100" dirty="0">
              <a:ln w="3175">
                <a:noFill/>
                <a:prstDash val="dash"/>
              </a:ln>
              <a:solidFill>
                <a:srgbClr val="1F3743"/>
              </a:solidFill>
              <a:latin typeface="+mn-ea"/>
              <a:ea typeface="+mn-ea"/>
            </a:endParaRPr>
          </a:p>
        </p:txBody>
      </p:sp>
      <p:graphicFrame>
        <p:nvGraphicFramePr>
          <p:cNvPr id="5" name="对象 4"/>
          <p:cNvGraphicFramePr>
            <a:graphicFrameLocks noChangeAspect="1"/>
          </p:cNvGraphicFramePr>
          <p:nvPr/>
        </p:nvGraphicFramePr>
        <p:xfrm>
          <a:off x="2173285" y="4375943"/>
          <a:ext cx="7366000" cy="1168400"/>
        </p:xfrm>
        <a:graphic>
          <a:graphicData uri="http://schemas.openxmlformats.org/presentationml/2006/ole">
            <mc:AlternateContent xmlns:mc="http://schemas.openxmlformats.org/markup-compatibility/2006">
              <mc:Choice xmlns:v="urn:schemas-microsoft-com:vml" Requires="v">
                <p:oleObj spid="_x0000_s6" name="Equation" r:id="rId7" imgW="5617210" imgH="895350" progId="Equation.DSMT4">
                  <p:embed/>
                </p:oleObj>
              </mc:Choice>
              <mc:Fallback>
                <p:oleObj name="Equation" r:id="rId7" imgW="5617210" imgH="895350" progId="Equation.DSMT4">
                  <p:embed/>
                  <p:pic>
                    <p:nvPicPr>
                      <p:cNvPr id="0" name="对象 4"/>
                      <p:cNvPicPr/>
                      <p:nvPr/>
                    </p:nvPicPr>
                    <p:blipFill>
                      <a:blip r:embed="rId8"/>
                      <a:stretch>
                        <a:fillRect/>
                      </a:stretch>
                    </p:blipFill>
                    <p:spPr>
                      <a:xfrm>
                        <a:off x="2173285" y="4375943"/>
                        <a:ext cx="7366000" cy="1168400"/>
                      </a:xfrm>
                      <a:prstGeom prst="rect">
                        <a:avLst/>
                      </a:prstGeom>
                    </p:spPr>
                  </p:pic>
                </p:oleObj>
              </mc:Fallback>
            </mc:AlternateContent>
          </a:graphicData>
        </a:graphic>
      </p:graphicFrame>
    </p:spTree>
    <p:custDataLst>
      <p:tags r:id="rId9"/>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通道中的数据传输过程</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88628" y="-191670"/>
            <a:ext cx="10143006"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数组多路通道</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endParaRPr lang="en-US" altLang="zh-CN"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cxnSp>
        <p:nvCxnSpPr>
          <p:cNvPr id="12" name="直接连接符 11"/>
          <p:cNvCxnSpPr/>
          <p:nvPr/>
        </p:nvCxnSpPr>
        <p:spPr bwMode="auto">
          <a:xfrm>
            <a:off x="2034932" y="2428657"/>
            <a:ext cx="7575635" cy="0"/>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3805051" y="1924601"/>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7487168" y="1944400"/>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5910372" y="1944400"/>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2034932" y="1924601"/>
            <a:ext cx="0" cy="136815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9610567" y="1924601"/>
            <a:ext cx="0" cy="136815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p:nvPr/>
        </p:nvSpPr>
        <p:spPr>
          <a:xfrm>
            <a:off x="2108609" y="2040156"/>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Tdk</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3907655" y="2036754"/>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Tdk</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3" name="文本框 22"/>
          <p:cNvSpPr txBox="1"/>
          <p:nvPr/>
        </p:nvSpPr>
        <p:spPr>
          <a:xfrm>
            <a:off x="5830307" y="2031175"/>
            <a:ext cx="2232925" cy="337185"/>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Tdk+1 … Td</a:t>
            </a:r>
            <a:r>
              <a:rPr lang="en-US" altLang="zh-CN" sz="1600" b="1" dirty="0">
                <a:solidFill>
                  <a:srgbClr val="0621E6"/>
                </a:solidFill>
                <a:latin typeface="Times New Roman" panose="02020603050405020304" pitchFamily="18" charset="0"/>
                <a:cs typeface="Times New Roman" panose="02020603050405020304" pitchFamily="18" charset="0"/>
              </a:rPr>
              <a:t>2k</a:t>
            </a:r>
            <a:endParaRPr lang="en-US" altLang="zh-CN" sz="1600" b="1" dirty="0">
              <a:solidFill>
                <a:srgbClr val="0621E6"/>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7750311" y="2023279"/>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a:t>
            </a:r>
            <a:r>
              <a:rPr lang="en-US" altLang="zh-CN" sz="1600" dirty="0" err="1">
                <a:solidFill>
                  <a:srgbClr val="01041D"/>
                </a:solidFill>
                <a:latin typeface="Times New Roman" panose="02020603050405020304" pitchFamily="18" charset="0"/>
                <a:cs typeface="Times New Roman" panose="02020603050405020304" pitchFamily="18" charset="0"/>
              </a:rPr>
              <a:t>Tdn</a:t>
            </a:r>
            <a:r>
              <a:rPr lang="en-US" altLang="zh-CN" sz="1600" dirty="0">
                <a:solidFill>
                  <a:srgbClr val="01041D"/>
                </a:solidFill>
                <a:latin typeface="Times New Roman" panose="02020603050405020304" pitchFamily="18" charset="0"/>
                <a:cs typeface="Times New Roman" panose="02020603050405020304" pitchFamily="18" charset="0"/>
              </a:rPr>
              <a:t>-k …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1" name="文本框 30"/>
          <p:cNvSpPr txBox="1"/>
          <p:nvPr/>
        </p:nvSpPr>
        <p:spPr>
          <a:xfrm>
            <a:off x="2749905" y="2613958"/>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D1</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6" name="文本框 35"/>
          <p:cNvSpPr txBox="1"/>
          <p:nvPr/>
        </p:nvSpPr>
        <p:spPr>
          <a:xfrm>
            <a:off x="4604294" y="2573778"/>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D2</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7" name="文本框 36"/>
          <p:cNvSpPr txBox="1"/>
          <p:nvPr/>
        </p:nvSpPr>
        <p:spPr>
          <a:xfrm>
            <a:off x="8402075" y="2571076"/>
            <a:ext cx="623098" cy="338554"/>
          </a:xfrm>
          <a:prstGeom prst="rect">
            <a:avLst/>
          </a:prstGeom>
          <a:noFill/>
        </p:spPr>
        <p:txBody>
          <a:bodyPr wrap="square" rtlCol="0">
            <a:spAutoFit/>
          </a:bodyPr>
          <a:lstStyle/>
          <a:p>
            <a:r>
              <a:rPr lang="en-US" altLang="zh-CN" sz="1600" dirty="0" err="1">
                <a:solidFill>
                  <a:srgbClr val="01041D"/>
                </a:solidFill>
                <a:latin typeface="Times New Roman" panose="02020603050405020304" pitchFamily="18" charset="0"/>
                <a:cs typeface="Times New Roman" panose="02020603050405020304" pitchFamily="18" charset="0"/>
              </a:rPr>
              <a:t>Dp</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cxnSp>
        <p:nvCxnSpPr>
          <p:cNvPr id="38" name="直接连接符 37"/>
          <p:cNvCxnSpPr/>
          <p:nvPr/>
        </p:nvCxnSpPr>
        <p:spPr bwMode="auto">
          <a:xfrm flipH="1">
            <a:off x="2076860" y="3148737"/>
            <a:ext cx="3150532" cy="0"/>
          </a:xfrm>
          <a:prstGeom prst="line">
            <a:avLst/>
          </a:prstGeom>
          <a:solidFill>
            <a:schemeClr val="accent1"/>
          </a:solidFill>
          <a:ln w="19050" cap="flat" cmpd="sng" algn="ctr">
            <a:solidFill>
              <a:srgbClr val="01041D"/>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flipH="1" flipV="1">
            <a:off x="6541355" y="3148736"/>
            <a:ext cx="3069212" cy="1"/>
          </a:xfrm>
          <a:prstGeom prst="line">
            <a:avLst/>
          </a:prstGeom>
          <a:solidFill>
            <a:schemeClr val="accent1"/>
          </a:solidFill>
          <a:ln w="19050" cap="flat" cmpd="sng" algn="ctr">
            <a:solidFill>
              <a:srgbClr val="01041D"/>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p:cNvSpPr txBox="1"/>
          <p:nvPr/>
        </p:nvSpPr>
        <p:spPr>
          <a:xfrm>
            <a:off x="5700379" y="3008525"/>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6597154" y="2532356"/>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D1</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cxnSp>
        <p:nvCxnSpPr>
          <p:cNvPr id="48" name="直接连接符 47"/>
          <p:cNvCxnSpPr/>
          <p:nvPr/>
        </p:nvCxnSpPr>
        <p:spPr bwMode="auto">
          <a:xfrm>
            <a:off x="7792608" y="1944400"/>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5566147" y="1938847"/>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41"/>
          <p:cNvSpPr/>
          <p:nvPr/>
        </p:nvSpPr>
        <p:spPr>
          <a:xfrm>
            <a:off x="5515191" y="2474996"/>
            <a:ext cx="415498" cy="369332"/>
          </a:xfrm>
          <a:prstGeom prst="rect">
            <a:avLst/>
          </a:prstGeom>
        </p:spPr>
        <p:txBody>
          <a:bodyPr wrap="none">
            <a:spAutoFit/>
          </a:bodyPr>
          <a:lstStyle/>
          <a:p>
            <a:r>
              <a:rPr lang="en-US" altLang="zh-CN" dirty="0">
                <a:solidFill>
                  <a:srgbClr val="01041D"/>
                </a:solidFill>
                <a:latin typeface="Times New Roman" panose="02020603050405020304" pitchFamily="18" charset="0"/>
                <a:cs typeface="Times New Roman" panose="02020603050405020304" pitchFamily="18" charset="0"/>
              </a:rPr>
              <a:t>…</a:t>
            </a:r>
            <a:endParaRPr lang="zh-CN" altLang="en-US" dirty="0"/>
          </a:p>
        </p:txBody>
      </p:sp>
      <p:sp>
        <p:nvSpPr>
          <p:cNvPr id="50" name="矩形 49"/>
          <p:cNvSpPr/>
          <p:nvPr/>
        </p:nvSpPr>
        <p:spPr>
          <a:xfrm>
            <a:off x="7433079" y="2454507"/>
            <a:ext cx="415498" cy="369332"/>
          </a:xfrm>
          <a:prstGeom prst="rect">
            <a:avLst/>
          </a:prstGeom>
        </p:spPr>
        <p:txBody>
          <a:bodyPr wrap="none">
            <a:spAutoFit/>
          </a:bodyPr>
          <a:lstStyle/>
          <a:p>
            <a:r>
              <a:rPr lang="en-US" altLang="zh-CN" dirty="0">
                <a:solidFill>
                  <a:srgbClr val="01041D"/>
                </a:solidFill>
                <a:latin typeface="Times New Roman" panose="02020603050405020304" pitchFamily="18" charset="0"/>
                <a:cs typeface="Times New Roman" panose="02020603050405020304" pitchFamily="18" charset="0"/>
              </a:rPr>
              <a:t>…</a:t>
            </a:r>
            <a:endParaRPr lang="zh-CN" altLang="en-US" dirty="0"/>
          </a:p>
        </p:txBody>
      </p:sp>
      <p:sp>
        <p:nvSpPr>
          <p:cNvPr id="55" name="文本框 54"/>
          <p:cNvSpPr txBox="1"/>
          <p:nvPr/>
        </p:nvSpPr>
        <p:spPr>
          <a:xfrm>
            <a:off x="1275712" y="3415101"/>
            <a:ext cx="8733004" cy="1769202"/>
          </a:xfrm>
          <a:prstGeom prst="rect">
            <a:avLst/>
          </a:prstGeom>
          <a:noFill/>
        </p:spPr>
        <p:txBody>
          <a:bodyPr wrap="square">
            <a:spAutoFit/>
          </a:bodyPr>
          <a:lstStyle/>
          <a:p>
            <a:pPr marL="342900" indent="-342900">
              <a:lnSpc>
                <a:spcPct val="140000"/>
              </a:lnSpc>
              <a:spcBef>
                <a:spcPct val="0"/>
              </a:spcBef>
              <a:buClr>
                <a:srgbClr val="01041D"/>
              </a:buClr>
              <a:buSzPct val="95000"/>
              <a:buFont typeface="Wingdings" panose="05000000000000000000" pitchFamily="2" charset="2"/>
              <a:buChar char="Ø"/>
            </a:pPr>
            <a:r>
              <a:rPr kumimoji="1" lang="zh-CN" altLang="en-US" sz="2000" dirty="0">
                <a:solidFill>
                  <a:srgbClr val="1F3743"/>
                </a:solidFill>
                <a:latin typeface="+mn-ea"/>
                <a:ea typeface="+mn-ea"/>
                <a:cs typeface="Times New Roman" panose="02020603050405020304" pitchFamily="18" charset="0"/>
              </a:rPr>
              <a:t>数组多路通道在一段时间内只能为</a:t>
            </a:r>
            <a:r>
              <a:rPr kumimoji="1" lang="zh-CN" altLang="en-US" sz="2000" dirty="0">
                <a:solidFill>
                  <a:srgbClr val="0621E6"/>
                </a:solidFill>
                <a:latin typeface="+mn-ea"/>
                <a:ea typeface="+mn-ea"/>
                <a:cs typeface="Times New Roman" panose="02020603050405020304" pitchFamily="18" charset="0"/>
              </a:rPr>
              <a:t>一台高速设备传送数据</a:t>
            </a:r>
            <a:r>
              <a:rPr kumimoji="1" lang="zh-CN" altLang="en-US" sz="2000" dirty="0">
                <a:solidFill>
                  <a:srgbClr val="1F3743"/>
                </a:solidFill>
                <a:latin typeface="+mn-ea"/>
                <a:ea typeface="+mn-ea"/>
                <a:cs typeface="Times New Roman" panose="02020603050405020304" pitchFamily="18" charset="0"/>
              </a:rPr>
              <a:t>，但同时可以有</a:t>
            </a:r>
            <a:r>
              <a:rPr kumimoji="1" lang="zh-CN" altLang="en-US" sz="2000" dirty="0">
                <a:solidFill>
                  <a:srgbClr val="0621E6"/>
                </a:solidFill>
                <a:latin typeface="+mn-ea"/>
                <a:ea typeface="+mn-ea"/>
                <a:cs typeface="Times New Roman" panose="02020603050405020304" pitchFamily="18" charset="0"/>
              </a:rPr>
              <a:t>多台高速设备在寻址，包括定位和找扇区</a:t>
            </a:r>
            <a:r>
              <a:rPr kumimoji="1" lang="zh-CN" altLang="en-US" sz="2000" dirty="0">
                <a:solidFill>
                  <a:srgbClr val="1F3743"/>
                </a:solidFill>
                <a:latin typeface="+mn-ea"/>
                <a:ea typeface="+mn-ea"/>
                <a:cs typeface="Times New Roman" panose="02020603050405020304" pitchFamily="18" charset="0"/>
              </a:rPr>
              <a:t>。</a:t>
            </a:r>
            <a:endParaRPr kumimoji="1" lang="en-US" altLang="zh-CN" sz="2000" dirty="0">
              <a:solidFill>
                <a:srgbClr val="1F3743"/>
              </a:solidFill>
              <a:latin typeface="+mn-ea"/>
              <a:ea typeface="+mn-ea"/>
              <a:cs typeface="Times New Roman" panose="02020603050405020304" pitchFamily="18" charset="0"/>
            </a:endParaRPr>
          </a:p>
          <a:p>
            <a:pPr marL="342900" indent="-342900">
              <a:lnSpc>
                <a:spcPct val="140000"/>
              </a:lnSpc>
              <a:spcBef>
                <a:spcPct val="0"/>
              </a:spcBef>
              <a:buClr>
                <a:srgbClr val="01041D"/>
              </a:buClr>
              <a:buSzPct val="95000"/>
              <a:buFont typeface="Wingdings" panose="05000000000000000000" pitchFamily="2" charset="2"/>
              <a:buChar char="Ø"/>
            </a:pPr>
            <a:r>
              <a:rPr kumimoji="1" lang="en-US" altLang="zh-CN" sz="2000" dirty="0">
                <a:solidFill>
                  <a:srgbClr val="1F3743"/>
                </a:solidFill>
                <a:latin typeface="+mn-ea"/>
                <a:ea typeface="+mn-ea"/>
                <a:cs typeface="Times New Roman" panose="02020603050405020304" pitchFamily="18" charset="0"/>
              </a:rPr>
              <a:t>k: </a:t>
            </a:r>
            <a:r>
              <a:rPr kumimoji="1" lang="zh-CN" altLang="en-US" sz="2000" dirty="0">
                <a:solidFill>
                  <a:srgbClr val="1F3743"/>
                </a:solidFill>
                <a:latin typeface="+mn-ea"/>
                <a:ea typeface="+mn-ea"/>
                <a:cs typeface="Times New Roman" panose="02020603050405020304" pitchFamily="18" charset="0"/>
              </a:rPr>
              <a:t>一个数据块中的字节个数。在一般情况下，</a:t>
            </a:r>
            <a:r>
              <a:rPr kumimoji="1" lang="en-US" altLang="zh-CN" sz="2000" dirty="0">
                <a:solidFill>
                  <a:srgbClr val="1F3743"/>
                </a:solidFill>
                <a:latin typeface="+mn-ea"/>
                <a:ea typeface="+mn-ea"/>
                <a:cs typeface="Times New Roman" panose="02020603050405020304" pitchFamily="18" charset="0"/>
              </a:rPr>
              <a:t>k&lt;n</a:t>
            </a:r>
            <a:r>
              <a:rPr kumimoji="1" lang="zh-CN" altLang="en-US" sz="2000" dirty="0">
                <a:solidFill>
                  <a:srgbClr val="1F3743"/>
                </a:solidFill>
                <a:latin typeface="+mn-ea"/>
                <a:ea typeface="+mn-ea"/>
                <a:cs typeface="Times New Roman" panose="02020603050405020304" pitchFamily="18" charset="0"/>
              </a:rPr>
              <a:t>。对于磁盘，磁带等磁表面存储器，</a:t>
            </a:r>
            <a:r>
              <a:rPr kumimoji="1" lang="en-US" altLang="zh-CN" sz="2000" dirty="0">
                <a:solidFill>
                  <a:srgbClr val="1F3743"/>
                </a:solidFill>
                <a:latin typeface="+mn-ea"/>
                <a:ea typeface="+mn-ea"/>
                <a:cs typeface="Times New Roman" panose="02020603050405020304" pitchFamily="18" charset="0"/>
              </a:rPr>
              <a:t>k=512</a:t>
            </a:r>
            <a:r>
              <a:rPr kumimoji="1" lang="zh-CN" altLang="en-US" sz="2000" dirty="0">
                <a:solidFill>
                  <a:srgbClr val="1F3743"/>
                </a:solidFill>
                <a:latin typeface="+mn-ea"/>
                <a:ea typeface="+mn-ea"/>
                <a:cs typeface="Times New Roman" panose="02020603050405020304" pitchFamily="18" charset="0"/>
              </a:rPr>
              <a:t>。</a:t>
            </a:r>
            <a:endParaRPr kumimoji="1" lang="zh-CN" altLang="en-US" sz="2000" dirty="0">
              <a:solidFill>
                <a:srgbClr val="1F3743"/>
              </a:solidFill>
              <a:latin typeface="+mn-ea"/>
              <a:ea typeface="+mn-ea"/>
              <a:cs typeface="Times New Roman" panose="02020603050405020304" pitchFamily="18" charset="0"/>
            </a:endParaRPr>
          </a:p>
        </p:txBody>
      </p:sp>
    </p:spTree>
    <p:custDataLst>
      <p:tags r:id="rId6"/>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432010" y="864059"/>
            <a:ext cx="10656242" cy="120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6" name="文本框 6"/>
          <p:cNvSpPr txBox="1"/>
          <p:nvPr>
            <p:custDataLst>
              <p:tags r:id="rId2"/>
            </p:custDataLst>
          </p:nvPr>
        </p:nvSpPr>
        <p:spPr>
          <a:xfrm>
            <a:off x="432010" y="144043"/>
            <a:ext cx="10656242" cy="576013"/>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400" dirty="0">
                <a:solidFill>
                  <a:schemeClr val="dk1">
                    <a:lumMod val="75000"/>
                  </a:schemeClr>
                </a:solidFill>
                <a:latin typeface="Arial" panose="020B0604020202020204" pitchFamily="34" charset="0"/>
              </a:rPr>
              <a:t>通道中的数据传输过程</a:t>
            </a:r>
            <a:endParaRPr lang="zh-CN" altLang="en-US" sz="3400" dirty="0">
              <a:solidFill>
                <a:schemeClr val="dk1">
                  <a:lumMod val="75000"/>
                </a:schemeClr>
              </a:solidFill>
              <a:latin typeface="Arial" panose="020B0604020202020204" pitchFamily="34" charset="0"/>
            </a:endParaRPr>
          </a:p>
        </p:txBody>
      </p:sp>
      <p:sp>
        <p:nvSpPr>
          <p:cNvPr id="17" name="Title 6"/>
          <p:cNvSpPr txBox="1"/>
          <p:nvPr>
            <p:custDataLst>
              <p:tags r:id="rId3"/>
            </p:custDataLst>
          </p:nvPr>
        </p:nvSpPr>
        <p:spPr>
          <a:xfrm>
            <a:off x="688628" y="-191670"/>
            <a:ext cx="10143006" cy="3986019"/>
          </a:xfrm>
          <a:prstGeom prst="rect">
            <a:avLst/>
          </a:prstGeom>
          <a:noFill/>
          <a:ln w="3175">
            <a:noFill/>
            <a:prstDash val="dash"/>
          </a:ln>
        </p:spPr>
        <p:txBody>
          <a:bodyPr wrap="square" lIns="60000" tIns="24000" rIns="60000" bIns="24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0"/>
              </a:spcBef>
              <a:spcAft>
                <a:spcPts val="0"/>
              </a:spcAft>
              <a:buSzPct val="100000"/>
              <a:buFont typeface="Wingdings" panose="05000000000000000000" charset="0"/>
            </a:pPr>
            <a:r>
              <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数组多路通道</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endParaRPr lang="en-US" altLang="zh-CN" sz="2400" b="1" spc="100" dirty="0">
              <a:ln w="3175">
                <a:noFill/>
                <a:prstDash val="dash"/>
              </a:ln>
              <a:solidFill>
                <a:schemeClr val="dk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ctr">
              <a:lnSpc>
                <a:spcPct val="130000"/>
              </a:lnSpc>
              <a:spcBef>
                <a:spcPts val="0"/>
              </a:spcBef>
              <a:spcAft>
                <a:spcPts val="0"/>
              </a:spcAft>
              <a:buSzPct val="100000"/>
              <a:buFont typeface="Wingdings" panose="05000000000000000000" charset="0"/>
            </a:pPr>
            <a:r>
              <a:rPr lang="zh-CN" altLang="en-US"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b="1" spc="100" dirty="0">
              <a:ln w="3175">
                <a:noFill/>
                <a:prstDash val="dash"/>
              </a:ln>
              <a:solidFill>
                <a:schemeClr val="dk1">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1" fontAlgn="ctr">
              <a:lnSpc>
                <a:spcPct val="130000"/>
              </a:lnSpc>
              <a:spcBef>
                <a:spcPts val="0"/>
              </a:spcBef>
              <a:spcAft>
                <a:spcPts val="0"/>
              </a:spcAft>
              <a:buSzPct val="100000"/>
            </a:pPr>
            <a:endParaRPr lang="zh-CN" altLang="en-US" sz="2000" spc="100" dirty="0">
              <a:ln w="3175">
                <a:noFill/>
                <a:prstDash val="dash"/>
              </a:ln>
              <a:solidFill>
                <a:srgbClr val="1F3743"/>
              </a:solidFill>
              <a:latin typeface="微软雅黑" panose="020B0503020204020204" pitchFamily="34" charset="-122"/>
              <a:ea typeface="微软雅黑" panose="020B0503020204020204" pitchFamily="34" charset="-122"/>
            </a:endParaRPr>
          </a:p>
        </p:txBody>
      </p:sp>
      <p:pic>
        <p:nvPicPr>
          <p:cNvPr id="11" name="图片 10" descr="微信截图_20240112211134"/>
          <p:cNvPicPr>
            <a:picLocks noChangeAspect="1"/>
          </p:cNvPicPr>
          <p:nvPr>
            <p:custDataLst>
              <p:tags r:id="rId4"/>
            </p:custDataLst>
          </p:nvPr>
        </p:nvPicPr>
        <p:blipFill>
          <a:blip r:embed="rId5"/>
          <a:stretch>
            <a:fillRect/>
          </a:stretch>
        </p:blipFill>
        <p:spPr>
          <a:xfrm>
            <a:off x="9216390" y="201295"/>
            <a:ext cx="1895475" cy="485775"/>
          </a:xfrm>
          <a:prstGeom prst="rect">
            <a:avLst/>
          </a:prstGeom>
        </p:spPr>
      </p:pic>
      <p:cxnSp>
        <p:nvCxnSpPr>
          <p:cNvPr id="12" name="直接连接符 11"/>
          <p:cNvCxnSpPr/>
          <p:nvPr/>
        </p:nvCxnSpPr>
        <p:spPr bwMode="auto">
          <a:xfrm>
            <a:off x="2034932" y="2282319"/>
            <a:ext cx="7575635" cy="0"/>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3805051" y="1778263"/>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7487168" y="1798062"/>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5910372" y="1798062"/>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2034932" y="1778263"/>
            <a:ext cx="0" cy="136815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9610567" y="1778263"/>
            <a:ext cx="0" cy="136815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p:nvPr/>
        </p:nvSpPr>
        <p:spPr>
          <a:xfrm>
            <a:off x="2108609" y="1893818"/>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Tdk</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3907655" y="1890416"/>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Td1 Td2… </a:t>
            </a:r>
            <a:r>
              <a:rPr lang="en-US" altLang="zh-CN" sz="1600" dirty="0" err="1">
                <a:solidFill>
                  <a:srgbClr val="01041D"/>
                </a:solidFill>
                <a:latin typeface="Times New Roman" panose="02020603050405020304" pitchFamily="18" charset="0"/>
                <a:cs typeface="Times New Roman" panose="02020603050405020304" pitchFamily="18" charset="0"/>
              </a:rPr>
              <a:t>Tdk</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3" name="文本框 22"/>
          <p:cNvSpPr txBox="1"/>
          <p:nvPr/>
        </p:nvSpPr>
        <p:spPr>
          <a:xfrm>
            <a:off x="5830307" y="1884837"/>
            <a:ext cx="223292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Tdk+1 … Td2k</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7750311" y="1876941"/>
            <a:ext cx="2046305"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Ts </a:t>
            </a:r>
            <a:r>
              <a:rPr lang="en-US" altLang="zh-CN" sz="1600" dirty="0" err="1">
                <a:solidFill>
                  <a:srgbClr val="01041D"/>
                </a:solidFill>
                <a:latin typeface="Times New Roman" panose="02020603050405020304" pitchFamily="18" charset="0"/>
                <a:cs typeface="Times New Roman" panose="02020603050405020304" pitchFamily="18" charset="0"/>
              </a:rPr>
              <a:t>Tdn</a:t>
            </a:r>
            <a:r>
              <a:rPr lang="en-US" altLang="zh-CN" sz="1600" dirty="0">
                <a:solidFill>
                  <a:srgbClr val="01041D"/>
                </a:solidFill>
                <a:latin typeface="Times New Roman" panose="02020603050405020304" pitchFamily="18" charset="0"/>
                <a:cs typeface="Times New Roman" panose="02020603050405020304" pitchFamily="18" charset="0"/>
              </a:rPr>
              <a:t>-k … </a:t>
            </a:r>
            <a:r>
              <a:rPr lang="en-US" altLang="zh-CN" sz="1600" dirty="0" err="1">
                <a:solidFill>
                  <a:srgbClr val="01041D"/>
                </a:solidFill>
                <a:latin typeface="Times New Roman" panose="02020603050405020304" pitchFamily="18" charset="0"/>
                <a:cs typeface="Times New Roman" panose="02020603050405020304" pitchFamily="18" charset="0"/>
              </a:rPr>
              <a:t>Tdn</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1" name="文本框 30"/>
          <p:cNvSpPr txBox="1"/>
          <p:nvPr/>
        </p:nvSpPr>
        <p:spPr>
          <a:xfrm>
            <a:off x="2749905" y="2467620"/>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D1</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6" name="文本框 35"/>
          <p:cNvSpPr txBox="1"/>
          <p:nvPr/>
        </p:nvSpPr>
        <p:spPr>
          <a:xfrm>
            <a:off x="4604294" y="2427440"/>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D2</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37" name="文本框 36"/>
          <p:cNvSpPr txBox="1"/>
          <p:nvPr/>
        </p:nvSpPr>
        <p:spPr>
          <a:xfrm>
            <a:off x="8402075" y="2424738"/>
            <a:ext cx="623098" cy="338554"/>
          </a:xfrm>
          <a:prstGeom prst="rect">
            <a:avLst/>
          </a:prstGeom>
          <a:noFill/>
        </p:spPr>
        <p:txBody>
          <a:bodyPr wrap="square" rtlCol="0">
            <a:spAutoFit/>
          </a:bodyPr>
          <a:lstStyle/>
          <a:p>
            <a:r>
              <a:rPr lang="en-US" altLang="zh-CN" sz="1600" dirty="0" err="1">
                <a:solidFill>
                  <a:srgbClr val="01041D"/>
                </a:solidFill>
                <a:latin typeface="Times New Roman" panose="02020603050405020304" pitchFamily="18" charset="0"/>
                <a:cs typeface="Times New Roman" panose="02020603050405020304" pitchFamily="18" charset="0"/>
              </a:rPr>
              <a:t>Dp</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cxnSp>
        <p:nvCxnSpPr>
          <p:cNvPr id="38" name="直接连接符 37"/>
          <p:cNvCxnSpPr/>
          <p:nvPr/>
        </p:nvCxnSpPr>
        <p:spPr bwMode="auto">
          <a:xfrm flipH="1">
            <a:off x="2076860" y="3002399"/>
            <a:ext cx="3150532" cy="0"/>
          </a:xfrm>
          <a:prstGeom prst="line">
            <a:avLst/>
          </a:prstGeom>
          <a:solidFill>
            <a:schemeClr val="accent1"/>
          </a:solidFill>
          <a:ln w="19050" cap="flat" cmpd="sng" algn="ctr">
            <a:solidFill>
              <a:srgbClr val="01041D"/>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flipH="1" flipV="1">
            <a:off x="6541355" y="3002398"/>
            <a:ext cx="3069212" cy="1"/>
          </a:xfrm>
          <a:prstGeom prst="line">
            <a:avLst/>
          </a:prstGeom>
          <a:solidFill>
            <a:schemeClr val="accent1"/>
          </a:solidFill>
          <a:ln w="19050" cap="flat" cmpd="sng" algn="ctr">
            <a:solidFill>
              <a:srgbClr val="01041D"/>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p:cNvSpPr txBox="1"/>
          <p:nvPr/>
        </p:nvSpPr>
        <p:spPr>
          <a:xfrm>
            <a:off x="5700379" y="2862187"/>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T</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6597154" y="2386018"/>
            <a:ext cx="623098" cy="338554"/>
          </a:xfrm>
          <a:prstGeom prst="rect">
            <a:avLst/>
          </a:prstGeom>
          <a:noFill/>
        </p:spPr>
        <p:txBody>
          <a:bodyPr wrap="square" rtlCol="0">
            <a:spAutoFit/>
          </a:bodyPr>
          <a:lstStyle/>
          <a:p>
            <a:r>
              <a:rPr lang="en-US" altLang="zh-CN" sz="1600" dirty="0">
                <a:solidFill>
                  <a:srgbClr val="01041D"/>
                </a:solidFill>
                <a:latin typeface="Times New Roman" panose="02020603050405020304" pitchFamily="18" charset="0"/>
                <a:cs typeface="Times New Roman" panose="02020603050405020304" pitchFamily="18" charset="0"/>
              </a:rPr>
              <a:t>D1</a:t>
            </a:r>
            <a:endParaRPr lang="zh-CN" altLang="en-US" sz="1600" dirty="0">
              <a:solidFill>
                <a:srgbClr val="01041D"/>
              </a:solidFill>
              <a:latin typeface="Times New Roman" panose="02020603050405020304" pitchFamily="18" charset="0"/>
              <a:cs typeface="Times New Roman" panose="02020603050405020304" pitchFamily="18" charset="0"/>
            </a:endParaRPr>
          </a:p>
        </p:txBody>
      </p:sp>
      <p:cxnSp>
        <p:nvCxnSpPr>
          <p:cNvPr id="48" name="直接连接符 47"/>
          <p:cNvCxnSpPr/>
          <p:nvPr/>
        </p:nvCxnSpPr>
        <p:spPr bwMode="auto">
          <a:xfrm>
            <a:off x="7792608" y="1798062"/>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5566147" y="1792509"/>
            <a:ext cx="0" cy="1008112"/>
          </a:xfrm>
          <a:prstGeom prst="line">
            <a:avLst/>
          </a:prstGeom>
          <a:solidFill>
            <a:schemeClr val="accent1"/>
          </a:solidFill>
          <a:ln w="19050" cap="flat" cmpd="sng" algn="ctr">
            <a:solidFill>
              <a:srgbClr val="01041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41"/>
          <p:cNvSpPr/>
          <p:nvPr/>
        </p:nvSpPr>
        <p:spPr>
          <a:xfrm>
            <a:off x="5515191" y="2328658"/>
            <a:ext cx="415498" cy="369332"/>
          </a:xfrm>
          <a:prstGeom prst="rect">
            <a:avLst/>
          </a:prstGeom>
        </p:spPr>
        <p:txBody>
          <a:bodyPr wrap="none">
            <a:spAutoFit/>
          </a:bodyPr>
          <a:lstStyle/>
          <a:p>
            <a:r>
              <a:rPr lang="en-US" altLang="zh-CN" dirty="0">
                <a:solidFill>
                  <a:srgbClr val="01041D"/>
                </a:solidFill>
                <a:latin typeface="Times New Roman" panose="02020603050405020304" pitchFamily="18" charset="0"/>
                <a:cs typeface="Times New Roman" panose="02020603050405020304" pitchFamily="18" charset="0"/>
              </a:rPr>
              <a:t>…</a:t>
            </a:r>
            <a:endParaRPr lang="zh-CN" altLang="en-US" dirty="0"/>
          </a:p>
        </p:txBody>
      </p:sp>
      <p:sp>
        <p:nvSpPr>
          <p:cNvPr id="50" name="矩形 49"/>
          <p:cNvSpPr/>
          <p:nvPr/>
        </p:nvSpPr>
        <p:spPr>
          <a:xfrm>
            <a:off x="7433079" y="2308169"/>
            <a:ext cx="415498" cy="369332"/>
          </a:xfrm>
          <a:prstGeom prst="rect">
            <a:avLst/>
          </a:prstGeom>
        </p:spPr>
        <p:txBody>
          <a:bodyPr wrap="none">
            <a:spAutoFit/>
          </a:bodyPr>
          <a:lstStyle/>
          <a:p>
            <a:r>
              <a:rPr lang="en-US" altLang="zh-CN" dirty="0">
                <a:solidFill>
                  <a:srgbClr val="01041D"/>
                </a:solidFill>
                <a:latin typeface="Times New Roman" panose="02020603050405020304" pitchFamily="18" charset="0"/>
                <a:cs typeface="Times New Roman" panose="02020603050405020304" pitchFamily="18" charset="0"/>
              </a:rPr>
              <a:t>…</a:t>
            </a:r>
            <a:endParaRPr lang="zh-CN" altLang="en-US" dirty="0"/>
          </a:p>
        </p:txBody>
      </p:sp>
      <p:sp>
        <p:nvSpPr>
          <p:cNvPr id="55" name="文本框 54"/>
          <p:cNvSpPr txBox="1"/>
          <p:nvPr/>
        </p:nvSpPr>
        <p:spPr>
          <a:xfrm>
            <a:off x="1275712" y="3268763"/>
            <a:ext cx="8733004" cy="907428"/>
          </a:xfrm>
          <a:prstGeom prst="rect">
            <a:avLst/>
          </a:prstGeom>
          <a:noFill/>
        </p:spPr>
        <p:txBody>
          <a:bodyPr wrap="square">
            <a:spAutoFit/>
          </a:bodyPr>
          <a:lstStyle/>
          <a:p>
            <a:pPr marL="342900" indent="-342900">
              <a:lnSpc>
                <a:spcPct val="140000"/>
              </a:lnSpc>
              <a:spcBef>
                <a:spcPct val="0"/>
              </a:spcBef>
              <a:buClr>
                <a:srgbClr val="01041D"/>
              </a:buClr>
              <a:buSzPct val="95000"/>
              <a:buFont typeface="Wingdings" panose="05000000000000000000" pitchFamily="2" charset="2"/>
              <a:buChar char="Ø"/>
            </a:pPr>
            <a:r>
              <a:rPr kumimoji="1" lang="zh-CN" altLang="en-US" sz="2000" dirty="0">
                <a:solidFill>
                  <a:srgbClr val="1F3743"/>
                </a:solidFill>
                <a:latin typeface="+mn-ea"/>
                <a:ea typeface="+mn-ea"/>
                <a:cs typeface="Times New Roman" panose="02020603050405020304" pitchFamily="18" charset="0"/>
              </a:rPr>
              <a:t> 当一个选择通道上连接有</a:t>
            </a:r>
            <a:r>
              <a:rPr kumimoji="1" lang="en-US" altLang="zh-CN" sz="2000" dirty="0">
                <a:solidFill>
                  <a:srgbClr val="1F3743"/>
                </a:solidFill>
                <a:latin typeface="+mn-ea"/>
                <a:ea typeface="+mn-ea"/>
                <a:cs typeface="Times New Roman" panose="02020603050405020304" pitchFamily="18" charset="0"/>
              </a:rPr>
              <a:t>P</a:t>
            </a:r>
            <a:r>
              <a:rPr kumimoji="1" lang="zh-CN" altLang="en-US" sz="2000" dirty="0">
                <a:solidFill>
                  <a:srgbClr val="1F3743"/>
                </a:solidFill>
                <a:latin typeface="+mn-ea"/>
                <a:ea typeface="+mn-ea"/>
                <a:cs typeface="Times New Roman" panose="02020603050405020304" pitchFamily="18" charset="0"/>
              </a:rPr>
              <a:t>台外围设备，每一台外围设备都传送</a:t>
            </a:r>
            <a:r>
              <a:rPr kumimoji="1" lang="en-US" altLang="zh-CN" sz="2000" dirty="0">
                <a:solidFill>
                  <a:srgbClr val="1F3743"/>
                </a:solidFill>
                <a:latin typeface="+mn-ea"/>
                <a:ea typeface="+mn-ea"/>
                <a:cs typeface="Times New Roman" panose="02020603050405020304" pitchFamily="18" charset="0"/>
              </a:rPr>
              <a:t>n</a:t>
            </a:r>
            <a:r>
              <a:rPr kumimoji="1" lang="zh-CN" altLang="en-US" sz="2000" dirty="0">
                <a:solidFill>
                  <a:srgbClr val="1F3743"/>
                </a:solidFill>
                <a:latin typeface="+mn-ea"/>
                <a:ea typeface="+mn-ea"/>
                <a:cs typeface="Times New Roman" panose="02020603050405020304" pitchFamily="18" charset="0"/>
              </a:rPr>
              <a:t>个字节时，总共所需要的时间</a:t>
            </a:r>
            <a:r>
              <a:rPr kumimoji="1" lang="en-US" altLang="zh-CN" sz="2000" dirty="0">
                <a:solidFill>
                  <a:srgbClr val="1F3743"/>
                </a:solidFill>
                <a:latin typeface="+mn-ea"/>
                <a:ea typeface="+mn-ea"/>
                <a:cs typeface="Times New Roman" panose="02020603050405020304" pitchFamily="18" charset="0"/>
              </a:rPr>
              <a:t>T</a:t>
            </a:r>
            <a:r>
              <a:rPr kumimoji="1" lang="zh-CN" altLang="en-US" sz="2000" dirty="0">
                <a:solidFill>
                  <a:srgbClr val="1F3743"/>
                </a:solidFill>
                <a:latin typeface="+mn-ea"/>
                <a:ea typeface="+mn-ea"/>
                <a:cs typeface="Times New Roman" panose="02020603050405020304" pitchFamily="18" charset="0"/>
              </a:rPr>
              <a:t>计算如下：</a:t>
            </a:r>
            <a:endParaRPr kumimoji="1" lang="zh-CN" altLang="en-US" sz="2000" dirty="0">
              <a:solidFill>
                <a:srgbClr val="1F3743"/>
              </a:solidFill>
              <a:latin typeface="+mn-ea"/>
              <a:ea typeface="+mn-ea"/>
              <a:cs typeface="Times New Roman" panose="02020603050405020304" pitchFamily="18" charset="0"/>
            </a:endParaRPr>
          </a:p>
        </p:txBody>
      </p:sp>
      <p:grpSp>
        <p:nvGrpSpPr>
          <p:cNvPr id="5" name="组合 4"/>
          <p:cNvGrpSpPr/>
          <p:nvPr/>
        </p:nvGrpSpPr>
        <p:grpSpPr>
          <a:xfrm>
            <a:off x="1574222" y="4304988"/>
            <a:ext cx="7881937" cy="1371600"/>
            <a:chOff x="1122297" y="4933823"/>
            <a:chExt cx="7881937" cy="1371600"/>
          </a:xfrm>
        </p:grpSpPr>
        <p:graphicFrame>
          <p:nvGraphicFramePr>
            <p:cNvPr id="2" name="Object 3"/>
            <p:cNvGraphicFramePr>
              <a:graphicFrameLocks noChangeAspect="1"/>
            </p:cNvGraphicFramePr>
            <p:nvPr/>
          </p:nvGraphicFramePr>
          <p:xfrm>
            <a:off x="1122297" y="4957024"/>
            <a:ext cx="7881937" cy="1192213"/>
          </p:xfrm>
          <a:graphic>
            <a:graphicData uri="http://schemas.openxmlformats.org/presentationml/2006/ole">
              <mc:AlternateContent xmlns:mc="http://schemas.openxmlformats.org/markup-compatibility/2006">
                <mc:Choice xmlns:v="urn:schemas-microsoft-com:vml" Requires="v">
                  <p:oleObj spid="_x0000_s3" name="Equation" r:id="rId6" imgW="2603500" imgH="393700" progId="Equation.DSMT4">
                    <p:embed/>
                  </p:oleObj>
                </mc:Choice>
                <mc:Fallback>
                  <p:oleObj name="Equation" r:id="rId6" imgW="2603500" imgH="3937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2297" y="4957024"/>
                          <a:ext cx="7881937" cy="1192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Oval 5"/>
            <p:cNvSpPr>
              <a:spLocks noChangeArrowheads="1"/>
            </p:cNvSpPr>
            <p:nvPr/>
          </p:nvSpPr>
          <p:spPr bwMode="auto">
            <a:xfrm>
              <a:off x="2714982" y="5004173"/>
              <a:ext cx="457200" cy="1219200"/>
            </a:xfrm>
            <a:prstGeom prst="ellipse">
              <a:avLst/>
            </a:prstGeom>
            <a:noFill/>
            <a:ln w="254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0" hangingPunct="0">
                <a:spcBef>
                  <a:spcPct val="0"/>
                </a:spcBef>
                <a:buClrTx/>
                <a:buFontTx/>
                <a:buNone/>
              </a:pPr>
              <a:endParaRPr lang="zh-CN" altLang="en-US" sz="2400" b="0">
                <a:solidFill>
                  <a:srgbClr val="FFCC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Oval 6"/>
            <p:cNvSpPr>
              <a:spLocks noChangeArrowheads="1"/>
            </p:cNvSpPr>
            <p:nvPr/>
          </p:nvSpPr>
          <p:spPr bwMode="auto">
            <a:xfrm>
              <a:off x="6324600" y="4933823"/>
              <a:ext cx="609600" cy="1371600"/>
            </a:xfrm>
            <a:prstGeom prst="ellipse">
              <a:avLst/>
            </a:prstGeom>
            <a:noFill/>
            <a:ln w="254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rgbClr val="000000"/>
                  </a:solidFill>
                  <a:latin typeface="楷体_GB2312"/>
                  <a:ea typeface="楷体_GB2312"/>
                  <a:cs typeface="楷体_GB2312"/>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cs typeface="楷体_GB231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cs typeface="楷体_GB2312"/>
                </a:defRPr>
              </a:lvl9pPr>
            </a:lstStyle>
            <a:p>
              <a:pPr algn="ctr" eaLnBrk="0" hangingPunct="0">
                <a:spcBef>
                  <a:spcPct val="0"/>
                </a:spcBef>
                <a:buClrTx/>
                <a:buFontTx/>
                <a:buNone/>
              </a:pPr>
              <a:endParaRPr lang="zh-CN" altLang="en-US" sz="2400" b="0">
                <a:solidFill>
                  <a:srgbClr val="FFCC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ustDataLst>
      <p:tags r:id="rId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0.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12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2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3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8889_3*m_h_i*1_1_1"/>
  <p:tag name="KSO_WM_TEMPLATE_CATEGORY" val="diagram"/>
  <p:tag name="KSO_WM_TEMPLATE_INDEX" val="2020888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8889_3*m_h_i*1_3_1"/>
  <p:tag name="KSO_WM_TEMPLATE_CATEGORY" val="diagram"/>
  <p:tag name="KSO_WM_TEMPLATE_INDEX" val="20208889"/>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3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2&quot;,&quot;maxSize&quot;:{&quot;size1&quot;:20},&quot;minSize&quot;:{&quot;size1&quot;:11.2},&quot;normalSize&quot;:{&quot;size1&quot;:11.2},&quot;subLayout&quot;:[{&quot;id&quot;:&quot;2024-01-16T10:12:02&quot;,&quot;margin&quot;:{&quot;bottom&quot;:0.025999998673796654,&quot;left&quot;:1.2699999809265137,&quot;right&quot;:1.2699999809265137,&quot;top&quot;:0.4230000376701355},&quot;type&quot;:0},{&quot;id&quot;:&quot;2024-01-16T10:12:0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8889_3*m_h_i*1_1_1"/>
  <p:tag name="KSO_WM_TEMPLATE_CATEGORY" val="diagram"/>
  <p:tag name="KSO_WM_TEMPLATE_INDEX" val="2020888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8889_3*m_h_i*1_3_1"/>
  <p:tag name="KSO_WM_TEMPLATE_CATEGORY" val="diagram"/>
  <p:tag name="KSO_WM_TEMPLATE_INDEX" val="20208889"/>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4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8889_3*m_h_i*1_3_1"/>
  <p:tag name="KSO_WM_TEMPLATE_CATEGORY" val="diagram"/>
  <p:tag name="KSO_WM_TEMPLATE_INDEX" val="20208889"/>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4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2&quot;,&quot;maxSize&quot;:{&quot;size1&quot;:20},&quot;minSize&quot;:{&quot;size1&quot;:11.2},&quot;normalSize&quot;:{&quot;size1&quot;:11.2},&quot;subLayout&quot;:[{&quot;id&quot;:&quot;2024-01-16T10:12:02&quot;,&quot;margin&quot;:{&quot;bottom&quot;:0.025999998673796654,&quot;left&quot;:1.2699999809265137,&quot;right&quot;:1.2699999809265137,&quot;top&quot;:0.4230000376701355},&quot;type&quot;:0},{&quot;id&quot;:&quot;2024-01-16T10:12:0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4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2*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231.37251968503932,&quot;left&quot;:64.99858267716534,&quot;top&quot;:211.75322834645667,&quot;width&quot;:779.7764566929134}"/>
</p:tagLst>
</file>

<file path=ppt/tags/tag149.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2*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 name="KSO_WM_DIAGRAM_VIRTUALLY_FRAME" val="{&quot;height&quot;:231.37251968503932,&quot;left&quot;:64.99858267716534,&quot;top&quot;:211.75322834645667,&quot;width&quot;:779.7764566929134}"/>
</p:tagLst>
</file>

<file path=ppt/tags/tag1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150.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4638_2*l_h_f*1_3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 name="KSO_WM_DIAGRAM_VIRTUALLY_FRAME" val="{&quot;height&quot;:231.37251968503932,&quot;left&quot;:64.99858267716534,&quot;top&quot;:211.75322834645667,&quot;width&quot;:779.7764566929134}"/>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04638_2*l_i*1_3"/>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 name="KSO_WM_DIAGRAM_VIRTUALLY_FRAME" val="{&quot;height&quot;:231.37251968503932,&quot;left&quot;:64.99858267716534,&quot;top&quot;:211.75322834645667,&quot;width&quot;:779.7764566929134}"/>
</p:tagLst>
</file>

<file path=ppt/tags/tag15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6"/>
  <p:tag name="KSO_WM_UNIT_ID" val="diagram20219434_2*l_h_i*1_1_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2"/>
  <p:tag name="KSO_WM_UNIT_TEXT_FILL_FORE_SCHEMECOLOR_INDEX_BRIGHTNESS" val="-0.25"/>
  <p:tag name="KSO_WM_UNIT_TEXT_FILL_FORE_SCHEMECOLOR_INDEX" val="5"/>
  <p:tag name="KSO_WM_UNIT_TEXT_FILL_TYPE" val="1"/>
  <p:tag name="KSO_WM_UNIT_USESOURCEFORMAT_APPLY" val="0"/>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19434_2*l_h_i*1_1_1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3"/>
  <p:tag name="KSO_WM_UNIT_ID" val="diagram20219434_2*l_h_i*1_1_1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1"/>
  <p:tag name="KSO_WM_UNIT_ID" val="diagram20219434_2*l_h_i*1_1_1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5"/>
  <p:tag name="KSO_WM_UNIT_ID" val="diagram20219434_2*l_h_i*1_1_1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6"/>
  <p:tag name="KSO_WM_UNIT_ID" val="diagram20219434_2*l_h_i*1_1_16"/>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4"/>
  <p:tag name="KSO_WM_UNIT_ID" val="diagram20219434_2*l_h_i*1_1_1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8"/>
  <p:tag name="KSO_WM_UNIT_ID" val="diagram20219434_2*l_h_i*1_1_1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7"/>
  <p:tag name="KSO_WM_UNIT_ID" val="diagram20219434_2*l_h_i*1_1_1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9"/>
  <p:tag name="KSO_WM_UNIT_ID" val="diagram20219434_2*l_h_i*1_1_1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34_2*l_h_i*1_1_2"/>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34_2*l_h_i*1_1_1"/>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434_2*l_h_i*1_1_4"/>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1"/>
  <p:tag name="KSO_WM_UNIT_TEXT_FILL_FORE_SCHEMECOLOR_INDEX_BRIGHTNESS" val="0"/>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19434_2*l_h_i*1_1_5"/>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434_2*l_h_i*1_1_3"/>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19434_2*l_h_i*1_1_7"/>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19434_2*l_h_i*1_1_8"/>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19434_2*l_h_i*1_1_10"/>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19434_2*l_h_i*1_1_9"/>
  <p:tag name="KSO_WM_TEMPLATE_CATEGORY" val="diagram"/>
  <p:tag name="KSO_WM_TEMPLATE_INDEX" val="20219434"/>
  <p:tag name="KSO_WM_UNIT_LAYERLEVEL" val="1_1_1"/>
  <p:tag name="KSO_WM_TAG_VERSION" val="1.0"/>
  <p:tag name="KSO_WM_BEAUTIFY_FLAG" val="#wm#"/>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UNIT_SUBTYPE" val="a"/>
  <p:tag name="KSO_WM_UNIT_NOCLEAR" val="0"/>
  <p:tag name="KSO_WM_UNIT_VALUE" val="1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34_2*l_h_f*1_2_1"/>
  <p:tag name="KSO_WM_TEMPLATE_CATEGORY" val="diagram"/>
  <p:tag name="KSO_WM_TEMPLATE_INDEX" val="20219434"/>
  <p:tag name="KSO_WM_UNIT_LAYERLEVEL" val="1_1_1"/>
  <p:tag name="KSO_WM_TAG_VERSION" val="1.0"/>
  <p:tag name="KSO_WM_BEAUTIFY_FLAG" val="#wm#"/>
  <p:tag name="KSO_WM_UNIT_PRESET_TEXT" val="单击此处输入你的正文，文字是您思想的提炼，为最终演示发布的良好效果，请尽量言简意赅的阐述观点；根据需要可酌情增减文字，以便观者可以准确理解您所传达的信息。单击此处输入你的正文，文字就是您您思想的提炼。"/>
  <p:tag name="KSO_WM_CHIP_GROUPID" val="60bed5134737e0f4c1ebe8b9"/>
  <p:tag name="KSO_WM_CHIP_XID" val="60bed5134737e0f4c1ebe8ba"/>
  <p:tag name="KSO_WM_ASSEMBLE_CHIP_INDEX" val="30f0e9c97e96423b9e58a8fcf4a1d796"/>
  <p:tag name="KSO_WM_UNIT_TEXT_FILL_FORE_SCHEMECOLOR_INDEX_BRIGHTNESS" val="0.25"/>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6"/>
  <p:tag name="KSO_WM_UNIT_ID" val="diagram20219434_2*l_h_i*1_1_6"/>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2"/>
  <p:tag name="KSO_WM_UNIT_TEXT_FILL_FORE_SCHEMECOLOR_INDEX_BRIGHTNESS" val="-0.25"/>
  <p:tag name="KSO_WM_UNIT_TEXT_FILL_FORE_SCHEMECOLOR_INDEX" val="5"/>
  <p:tag name="KSO_WM_UNIT_TEXT_FILL_TYPE" val="1"/>
  <p:tag name="KSO_WM_UNIT_USESOURCEFORMAT_APPLY" val="0"/>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19434_2*l_h_i*1_1_12"/>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3"/>
  <p:tag name="KSO_WM_UNIT_ID" val="diagram20219434_2*l_h_i*1_1_13"/>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1"/>
  <p:tag name="KSO_WM_UNIT_ID" val="diagram20219434_2*l_h_i*1_1_11"/>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5"/>
  <p:tag name="KSO_WM_UNIT_ID" val="diagram20219434_2*l_h_i*1_1_15"/>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0815_1*l_h_i*1_2_2"/>
  <p:tag name="KSO_WM_TEMPLATE_CATEGORY" val="diagram"/>
  <p:tag name="KSO_WM_TEMPLATE_INDEX" val="20210815"/>
  <p:tag name="KSO_WM_UNIT_LAYERLEVEL" val="1_1_1"/>
  <p:tag name="KSO_WM_TAG_VERSION" val="1.0"/>
  <p:tag name="KSO_WM_BEAUTIFY_FLAG" val=""/>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6"/>
  <p:tag name="KSO_WM_UNIT_ID" val="diagram20219434_2*l_h_i*1_1_16"/>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4"/>
  <p:tag name="KSO_WM_UNIT_ID" val="diagram20219434_2*l_h_i*1_1_14"/>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8"/>
  <p:tag name="KSO_WM_UNIT_ID" val="diagram20219434_2*l_h_i*1_1_18"/>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7"/>
  <p:tag name="KSO_WM_UNIT_ID" val="diagram20219434_2*l_h_i*1_1_17"/>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9"/>
  <p:tag name="KSO_WM_UNIT_ID" val="diagram20219434_2*l_h_i*1_1_19"/>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34_2*l_h_i*1_1_2"/>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34_2*l_h_i*1_1_1"/>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434_2*l_h_i*1_1_4"/>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1"/>
  <p:tag name="KSO_WM_UNIT_TEXT_FILL_FORE_SCHEMECOLOR_INDEX_BRIGHTNESS" val="0"/>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19434_2*l_h_i*1_1_5"/>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434_2*l_h_i*1_1_3"/>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KSO_WM_UNIT_VALUE" val="190*188"/>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0815_1*l_h_x*1_2_1"/>
  <p:tag name="KSO_WM_TEMPLATE_CATEGORY" val="diagram"/>
  <p:tag name="KSO_WM_TEMPLATE_INDEX" val="20210815"/>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19434_2*l_h_i*1_1_7"/>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19434_2*l_h_i*1_1_8"/>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19434_2*l_h_i*1_1_10"/>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19434_2*l_h_i*1_1_9"/>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UNIT_SUBTYPE" val="a"/>
  <p:tag name="KSO_WM_UNIT_NOCLEAR" val="0"/>
  <p:tag name="KSO_WM_UNIT_VALUE" val="1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34_2*l_h_f*1_2_1"/>
  <p:tag name="KSO_WM_TEMPLATE_CATEGORY" val="diagram"/>
  <p:tag name="KSO_WM_TEMPLATE_INDEX" val="20219434"/>
  <p:tag name="KSO_WM_UNIT_LAYERLEVEL" val="1_1_1"/>
  <p:tag name="KSO_WM_TAG_VERSION" val="1.0"/>
  <p:tag name="KSO_WM_BEAUTIFY_FLAG" val=""/>
  <p:tag name="KSO_WM_UNIT_PRESET_TEXT" val="单击此处输入你的正文，文字是您思想的提炼，为最终演示发布的良好效果，请尽量言简意赅的阐述观点；根据需要可酌情增减文字，以便观者可以准确理解您所传达的信息。单击此处输入你的正文，文字就是您您思想的提炼。"/>
  <p:tag name="KSO_WM_CHIP_GROUPID" val="60bed5134737e0f4c1ebe8b9"/>
  <p:tag name="KSO_WM_CHIP_XID" val="60bed5134737e0f4c1ebe8ba"/>
  <p:tag name="KSO_WM_ASSEMBLE_CHIP_INDEX" val="30f0e9c97e96423b9e58a8fcf4a1d796"/>
  <p:tag name="KSO_WM_UNIT_TEXT_FILL_FORE_SCHEMECOLOR_INDEX_BRIGHTNESS" val="0.25"/>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6"/>
  <p:tag name="KSO_WM_UNIT_ID" val="diagram20219434_2*l_h_i*1_1_6"/>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2"/>
  <p:tag name="KSO_WM_UNIT_TEXT_FILL_FORE_SCHEMECOLOR_INDEX_BRIGHTNESS" val="-0.25"/>
  <p:tag name="KSO_WM_UNIT_TEXT_FILL_FORE_SCHEMECOLOR_INDEX" val="5"/>
  <p:tag name="KSO_WM_UNIT_TEXT_FILL_TYPE" val="1"/>
  <p:tag name="KSO_WM_UNIT_USESOURCEFORMAT_APPLY" val="0"/>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19434_2*l_h_i*1_1_12"/>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3"/>
  <p:tag name="KSO_WM_UNIT_ID" val="diagram20219434_2*l_h_i*1_1_13"/>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1"/>
  <p:tag name="KSO_WM_UNIT_ID" val="diagram20219434_2*l_h_i*1_1_11"/>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5"/>
  <p:tag name="KSO_WM_UNIT_ID" val="diagram20219434_2*l_h_i*1_1_15"/>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6"/>
  <p:tag name="KSO_WM_UNIT_ID" val="diagram20219434_2*l_h_i*1_1_16"/>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TEXT_FILL_FORE_SCHEMECOLOR_INDEX_BRIGHTNESS" val="0"/>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4"/>
  <p:tag name="KSO_WM_UNIT_ID" val="diagram20219434_2*l_h_i*1_1_14"/>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8"/>
  <p:tag name="KSO_WM_UNIT_ID" val="diagram20219434_2*l_h_i*1_1_18"/>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7"/>
  <p:tag name="KSO_WM_UNIT_ID" val="diagram20219434_2*l_h_i*1_1_17"/>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9"/>
  <p:tag name="KSO_WM_UNIT_ID" val="diagram20219434_2*l_h_i*1_1_19"/>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9434_2*l_h_i*1_1_2"/>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34_2*l_h_i*1_1_1"/>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434_2*l_h_i*1_1_4"/>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1"/>
  <p:tag name="KSO_WM_UNIT_TEXT_FILL_FORE_SCHEMECOLOR_INDEX_BRIGHTNESS" val="0"/>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19434_2*l_h_i*1_1_5"/>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434_2*l_h_i*1_1_3"/>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19434_2*l_h_i*1_1_7"/>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19434_2*l_h_i*1_1_8"/>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19434_2*l_h_i*1_1_10"/>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19434_2*l_h_i*1_1_9"/>
  <p:tag name="KSO_WM_TEMPLATE_CATEGORY" val="diagram"/>
  <p:tag name="KSO_WM_TEMPLATE_INDEX" val="20219434"/>
  <p:tag name="KSO_WM_UNIT_LAYERLEVEL" val="1_1_1"/>
  <p:tag name="KSO_WM_TAG_VERSION" val="1.0"/>
  <p:tag name="KSO_WM_BEAUTIFY_FLAG" val=""/>
  <p:tag name="KSO_WM_CHIP_GROUPID" val="60bed5134737e0f4c1ebe8b9"/>
  <p:tag name="KSO_WM_CHIP_XID" val="60bed5134737e0f4c1ebe8ba"/>
  <p:tag name="KSO_WM_ASSEMBLE_CHIP_INDEX" val="30f0e9c97e96423b9e58a8fcf4a1d796"/>
  <p:tag name="KSO_WM_UNIT_VALUE" val="0"/>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UNIT_SUBTYPE" val="a"/>
  <p:tag name="KSO_WM_UNIT_NOCLEAR" val="0"/>
  <p:tag name="KSO_WM_UNIT_VALUE" val="1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34_2*l_h_f*1_2_1"/>
  <p:tag name="KSO_WM_TEMPLATE_CATEGORY" val="diagram"/>
  <p:tag name="KSO_WM_TEMPLATE_INDEX" val="20219434"/>
  <p:tag name="KSO_WM_UNIT_LAYERLEVEL" val="1_1_1"/>
  <p:tag name="KSO_WM_TAG_VERSION" val="1.0"/>
  <p:tag name="KSO_WM_BEAUTIFY_FLAG" val=""/>
  <p:tag name="KSO_WM_UNIT_PRESET_TEXT" val="单击此处输入你的正文，文字是您思想的提炼，为最终演示发布的良好效果，请尽量言简意赅的阐述观点；根据需要可酌情增减文字，以便观者可以准确理解您所传达的信息。单击此处输入你的正文，文字就是您您思想的提炼。"/>
  <p:tag name="KSO_WM_CHIP_GROUPID" val="60bed5134737e0f4c1ebe8b9"/>
  <p:tag name="KSO_WM_CHIP_XID" val="60bed5134737e0f4c1ebe8ba"/>
  <p:tag name="KSO_WM_ASSEMBLE_CHIP_INDEX" val="30f0e9c97e96423b9e58a8fcf4a1d796"/>
  <p:tag name="KSO_WM_UNIT_TEXT_FILL_FORE_SCHEMECOLOR_INDEX_BRIGHTNESS" val="0.25"/>
  <p:tag name="KSO_WM_UNIT_TEXT_FILL_FORE_SCHEMECOLOR_INDEX" val="13"/>
  <p:tag name="KSO_WM_UNIT_TEXT_FILL_TYPE" val="1"/>
  <p:tag name="KSO_WM_UNIT_USESOURCEFORMAT_APPLY" val="0"/>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20},&quot;minSize&quot;:{&quot;size1&quot;:11.2},&quot;normalSize&quot;:{&quot;size1&quot;:11.2},&quot;subLayout&quot;:[{&quot;id&quot;:&quot;2024-01-16T10:11:37&quot;,&quot;margin&quot;:{&quot;bottom&quot;:0.025999998673796654,&quot;left&quot;:1.2699999809265137,&quot;right&quot;:1.2699999809265137,&quot;top&quot;:0.4230000376701355},&quot;type&quot;:0},{&quot;id&quot;:&quot;2024-01-16T10:11:37&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17.xml><?xml version="1.0" encoding="utf-8"?>
<p:tagLst xmlns:p="http://schemas.openxmlformats.org/presentationml/2006/main">
  <p:tag name="KSO_WM_UNIT_COLOR_SCHEME_SHAPE_ID" val="51"/>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4834_1*l_h_i*1_1_1"/>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295.75,&quot;left&quot;:33.13094488188976,&quot;top&quot;:145.4,&quot;width&quot;:832.6132283464567}"/>
</p:tagLst>
</file>

<file path=ppt/tags/tag218.xml><?xml version="1.0" encoding="utf-8"?>
<p:tagLst xmlns:p="http://schemas.openxmlformats.org/presentationml/2006/main">
  <p:tag name="KSO_WM_UNIT_COLOR_SCHEME_SHAPE_ID" val="53"/>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4834_1*l_h_i*1_1_2"/>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295.75,&quot;left&quot;:33.13094488188976,&quot;top&quot;:145.4,&quot;width&quot;:832.6132283464567}"/>
</p:tagLst>
</file>

<file path=ppt/tags/tag219.xml><?xml version="1.0" encoding="utf-8"?>
<p:tagLst xmlns:p="http://schemas.openxmlformats.org/presentationml/2006/main">
  <p:tag name="KSO_WM_UNIT_TEXT_PART_ID_V2" val="d-3-2"/>
  <p:tag name="KSO_WM_UNIT_COLOR_SCHEME_SHAPE_ID" val="3"/>
  <p:tag name="KSO_WM_UNIT_COLOR_SCHEME_PARENT_PAGE" val="0_1"/>
  <p:tag name="KSO_WM_UNIT_SUBTYPE" val="a"/>
  <p:tag name="KSO_WM_UNIT_PRESET_TEXT" val="点击此处添加正文，文字是您思想的提炼&#10;为了最终呈现发布的良好效果，请尽量言简意赅的阐述观点&#10;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4834_1*l_h_f*1_1_1"/>
  <p:tag name="KSO_WM_TEMPLATE_CATEGORY" val="diagram"/>
  <p:tag name="KSO_WM_TEMPLATE_INDEX" val="20194834"/>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 name="KSO_WM_DIAGRAM_VIRTUALLY_FRAME" val="{&quot;height&quot;:295.75,&quot;left&quot;:33.13094488188976,&quot;top&quot;:145.4,&quot;width&quot;:832.6132283464567}"/>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295.75,&quot;left&quot;:33.13094488188976,&quot;top&quot;:145.4,&quot;width&quot;:832.6132283464567}"/>
</p:tagLst>
</file>

<file path=ppt/tags/tag221.xml><?xml version="1.0" encoding="utf-8"?>
<p:tagLst xmlns:p="http://schemas.openxmlformats.org/presentationml/2006/main">
  <p:tag name="KSO_WM_UNIT_COLOR_SCHEME_SHAPE_ID" val="43"/>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4834_1*l_h_i*1_2_1"/>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295.75,&quot;left&quot;:33.13094488188976,&quot;top&quot;:145.4,&quot;width&quot;:832.6132283464567}"/>
</p:tagLst>
</file>

<file path=ppt/tags/tag222.xml><?xml version="1.0" encoding="utf-8"?>
<p:tagLst xmlns:p="http://schemas.openxmlformats.org/presentationml/2006/main">
  <p:tag name="KSO_WM_UNIT_COLOR_SCHEME_SHAPE_ID" val="47"/>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4834_1*l_h_i*1_2_2"/>
  <p:tag name="KSO_WM_TEMPLATE_CATEGORY" val="diagram"/>
  <p:tag name="KSO_WM_TEMPLATE_INDEX" val="201948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295.75,&quot;left&quot;:33.13094488188976,&quot;top&quot;:145.4,&quot;width&quot;:832.6132283464567}"/>
</p:tagLst>
</file>

<file path=ppt/tags/tag223.xml><?xml version="1.0" encoding="utf-8"?>
<p:tagLst xmlns:p="http://schemas.openxmlformats.org/presentationml/2006/main">
  <p:tag name="KSO_WM_UNIT_TEXT_PART_ID_V2" val="d-3-2"/>
  <p:tag name="KSO_WM_UNIT_COLOR_SCHEME_SHAPE_ID" val="3"/>
  <p:tag name="KSO_WM_UNIT_COLOR_SCHEME_PARENT_PAGE" val="0_1"/>
  <p:tag name="KSO_WM_UNIT_SUBTYPE" val="a"/>
  <p:tag name="KSO_WM_UNIT_PRESET_TEXT" val="点击此处添加正文，文字是您思想的提炼&#10;为了最终呈现发布的良好效果，请尽量言简意赅的阐述观点&#10;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4834_1*l_h_f*1_2_1"/>
  <p:tag name="KSO_WM_TEMPLATE_CATEGORY" val="diagram"/>
  <p:tag name="KSO_WM_TEMPLATE_INDEX" val="20194834"/>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0"/>
  <p:tag name="KSO_WM_DIAGRAM_VIRTUALLY_FRAME" val="{&quot;height&quot;:295.75,&quot;left&quot;:33.13094488188976,&quot;top&quot;:145.4,&quot;width&quot;:832.6132283464567}"/>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3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3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BEAUTIFY_FLAG" val=""/>
  <p:tag name="KSO_WM_UNIT_PLACING_PICTURE_USER_VIEWPORT" val="{&quot;height&quot;:765,&quot;width&quot;:2985}"/>
</p:tagLst>
</file>

<file path=ppt/tags/tag23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3&quot;,&quot;maxSize&quot;:{&quot;size1&quot;:20},&quot;minSize&quot;:{&quot;size1&quot;:11.2},&quot;normalSize&quot;:{&quot;size1&quot;:11.2},&quot;subLayout&quot;:[{&quot;id&quot;:&quot;2024-01-16T10:12:03&quot;,&quot;margin&quot;:{&quot;bottom&quot;:0.025999998673796654,&quot;left&quot;:1.2699999809265137,&quot;right&quot;:1.2699999809265137,&quot;top&quot;:0.4230000376701355},&quot;type&quot;:0},{&quot;id&quot;:&quot;2024-01-16T10:12:0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3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7.xml><?xml version="1.0" encoding="utf-8"?>
<p:tagLst xmlns:p="http://schemas.openxmlformats.org/presentationml/2006/main">
  <p:tag name="KSO_WM_BEAUTIFY_FLAG" val=""/>
  <p:tag name="KSO_WM_UNIT_PLACING_PICTURE_USER_VIEWPORT" val="{&quot;height&quot;:765,&quot;width&quot;:2985}"/>
</p:tagLst>
</file>

<file path=ppt/tags/tag23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3&quot;,&quot;maxSize&quot;:{&quot;size1&quot;:20},&quot;minSize&quot;:{&quot;size1&quot;:11.2},&quot;normalSize&quot;:{&quot;size1&quot;:11.2},&quot;subLayout&quot;:[{&quot;id&quot;:&quot;2024-01-16T10:12:03&quot;,&quot;margin&quot;:{&quot;bottom&quot;:0.025999998673796654,&quot;left&quot;:1.2699999809265137,&quot;right&quot;:1.2699999809265137,&quot;top&quot;:0.4230000376701355},&quot;type&quot;:0},{&quot;id&quot;:&quot;2024-01-16T10:12:0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4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24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4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4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4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24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4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5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4&quot;,&quot;maxSize&quot;:{&quot;size1&quot;:20},&quot;minSize&quot;:{&quot;size1&quot;:11.2},&quot;normalSize&quot;:{&quot;size1&quot;:19.999814814814815},&quot;subLayout&quot;:[{&quot;id&quot;:&quot;2024-01-16T10:11:34&quot;,&quot;margin&quot;:{&quot;bottom&quot;:0.025999996811151505,&quot;left&quot;:1.2699999809265137,&quot;right&quot;:1.2699999809265137,&quot;top&quot;:0.4230000674724579},&quot;type&quot;:0},{&quot;id&quot;:&quot;2024-01-16T10:11:34&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5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118_2*l_h_f*1_1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18_2*l_h_i*1_1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118_2*l_h_i*1_1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118_2*l_h_i*1_1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18_2*l_h_i*1_1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25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118_2*l_h_f*1_2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118_2*l_h_i*1_2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9118_2*l_h_i*1_2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9118_2*l_h_i*1_2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118_2*l_h_i*1_2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26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18_2*l_h_f*1_3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18_2*l_h_i*1_3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9118_2*l_h_i*1_3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9118_2*l_h_i*1_3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18_2*l_h_i*1_3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70.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72.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4638_1*l_i*1_2"/>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7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27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8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2*l_i*1_1"/>
  <p:tag name="KSO_WM_TEMPLATE_CATEGORY" val="diagram"/>
  <p:tag name="KSO_WM_TEMPLATE_INDEX" val="20204638"/>
  <p:tag name="KSO_WM_UNIT_LAYERLEVEL" val="1_1"/>
  <p:tag name="KSO_WM_TAG_VERSION" val="1.0"/>
  <p:tag name="KSO_WM_BEAUTIFY_FLAG" val=""/>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04638_2*l_i*1_3"/>
  <p:tag name="KSO_WM_TEMPLATE_CATEGORY" val="diagram"/>
  <p:tag name="KSO_WM_TEMPLATE_INDEX" val="20204638"/>
  <p:tag name="KSO_WM_UNIT_LAYERLEVEL" val="1_1"/>
  <p:tag name="KSO_WM_TAG_VERSION" val="1.0"/>
  <p:tag name="KSO_WM_BEAUTIFY_FLAG" val=""/>
  <p:tag name="KSO_WM_UNIT_LINE_FORE_SCHEMECOLOR_INDEX_BRIGHTNESS" val="-0.5"/>
  <p:tag name="KSO_WM_UNIT_LINE_FORE_SCHEMECOLOR_INDEX" val="5"/>
  <p:tag name="KSO_WM_UNIT_LINE_FILL_TYPE" val="2"/>
  <p:tag name="KSO_WM_UNIT_USESOURCEFORMAT_APPLY" val="0"/>
</p:tagLst>
</file>

<file path=ppt/tags/tag289.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2*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0.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4638_2*l_h_f*1_3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
  <p:tag name="KSO_WM_UNIT_TEXT_FILL_FORE_SCHEMECOLOR_INDEX_BRIGHTNESS" val="0.35"/>
  <p:tag name="KSO_WM_UNIT_TEXT_FILL_FORE_SCHEMECOLOR_INDEX" val="13"/>
  <p:tag name="KSO_WM_UNIT_TEXT_FILL_TYPE" val="1"/>
  <p:tag name="KSO_WM_UNIT_USESOURCEFORMAT_APPLY" val="0"/>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5&quot;,&quot;maxSize&quot;:{&quot;size1&quot;:20},&quot;minSize&quot;:{&quot;size1&quot;:11.2},&quot;normalSize&quot;:{&quot;size1&quot;:19.999814814814815},&quot;subLayout&quot;:[{&quot;id&quot;:&quot;2024-01-16T10:11:35&quot;,&quot;margin&quot;:{&quot;bottom&quot;:0.025999996811151505,&quot;left&quot;:1.2699999809265137,&quot;right&quot;:1.2699999809265137,&quot;top&quot;:0.4230000674724579},&quot;type&quot;:0},{&quot;id&quot;:&quot;2024-01-16T10:11:35&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9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9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0821_3*l_h_i*1_2_1"/>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USESOURCEFORMAT_APPLY" val="0"/>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SMARTLAYOUT_COMPRESS_INFO" val="{&#10;    &quot;id&quot;: &quot;2024-01-16T10:11:36&quot;,&#10;    &quot;max&quot;: 1.8294488188976175,&#10;    &quot;topChanged&quot;: 0&#10;}&#10;"/>
  <p:tag name="KSO_WM_UNIT_TEXT_FILL_FORE_SCHEMECOLOR_INDEX_BRIGHTNESS" val="0"/>
  <p:tag name="KSO_WM_UNIT_TEXT_FILL_FORE_SCHEMECOLOR_INDEX" val="5"/>
  <p:tag name="KSO_WM_UNIT_TEXT_FILL_TYPE" val="1"/>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6&quot;,&quot;maxSize&quot;:{&quot;size1&quot;:20},&quot;minSize&quot;:{&quot;size1&quot;:11.2},&quot;normalSize&quot;:{&quot;size1&quot;:11.2},&quot;subLayout&quot;:[{&quot;id&quot;:&quot;2024-01-16T10:11:36&quot;,&quot;margin&quot;:{&quot;bottom&quot;:0.025999998673796654,&quot;left&quot;:1.2699999809265137,&quot;right&quot;:1.2699999809265137,&quot;top&quot;:0.4230000376701355},&quot;type&quot;:0},{&quot;id&quot;:&quot;2024-01-16T10:11:36&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0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0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1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1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32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5.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6.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32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2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118_2*l_h_f*1_1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118_2*l_h_i*1_1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118_2*l_h_i*1_1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9118_2*l_h_i*1_1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118_2*l_h_i*1_1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33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118_2*l_h_f*1_2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118_2*l_h_i*1_2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9118_2*l_h_i*1_2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9118_2*l_h_i*1_2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118_2*l_h_i*1_2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33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9118_2*l_h_f*1_3_1"/>
  <p:tag name="KSO_WM_TEMPLATE_CATEGORY" val="diagram"/>
  <p:tag name="KSO_WM_TEMPLATE_INDEX" val="20219118"/>
  <p:tag name="KSO_WM_UNIT_LAYERLEVEL" val="1_1_1"/>
  <p:tag name="KSO_WM_TAG_VERSION" val="1.0"/>
  <p:tag name="KSO_WM_BEAUTIFY_FLAG" val="#wm#"/>
  <p:tag name="KSO_WM_UNIT_PRESET_TEXT" val="单击此处输入你的正文，准确理解您传达的信息。单击此处输入你的正文，准确理解您传达的信息。单击此处输入你的正文。"/>
  <p:tag name="KSO_WM_CHIP_GROUPID" val="60b9dedcd573a1aeab43bc9c"/>
  <p:tag name="KSO_WM_CHIP_XID" val="60b9dedcd573a1aeab43bc9d"/>
  <p:tag name="KSO_WM_ASSEMBLE_CHIP_INDEX" val="eb875c7b866049548da7b6b0f3b93eea"/>
  <p:tag name="KSO_WM_UNIT_VALUE" val="72"/>
  <p:tag name="KSO_WM_UNIT_TEXT_FILL_FORE_SCHEMECOLOR_INDEX_BRIGHTNESS" val="0.25"/>
  <p:tag name="KSO_WM_UNIT_TEXT_FILL_FORE_SCHEMECOLOR_INDEX" val="13"/>
  <p:tag name="KSO_WM_UNIT_TEXT_FILL_TYPE" val="1"/>
  <p:tag name="KSO_WM_UNIT_USESOURCEFORMAT_APPLY" val="0"/>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9118_2*l_h_i*1_3_1"/>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9118_2*l_h_i*1_3_3"/>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9118_2*l_h_i*1_3_4"/>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9118_2*l_h_i*1_3_2"/>
  <p:tag name="KSO_WM_TEMPLATE_CATEGORY" val="diagram"/>
  <p:tag name="KSO_WM_TEMPLATE_INDEX" val="20219118"/>
  <p:tag name="KSO_WM_UNIT_LAYERLEVEL" val="1_1_1"/>
  <p:tag name="KSO_WM_TAG_VERSION" val="1.0"/>
  <p:tag name="KSO_WM_BEAUTIFY_FLAG" val="#wm#"/>
  <p:tag name="KSO_WM_CHIP_GROUPID" val="60b9dedcd573a1aeab43bc9c"/>
  <p:tag name="KSO_WM_CHIP_XID" val="60b9dedcd573a1aeab43bc9d"/>
  <p:tag name="KSO_WM_ASSEMBLE_CHIP_INDEX" val="eb875c7b866049548da7b6b0f3b93eea"/>
  <p:tag name="KSO_WM_UNIT_VALUE" val="1"/>
  <p:tag name="KSO_WM_UNIT_TEXT_FILL_FORE_SCHEMECOLOR_INDEX_BRIGHTNESS" val="-0.25"/>
  <p:tag name="KSO_WM_UNIT_TEXT_FILL_FORE_SCHEMECOLOR_INDEX" val="5"/>
  <p:tag name="KSO_WM_UNIT_TEXT_FILL_TYPE" val="1"/>
  <p:tag name="KSO_WM_UNIT_USESOURCEFORMAT_APPLY" val="0"/>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53.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58.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63.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68.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73.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78.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83.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88.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4-01-16T10:11:37&quot;,&quot;maxSize&quot;:{&quot;size1&quot;:31.1},&quot;minSize&quot;:{&quot;size1&quot;:17.8},&quot;normalSize&quot;:{&quot;size1&quot;:17.8},&quot;subLayout&quot;:[{&quot;id&quot;:&quot;2024-01-16T10:11:37&quot;,&quot;maxSize&quot;:{&quot;size1&quot;:100},&quot;minSize&quot;:{&quot;size1&quot;:61.7},&quot;normalSize&quot;:{&quot;size1&quot;:61.7},&quot;subLayout&quot;:[{&quot;id&quot;:&quot;2024-01-16T10:11:37&quot;,&quot;margin&quot;:{&quot;bottom&quot;:0,&quot;left&quot;:1.2699999809265137,&quot;right&quot;:1.2699999809265137,&quot;top&quot;:0.4230000376701355},&quot;type&quot;:0},{&quot;id&quot;:&quot;2024-01-16T10:11:37&quot;,&quot;margin&quot;:{&quot;bottom&quot;:0.025999998673796654,&quot;left&quot;:1.2699999809265137,&quot;right&quot;:1.2699999809265137,&quot;top&quot;:0.025999998673796654},&quot;type&quot;:0}],&quot;type&quot;:0},{&quot;id&quot;:&quot;2024-01-16T10:11:37&quot;,&quot;margin&quot;:{&quot;bottom&quot;:0.847000002861023,&quot;left&quot;:1.2699999809265137,&quot;right&quot;:1.2699999809265137,&quot;top&quot;:1.2699999809265137},&quot;type&quot;:0}],&quot;type&quot;:0}"/>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9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0&quot;,&quot;maxSize&quot;:{&quot;size1&quot;:20},&quot;minSize&quot;:{&quot;size1&quot;:11.2},&quot;normalSize&quot;:{&quot;size1&quot;:11.2},&quot;subLayout&quot;:[{&quot;id&quot;:&quot;2024-01-16T10:12:00&quot;,&quot;margin&quot;:{&quot;bottom&quot;:0.025999998673796654,&quot;left&quot;:1.2699999809265137,&quot;right&quot;:1.2699999809265137,&quot;top&quot;:0.4230000376701355},&quot;type&quot;:0},{&quot;id&quot;:&quot;2024-01-16T10:12:0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9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9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0&quot;,&quot;maxSize&quot;:{&quot;size1&quot;:20},&quot;minSize&quot;:{&quot;size1&quot;:11.2},&quot;normalSize&quot;:{&quot;size1&quot;:11.2},&quot;subLayout&quot;:[{&quot;id&quot;:&quot;2024-01-16T10:12:00&quot;,&quot;margin&quot;:{&quot;bottom&quot;:0.025999998673796654,&quot;left&quot;:1.2699999809265137,&quot;right&quot;:1.2699999809265137,&quot;top&quot;:0.4230000376701355},&quot;type&quot;:0},{&quot;id&quot;:&quot;2024-01-16T10:12:0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xml><?xml version="1.0" encoding="utf-8"?>
<p:tagLst xmlns:p="http://schemas.openxmlformats.org/presentationml/2006/main">
  <p:tag name="KSO_WM_UNIT_ICON_FILEID" val="3100594"/>
  <p:tag name="KSO_WM_UNIT_ICON_STYLE" val="1"/>
  <p:tag name="KSO_WM_UNIT_VALUE" val="58*5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0821_3*l_h_x*1_2_1"/>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0&quot;,&quot;maxSize&quot;:{&quot;size1&quot;:20},&quot;minSize&quot;:{&quot;size1&quot;:11.2},&quot;normalSize&quot;:{&quot;size1&quot;:11.2},&quot;subLayout&quot;:[{&quot;id&quot;:&quot;2024-01-16T10:12:00&quot;,&quot;margin&quot;:{&quot;bottom&quot;:0.025999998673796654,&quot;left&quot;:1.2699999809265137,&quot;right&quot;:1.2699999809265137,&quot;top&quot;:0.4230000376701355},&quot;type&quot;:0},{&quot;id&quot;:&quot;2024-01-16T10:12:0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0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0&quot;,&quot;maxSize&quot;:{&quot;size1&quot;:20},&quot;minSize&quot;:{&quot;size1&quot;:11.2},&quot;normalSize&quot;:{&quot;size1&quot;:11.2},&quot;subLayout&quot;:[{&quot;id&quot;:&quot;2024-01-16T10:12:00&quot;,&quot;margin&quot;:{&quot;bottom&quot;:0.025999998673796654,&quot;left&quot;:1.2699999809265137,&quot;right&quot;:1.2699999809265137,&quot;top&quot;:0.4230000376701355},&quot;type&quot;:0},{&quot;id&quot;:&quot;2024-01-16T10:12:0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1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0&quot;,&quot;maxSize&quot;:{&quot;size1&quot;:20},&quot;minSize&quot;:{&quot;size1&quot;:11.2},&quot;normalSize&quot;:{&quot;size1&quot;:11.2},&quot;subLayout&quot;:[{&quot;id&quot;:&quot;2024-01-16T10:12:00&quot;,&quot;margin&quot;:{&quot;bottom&quot;:0.025999998673796654,&quot;left&quot;:1.2699999809265137,&quot;right&quot;:1.2699999809265137,&quot;top&quot;:0.4230000376701355},&quot;type&quot;:0},{&quot;id&quot;:&quot;2024-01-16T10:12:0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1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0&quot;,&quot;maxSize&quot;:{&quot;size1&quot;:20},&quot;minSize&quot;:{&quot;size1&quot;:11.2},&quot;normalSize&quot;:{&quot;size1&quot;:11.2},&quot;subLayout&quot;:[{&quot;id&quot;:&quot;2024-01-16T10:12:00&quot;,&quot;margin&quot;:{&quot;bottom&quot;:0.025999998673796654,&quot;left&quot;:1.2699999809265137,&quot;right&quot;:1.2699999809265137,&quot;top&quot;:0.4230000376701355},&quot;type&quot;:0},{&quot;id&quot;:&quot;2024-01-16T10:12:0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1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0&quot;,&quot;maxSize&quot;:{&quot;size1&quot;:20},&quot;minSize&quot;:{&quot;size1&quot;:11.2},&quot;normalSize&quot;:{&quot;size1&quot;:11.2},&quot;subLayout&quot;:[{&quot;id&quot;:&quot;2024-01-16T10:12:00&quot;,&quot;margin&quot;:{&quot;bottom&quot;:0.025999998673796654,&quot;left&quot;:1.2699999809265137,&quot;right&quot;:1.2699999809265137,&quot;top&quot;:0.4230000376701355},&quot;type&quot;:0},{&quot;id&quot;:&quot;2024-01-16T10:12:0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2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0&quot;,&quot;maxSize&quot;:{&quot;size1&quot;:20},&quot;minSize&quot;:{&quot;size1&quot;:11.2},&quot;normalSize&quot;:{&quot;size1&quot;:11.2},&quot;subLayout&quot;:[{&quot;id&quot;:&quot;2024-01-16T10:12:00&quot;,&quot;margin&quot;:{&quot;bottom&quot;:0.025999998673796654,&quot;left&quot;:1.2699999809265137,&quot;right&quot;:1.2699999809265137,&quot;top&quot;:0.4230000376701355},&quot;type&quot;:0},{&quot;id&quot;:&quot;2024-01-16T10:12:00&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2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2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3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3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3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4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4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4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4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5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5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5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5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6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6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4638_1*l_i*1_1"/>
  <p:tag name="KSO_WM_TEMPLATE_CATEGORY" val="diagram"/>
  <p:tag name="KSO_WM_TEMPLATE_INDEX" val="20204638"/>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Lst>
</file>

<file path=ppt/tags/tag466.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4638_1*l_h_f*1_1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4638_1*l_i*1_2"/>
  <p:tag name="KSO_WM_TEMPLATE_CATEGORY" val="diagram"/>
  <p:tag name="KSO_WM_TEMPLATE_INDEX" val="20204638"/>
  <p:tag name="KSO_WM_UNIT_LAYERLEVEL" val="1_1"/>
  <p:tag name="KSO_WM_TAG_VERSION" val="1.0"/>
  <p:tag name="KSO_WM_BEAUTIFY_FLAG" val="#wm#"/>
  <p:tag name="KSO_WM_UNIT_LINE_FORE_SCHEMECOLOR_INDEX_BRIGHTNESS" val="-0.5"/>
  <p:tag name="KSO_WM_UNIT_LINE_FORE_SCHEMECOLOR_INDEX" val="5"/>
  <p:tag name="KSO_WM_UNIT_LINE_FILL_TYPE" val="2"/>
  <p:tag name="KSO_WM_UNIT_USESOURCEFORMAT_APPLY" val="0"/>
</p:tagLst>
</file>

<file path=ppt/tags/tag468.xml><?xml version="1.0" encoding="utf-8"?>
<p:tagLst xmlns:p="http://schemas.openxmlformats.org/presentationml/2006/main">
  <p:tag name="KSO_WM_UNIT_SUBTYPE" val="a"/>
  <p:tag name="KSO_WM_UNIT_NOCLEAR" val="0"/>
  <p:tag name="KSO_WM_UNIT_VALUE" val="40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4638_1*l_h_f*1_2_1"/>
  <p:tag name="KSO_WM_TEMPLATE_CATEGORY" val="diagram"/>
  <p:tag name="KSO_WM_TEMPLATE_INDEX" val="2020463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35"/>
  <p:tag name="KSO_WM_UNIT_TEXT_FILL_FORE_SCHEMECOLOR_INDEX" val="13"/>
  <p:tag name="KSO_WM_UNIT_TEXT_FILL_TYPE" val="1"/>
  <p:tag name="KSO_WM_UNIT_USESOURCEFORMAT_APPLY" val="0"/>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7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1:33&quot;,&quot;maxSize&quot;:{&quot;size1&quot;:20},&quot;minSize&quot;:{&quot;size1&quot;:11.2},&quot;normalSize&quot;:{&quot;size1&quot;:11.2},&quot;subLayout&quot;:[{&quot;id&quot;:&quot;2024-01-16T10:11:33&quot;,&quot;margin&quot;:{&quot;bottom&quot;:0.025999998673796654,&quot;left&quot;:1.2699999809265137,&quot;right&quot;:1.2699999809265137,&quot;top&quot;:0.4230000376701355},&quot;type&quot;:0},{&quot;id&quot;:&quot;2024-01-16T10:11:33&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7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7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8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8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8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9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9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49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9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0.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0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0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0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0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1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1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51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52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52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2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52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53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53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4-01-16T10:12:01&quot;,&quot;maxSize&quot;:{&quot;size1&quot;:20},&quot;minSize&quot;:{&quot;size1&quot;:11.2},&quot;normalSize&quot;:{&quot;size1&quot;:11.2},&quot;subLayout&quot;:[{&quot;id&quot;:&quot;2024-01-16T10:12:01&quot;,&quot;margin&quot;:{&quot;bottom&quot;:0.025999998673796654,&quot;left&quot;:1.2699999809265137,&quot;right&quot;:1.2699999809265137,&quot;top&quot;:0.4230000376701355},&quot;type&quot;:0},{&quot;id&quot;:&quot;2024-01-16T10:12:01&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3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36.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537.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538.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53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1_1*f*1"/>
  <p:tag name="KSO_WM_TEMPLATE_CATEGORY" val="diagram"/>
  <p:tag name="KSO_WM_TEMPLATE_INDEX" val="20211051"/>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fa23e79076be41119ad642c4cda491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0ce386d980456f8564befea39e3cb3"/>
  <p:tag name="KSO_WM_UNIT_TEXT_FILL_FORE_SCHEMECOLOR_INDEX_BRIGHTNESS" val="0.25"/>
  <p:tag name="KSO_WM_UNIT_TEXT_FILL_FORE_SCHEMECOLOR_INDEX" val="13"/>
  <p:tag name="KSO_WM_UNIT_TEXT_FILL_TYPE" val="1"/>
  <p:tag name="KSO_WM_TEMPLATE_ASSEMBLE_XID" val="60656ea44054ed1e2fb7fce2"/>
  <p:tag name="KSO_WM_TEMPLATE_ASSEMBLE_GROUPID" val="60656ea44054ed1e2fb7fce2"/>
</p:tagLst>
</file>

<file path=ppt/tags/tag5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4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44.xml><?xml version="1.0" encoding="utf-8"?>
<p:tagLst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545.xml><?xml version="1.0" encoding="utf-8"?>
<p:tagLst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46.xml><?xml version="1.0" encoding="utf-8"?>
<p:tagLst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47.xml><?xml version="1.0" encoding="utf-8"?>
<p:tagLst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48.xml><?xml version="1.0" encoding="utf-8"?>
<p:tagLst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5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5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53.xml><?xml version="1.0" encoding="utf-8"?>
<p:tagLst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554.xml><?xml version="1.0" encoding="utf-8"?>
<p:tagLst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55.xml><?xml version="1.0" encoding="utf-8"?>
<p:tagLst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56.xml><?xml version="1.0" encoding="utf-8"?>
<p:tagLst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57.xml><?xml version="1.0" encoding="utf-8"?>
<p:tagLst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6.xml><?xml version="1.0" encoding="utf-8"?>
<p:tagLst xmlns:p="http://schemas.openxmlformats.org/presentationml/2006/main">
  <p:tag name="KSO_WM_DIAGRAM_VIRTUALLY_FRAME" val="{&quot;height&quot;:160.45,&quot;left&quot;:154.67496062992126,&quot;top&quot;:277.8,&quot;width&quot;:596.65}"/>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6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62.xml><?xml version="1.0" encoding="utf-8"?>
<p:tagLst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563.xml><?xml version="1.0" encoding="utf-8"?>
<p:tagLst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64.xml><?xml version="1.0" encoding="utf-8"?>
<p:tagLst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65.xml><?xml version="1.0" encoding="utf-8"?>
<p:tagLst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66.xml><?xml version="1.0" encoding="utf-8"?>
<p:tagLst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7.xml><?xml version="1.0" encoding="utf-8"?>
<p:tagLst xmlns:p="http://schemas.openxmlformats.org/presentationml/2006/main">
  <p:tag name="KSO_WM_DIAGRAM_VIRTUALLY_FRAME" val="{&quot;height&quot;:160.45,&quot;left&quot;:154.67496062992126,&quot;top&quot;:277.8,&quot;width&quot;:596.65}"/>
</p:tagLst>
</file>

<file path=ppt/tags/tag57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71.xml><?xml version="1.0" encoding="utf-8"?>
<p:tagLst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572.xml><?xml version="1.0" encoding="utf-8"?>
<p:tagLst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73.xml><?xml version="1.0" encoding="utf-8"?>
<p:tagLst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74.xml><?xml version="1.0" encoding="utf-8"?>
<p:tagLst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75.xml><?xml version="1.0" encoding="utf-8"?>
<p:tagLst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7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DIAGRAM_VIRTUALLY_FRAME" val="{&quot;height&quot;:160.45,&quot;left&quot;:154.67496062992126,&quot;top&quot;:277.8,&quot;width&quot;:596.65}"/>
</p:tagLst>
</file>

<file path=ppt/tags/tag580.xml><?xml version="1.0" encoding="utf-8"?>
<p:tagLst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581.xml><?xml version="1.0" encoding="utf-8"?>
<p:tagLst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82.xml><?xml version="1.0" encoding="utf-8"?>
<p:tagLst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83.xml><?xml version="1.0" encoding="utf-8"?>
<p:tagLst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84.xml><?xml version="1.0" encoding="utf-8"?>
<p:tagLst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8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89.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59.xml><?xml version="1.0" encoding="utf-8"?>
<p:tagLst xmlns:p="http://schemas.openxmlformats.org/presentationml/2006/main">
  <p:tag name="KSO_WM_DIAGRAM_VIRTUALLY_FRAME" val="{&quot;height&quot;:160.45,&quot;left&quot;:154.67496062992126,&quot;top&quot;:277.8,&quot;width&quot;:596.65}"/>
</p:tagLst>
</file>

<file path=ppt/tags/tag590.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591.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59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1_1*f*1"/>
  <p:tag name="KSO_WM_TEMPLATE_CATEGORY" val="diagram"/>
  <p:tag name="KSO_WM_TEMPLATE_INDEX" val="20211051"/>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fa23e79076be41119ad642c4cda491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0ce386d980456f8564befea39e3cb3"/>
  <p:tag name="KSO_WM_UNIT_TEXT_FILL_FORE_SCHEMECOLOR_INDEX_BRIGHTNESS" val="0.25"/>
  <p:tag name="KSO_WM_UNIT_TEXT_FILL_FORE_SCHEMECOLOR_INDEX" val="13"/>
  <p:tag name="KSO_WM_UNIT_TEXT_FILL_TYPE" val="1"/>
  <p:tag name="KSO_WM_TEMPLATE_ASSEMBLE_XID" val="60656ea44054ed1e2fb7fce2"/>
  <p:tag name="KSO_WM_TEMPLATE_ASSEMBLE_GROUPID" val="60656ea44054ed1e2fb7fce2"/>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9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97.xml><?xml version="1.0" encoding="utf-8"?>
<p:tagLst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598.xml><?xml version="1.0" encoding="utf-8"?>
<p:tagLst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599.xml><?xml version="1.0" encoding="utf-8"?>
<p:tagLst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160.45,&quot;left&quot;:154.67496062992126,&quot;top&quot;:277.8,&quot;width&quot;:596.65}"/>
</p:tagLst>
</file>

<file path=ppt/tags/tag600.xml><?xml version="1.0" encoding="utf-8"?>
<p:tagLst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01.xml><?xml version="1.0" encoding="utf-8"?>
<p:tagLst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0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06.xml><?xml version="1.0" encoding="utf-8"?>
<p:tagLst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607.xml><?xml version="1.0" encoding="utf-8"?>
<p:tagLst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08.xml><?xml version="1.0" encoding="utf-8"?>
<p:tagLst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09.xml><?xml version="1.0" encoding="utf-8"?>
<p:tagLst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1.xml><?xml version="1.0" encoding="utf-8"?>
<p:tagLst xmlns:p="http://schemas.openxmlformats.org/presentationml/2006/main">
  <p:tag name="KSO_WM_DIAGRAM_VIRTUALLY_FRAME" val="{&quot;height&quot;:160.45,&quot;left&quot;:154.67496062992126,&quot;top&quot;:277.8,&quot;width&quot;:596.65}"/>
</p:tagLst>
</file>

<file path=ppt/tags/tag610.xml><?xml version="1.0" encoding="utf-8"?>
<p:tagLst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1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15.xml><?xml version="1.0" encoding="utf-8"?>
<p:tagLst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616.xml><?xml version="1.0" encoding="utf-8"?>
<p:tagLst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17.xml><?xml version="1.0" encoding="utf-8"?>
<p:tagLst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18.xml><?xml version="1.0" encoding="utf-8"?>
<p:tagLst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19.xml><?xml version="1.0" encoding="utf-8"?>
<p:tagLst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2.xml><?xml version="1.0" encoding="utf-8"?>
<p:tagLst xmlns:p="http://schemas.openxmlformats.org/presentationml/2006/main">
  <p:tag name="KSO_WM_DIAGRAM_VIRTUALLY_FRAME" val="{&quot;height&quot;:160.45,&quot;left&quot;:154.67496062992126,&quot;top&quot;:277.8,&quot;width&quot;:596.65}"/>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2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24.xml><?xml version="1.0" encoding="utf-8"?>
<p:tagLst xmlns:p="http://schemas.openxmlformats.org/presentationml/2006/main">
  <p:tag name="KSO_WM_TAG_VERSION" val="1.0"/>
  <p:tag name="KSO_WM_BEAUTIFY_FLAG" val="#wm#"/>
  <p:tag name="KSO_WM_UNIT_TYPE" val="i"/>
  <p:tag name="KSO_WM_UNIT_ID" val="diagram20208600_1*i*1"/>
  <p:tag name="KSO_WM_TEMPLATE_CATEGORY" val="diagram"/>
  <p:tag name="KSO_WM_TEMPLATE_INDEX" val="20208600"/>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1"/>
  <p:tag name="KSO_WM_TEMPLATE_ASSEMBLE_GROUPID" val="60656e7a4054ed1e2fb7f9a1"/>
</p:tagLst>
</file>

<file path=ppt/tags/tag625.xml><?xml version="1.0" encoding="utf-8"?>
<p:tagLst xmlns:p="http://schemas.openxmlformats.org/presentationml/2006/main">
  <p:tag name="KSO_WM_TAG_VERSION" val="1.0"/>
  <p:tag name="KSO_WM_BEAUTIFY_FLAG" val="#wm#"/>
  <p:tag name="KSO_WM_UNIT_TYPE" val="i"/>
  <p:tag name="KSO_WM_UNIT_ID" val="diagram20208600_1*i*2"/>
  <p:tag name="KSO_WM_TEMPLATE_CATEGORY" val="diagram"/>
  <p:tag name="KSO_WM_TEMPLATE_INDEX" val="20208600"/>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26.xml><?xml version="1.0" encoding="utf-8"?>
<p:tagLst xmlns:p="http://schemas.openxmlformats.org/presentationml/2006/main">
  <p:tag name="KSO_WM_TAG_VERSION" val="1.0"/>
  <p:tag name="KSO_WM_BEAUTIFY_FLAG" val="#wm#"/>
  <p:tag name="KSO_WM_UNIT_TYPE" val="i"/>
  <p:tag name="KSO_WM_UNIT_ID" val="diagram20208600_1*i*3"/>
  <p:tag name="KSO_WM_TEMPLATE_CATEGORY" val="diagram"/>
  <p:tag name="KSO_WM_TEMPLATE_INDEX" val="20208600"/>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27.xml><?xml version="1.0" encoding="utf-8"?>
<p:tagLst xmlns:p="http://schemas.openxmlformats.org/presentationml/2006/main">
  <p:tag name="KSO_WM_TAG_VERSION" val="1.0"/>
  <p:tag name="KSO_WM_BEAUTIFY_FLAG" val="#wm#"/>
  <p:tag name="KSO_WM_UNIT_TYPE" val="i"/>
  <p:tag name="KSO_WM_UNIT_ID" val="diagram20208600_1*i*4"/>
  <p:tag name="KSO_WM_TEMPLATE_CATEGORY" val="diagram"/>
  <p:tag name="KSO_WM_TEMPLATE_INDEX" val="20208600"/>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28.xml><?xml version="1.0" encoding="utf-8"?>
<p:tagLst xmlns:p="http://schemas.openxmlformats.org/presentationml/2006/main">
  <p:tag name="KSO_WM_TAG_VERSION" val="1.0"/>
  <p:tag name="KSO_WM_BEAUTIFY_FLAG" val="#wm#"/>
  <p:tag name="KSO_WM_UNIT_TYPE" val="i"/>
  <p:tag name="KSO_WM_UNIT_ID" val="diagram20208600_1*i*5"/>
  <p:tag name="KSO_WM_TEMPLATE_CATEGORY" val="diagram"/>
  <p:tag name="KSO_WM_TEMPLATE_INDEX" val="20208600"/>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1"/>
  <p:tag name="KSO_WM_TEMPLATE_ASSEMBLE_GROUPID" val="60656e7a4054ed1e2fb7f9a1"/>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DIAGRAM_VIRTUALLY_FRAME" val="{&quot;height&quot;:160.45,&quot;left&quot;:154.67496062992126,&quot;top&quot;:277.8,&quot;width&quot;:596.65}"/>
</p:tagLst>
</file>

<file path=ppt/tags/tag63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2&quot;,&quot;maxSize&quot;:{&quot;size1&quot;:20},&quot;minSize&quot;:{&quot;size1&quot;:11.2},&quot;normalSize&quot;:{&quot;size1&quot;:11.2},&quot;subLayout&quot;:[{&quot;id&quot;:&quot;2024-01-12T19:55:22&quot;,&quot;margin&quot;:{&quot;bottom&quot;:0.025999998673796654,&quot;left&quot;:1.2699999809265137,&quot;right&quot;:1.2699999809265137,&quot;top&quot;:0.4230000376701355},&quot;type&quot;:0},{&quot;id&quot;:&quot;2024-01-12T19:55:2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3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3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4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4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4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5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5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57.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65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5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6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6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6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6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7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7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8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8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90.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691.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92.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93.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94.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69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9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0821_3*l_h_i*1_2_1"/>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USESOURCEFORMAT_APPLY" val="0"/>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0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0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1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1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2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3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3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4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4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5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6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6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6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7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7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8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8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9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9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UNIT_ICON_FILEID" val="3100594"/>
  <p:tag name="KSO_WM_UNIT_ICON_STYLE" val="1"/>
  <p:tag name="KSO_WM_UNIT_VALUE" val="58*5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0821_3*l_h_x*1_2_1"/>
  <p:tag name="KSO_WM_TEMPLATE_CATEGORY" val="diagram"/>
  <p:tag name="KSO_WM_TEMPLATE_INDEX" val="2021082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0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0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1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1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1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2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2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3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3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4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4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5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52.xml><?xml version="1.0" encoding="utf-8"?>
<p:tagLst xmlns:p="http://schemas.openxmlformats.org/presentationml/2006/main">
  <p:tag name="KSO_WM_BEAUTIFY_FLAG" val=""/>
</p:tagLst>
</file>

<file path=ppt/tags/tag85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5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5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6.xml><?xml version="1.0" encoding="utf-8"?>
<p:tagLst xmlns:p="http://schemas.openxmlformats.org/presentationml/2006/main">
  <p:tag name="KSO_WM_UNIT_COLOR_SCHEME_SHAPE_ID" val="5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668_1_1"/>
  <p:tag name="KSO_WM_UNIT_ID" val="diagram20196511_4*l_h_i*668_1_1"/>
  <p:tag name="KSO_WM_TEMPLATE_CATEGORY" val="diagram"/>
  <p:tag name="KSO_WM_TEMPLATE_INDEX" val="2019651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0"/>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6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6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7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7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7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8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8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8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88.xml><?xml version="1.0" encoding="utf-8"?>
<p:tagLst xmlns:p="http://schemas.openxmlformats.org/presentationml/2006/main">
  <p:tag name="KSO_WM_BEAUTIFY_FLAG" val=""/>
</p:tagLst>
</file>

<file path=ppt/tags/tag889.xml><?xml version="1.0" encoding="utf-8"?>
<p:tagLst xmlns:p="http://schemas.openxmlformats.org/presentationml/2006/main">
  <p:tag name="KSO_WM_BEAUTIFY_FLAG" val=""/>
</p:tagLst>
</file>

<file path=ppt/tags/tag89.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89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9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93.xml><?xml version="1.0" encoding="utf-8"?>
<p:tagLst xmlns:p="http://schemas.openxmlformats.org/presentationml/2006/main">
  <p:tag name="KSO_WM_BEAUTIFY_FLAG" val=""/>
</p:tagLst>
</file>

<file path=ppt/tags/tag894.xml><?xml version="1.0" encoding="utf-8"?>
<p:tagLst xmlns:p="http://schemas.openxmlformats.org/presentationml/2006/main">
  <p:tag name="KSO_WM_BEAUTIFY_FLAG" val=""/>
</p:tagLst>
</file>

<file path=ppt/tags/tag89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8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9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898.xml><?xml version="1.0" encoding="utf-8"?>
<p:tagLst xmlns:p="http://schemas.openxmlformats.org/presentationml/2006/main">
  <p:tag name="KSO_WM_BEAUTIFY_FLAG" val=""/>
</p:tagLst>
</file>

<file path=ppt/tags/tag89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0.xml><?xml version="1.0" encoding="utf-8"?>
<p:tagLst xmlns:p="http://schemas.openxmlformats.org/presentationml/2006/main">
  <p:tag name="KSO_WM_UNIT_COLOR_SCHEME_SHAPE_ID" val="53"/>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668_1_2"/>
  <p:tag name="KSO_WM_UNIT_ID" val="diagram20196511_4*l_h_i*668_1_2"/>
  <p:tag name="KSO_WM_TEMPLATE_CATEGORY" val="diagram"/>
  <p:tag name="KSO_WM_TEMPLATE_INDEX" val="20196511"/>
  <p:tag name="KSO_WM_UNIT_LAYERLEVEL" val="1_1_1"/>
  <p:tag name="KSO_WM_TAG_VERSION" val="1.0"/>
  <p:tag name="KSO_WM_BEAUTIFY_FLAG" val=""/>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
  <p:tag name="KSO_WM_UNIT_TEXT_FILL_FORE_SCHEMECOLOR_INDEX" val="14"/>
  <p:tag name="KSO_WM_UNIT_TEXT_FILL_TYPE" val="1"/>
  <p:tag name="KSO_WM_UNIT_USESOURCEFORMAT_APPLY" val="0"/>
</p:tagLst>
</file>

<file path=ppt/tags/tag90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0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903.xml><?xml version="1.0" encoding="utf-8"?>
<p:tagLst xmlns:p="http://schemas.openxmlformats.org/presentationml/2006/main">
  <p:tag name="KSO_WM_BEAUTIFY_FLAG" val=""/>
</p:tagLst>
</file>

<file path=ppt/tags/tag904.xml><?xml version="1.0" encoding="utf-8"?>
<p:tagLst xmlns:p="http://schemas.openxmlformats.org/presentationml/2006/main">
  <p:tag name="KSO_WM_BEAUTIFY_FLAG" val=""/>
</p:tagLst>
</file>

<file path=ppt/tags/tag90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2T19:55:28&quot;,&quot;maxSize&quot;:{&quot;size1&quot;:20},&quot;minSize&quot;:{&quot;size1&quot;:11.2},&quot;normalSize&quot;:{&quot;size1&quot;:11.2},&quot;subLayout&quot;:[{&quot;id&quot;:&quot;2024-01-12T19:55:28&quot;,&quot;margin&quot;:{&quot;bottom&quot;:0.025999998673796654,&quot;left&quot;:1.2699999809265137,&quot;right&quot;:1.2699999809265137,&quot;top&quot;:0.4230000376701355},&quot;type&quot;:0},{&quot;id&quot;:&quot;2024-01-12T19:55:28&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06.xml><?xml version="1.0" encoding="utf-8"?>
<p:tagLst xmlns:p="http://schemas.openxmlformats.org/presentationml/2006/main">
  <p:tag name="ISPRING_ULTRA_SCORM_COURSE_ID" val="F96FFF5B-1D19-49F6-80CE-FB420BFED85D"/>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个人述职"/>
  <p:tag name="ISPRING_SCORM_ENDPOINT" val="&lt;endpoint&gt;&lt;enable&gt;0&lt;/enable&gt;&lt;lrs&gt;http://&lt;/lrs&gt;&lt;auth&gt;0&lt;/auth&gt;&lt;login&gt;&lt;/login&gt;&lt;password&gt;&lt;/password&gt;&lt;key&gt;&lt;/key&gt;&lt;name&gt;&lt;/name&gt;&lt;email&gt;&lt;/email&gt;&lt;/endpoint&gt;&#10;"/>
  <p:tag name="COMMONDATA" val="eyJoZGlkIjoiZmUyYWE4Yjk5MzBkN2VjMzBkYmI5MmFkNDUwMDUyZTkifQ=="/>
  <p:tag name="commondata" val="eyJoZGlkIjoiYmZlOWI5MGNhNzA1MTBiMzgxYzEwZjQ5NmQ3YTgwNzMifQ=="/>
</p:tagLst>
</file>

<file path=ppt/tags/tag9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1-16T10:11:32&quot;,&quot;maxSize&quot;:{&quot;size1&quot;:20},&quot;minSize&quot;:{&quot;size1&quot;:11.2},&quot;normalSize&quot;:{&quot;size1&quot;:11.2},&quot;subLayout&quot;:[{&quot;id&quot;:&quot;2024-01-16T10:11:32&quot;,&quot;margin&quot;:{&quot;bottom&quot;:0.025999998673796654,&quot;left&quot;:1.2699999809265137,&quot;right&quot;:1.2699999809265137,&quot;top&quot;:0.4230000376701355},&quot;type&quot;:0},{&quot;id&quot;:&quot;2024-01-16T10:11:32&quot;,&quot;margin&quot;:{&quot;bottom&quot;:0.847000002861023,&quot;left&quot;:1.2699999809265137,&quot;right&quot;:1.2699999809265137,&quot;top&quot;:1.2699999809265137},&quot;type&quot;:0}],&quot;type&quot;:0}"/>
  <p:tag name="KSO_WM_SLIDE_RATIO" val="1.777778"/>
  <p:tag name="KSO_WM_SLIDE_BACKGROUND" val="[&quot;general&quot;]"/>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9.xml><?xml version="1.0" encoding="utf-8"?>
<p:tagLst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清风素材 12sc.taobao.com">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vert="horz" wrap="square" lIns="91440" tIns="45720" rIns="91440" bIns="45720" numCol="1" anchor="t" anchorCtr="0" compatLnSpc="1"/>
      <a:lstStyle>
        <a:defPPr algn="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自定义 1261">
      <a:dk1>
        <a:sysClr val="windowText" lastClr="000000"/>
      </a:dk1>
      <a:lt1>
        <a:sysClr val="window" lastClr="FFFFFF"/>
      </a:lt1>
      <a:dk2>
        <a:srgbClr val="464646"/>
      </a:dk2>
      <a:lt2>
        <a:srgbClr val="7F7F7F"/>
      </a:lt2>
      <a:accent1>
        <a:srgbClr val="2C99C0"/>
      </a:accent1>
      <a:accent2>
        <a:srgbClr val="D53E25"/>
      </a:accent2>
      <a:accent3>
        <a:srgbClr val="ECA11A"/>
      </a:accent3>
      <a:accent4>
        <a:srgbClr val="2C99C0"/>
      </a:accent4>
      <a:accent5>
        <a:srgbClr val="D53E25"/>
      </a:accent5>
      <a:accent6>
        <a:srgbClr val="ECA11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Times New Roman"/>
        <a:ea typeface="宋体"/>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28327</Words>
  <Application>WPS 演示</Application>
  <PresentationFormat>自定义</PresentationFormat>
  <Paragraphs>2629</Paragraphs>
  <Slides>171</Slides>
  <Notes>171</Notes>
  <HiddenSlides>0</HiddenSlides>
  <MMClips>0</MMClips>
  <ScaleCrop>false</ScaleCrop>
  <HeadingPairs>
    <vt:vector size="8" baseType="variant">
      <vt:variant>
        <vt:lpstr>已用的字体</vt:lpstr>
      </vt:variant>
      <vt:variant>
        <vt:i4>27</vt:i4>
      </vt:variant>
      <vt:variant>
        <vt:lpstr>主题</vt:lpstr>
      </vt:variant>
      <vt:variant>
        <vt:i4>5</vt:i4>
      </vt:variant>
      <vt:variant>
        <vt:lpstr>嵌入 OLE 服务器</vt:lpstr>
      </vt:variant>
      <vt:variant>
        <vt:i4>55</vt:i4>
      </vt:variant>
      <vt:variant>
        <vt:lpstr>幻灯片标题</vt:lpstr>
      </vt:variant>
      <vt:variant>
        <vt:i4>171</vt:i4>
      </vt:variant>
    </vt:vector>
  </HeadingPairs>
  <TitlesOfParts>
    <vt:vector size="258" baseType="lpstr">
      <vt:lpstr>Arial</vt:lpstr>
      <vt:lpstr>宋体</vt:lpstr>
      <vt:lpstr>Wingdings</vt:lpstr>
      <vt:lpstr>微软雅黑</vt:lpstr>
      <vt:lpstr>仿宋_GB2312</vt:lpstr>
      <vt:lpstr>仿宋</vt:lpstr>
      <vt:lpstr>Calibri</vt:lpstr>
      <vt:lpstr>Open Sans</vt:lpstr>
      <vt:lpstr>冬青黑体简体中文 W3</vt:lpstr>
      <vt:lpstr>黑体</vt:lpstr>
      <vt:lpstr>Times New Roman</vt:lpstr>
      <vt:lpstr>楷体</vt:lpstr>
      <vt:lpstr>Wingdings</vt:lpstr>
      <vt:lpstr>Times New Roman</vt:lpstr>
      <vt:lpstr>楷体_GB2312</vt:lpstr>
      <vt:lpstr>新宋体</vt:lpstr>
      <vt:lpstr>Verdana</vt:lpstr>
      <vt:lpstr>隶书</vt:lpstr>
      <vt:lpstr>Arial Unicode MS</vt:lpstr>
      <vt:lpstr>Cambria Math</vt:lpstr>
      <vt:lpstr>MS Mincho</vt:lpstr>
      <vt:lpstr>Arial Narrow</vt:lpstr>
      <vt:lpstr>Segoe UI</vt:lpstr>
      <vt:lpstr>WPS-Bullets</vt:lpstr>
      <vt:lpstr>Calibri Light</vt:lpstr>
      <vt:lpstr>Tahoma</vt:lpstr>
      <vt:lpstr>楷体_GB2312</vt:lpstr>
      <vt:lpstr>清风素材 12sc.taobao.com</vt:lpstr>
      <vt:lpstr>1_自定义设计方案</vt:lpstr>
      <vt:lpstr>2_自定义设计方案</vt:lpstr>
      <vt:lpstr>3_自定义设计方案</vt:lpstr>
      <vt:lpstr>5_自定义设计方案</vt:lpstr>
      <vt:lpstr>Visio.Drawing.6</vt:lpstr>
      <vt:lpstr>Visio.Drawing.11</vt:lpstr>
      <vt:lpstr>Visio.Drawing.6</vt:lpstr>
      <vt:lpstr>Visio.Drawing.6</vt:lpstr>
      <vt:lpstr>Equation.DSMT4</vt:lpstr>
      <vt:lpstr>Equation.DSMT4</vt:lpstr>
      <vt:lpstr>Equation.DSMT4</vt:lpstr>
      <vt:lpstr>Equation.3</vt:lpstr>
      <vt:lpstr>Equation.3</vt:lpstr>
      <vt:lpstr>Equation.3</vt:lpstr>
      <vt:lpstr>Equation.DSMT4</vt:lpstr>
      <vt:lpstr>Visio.Drawing.6</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Visio.Drawing.11</vt:lpstr>
      <vt:lpstr>Visio.Drawing.11</vt:lpstr>
      <vt:lpstr>Visio.Drawing.11</vt:lpstr>
      <vt:lpstr>Visio.Drawing.6</vt:lpstr>
      <vt:lpstr>Equation.DSMT4</vt:lpstr>
      <vt:lpstr>Equation.DSMT4</vt:lpstr>
      <vt:lpstr>Equation.DSMT4</vt:lpstr>
      <vt:lpstr>Equation.DSMT4</vt:lpstr>
      <vt:lpstr>Equation.DSMT4</vt:lpstr>
      <vt:lpstr>Visio.Drawing.11</vt:lpstr>
      <vt:lpstr>Equation.DSMT4</vt:lpstr>
      <vt:lpstr>Equation.DSMT4</vt:lpstr>
      <vt:lpstr>Equation.DSMT4</vt:lpstr>
      <vt:lpstr>Equation.3</vt:lpstr>
      <vt:lpstr>Equation.3</vt:lpstr>
      <vt:lpstr>Equation.3</vt:lpstr>
      <vt:lpstr>Equation.DSMT4</vt:lpstr>
      <vt:lpstr>Equation.DSMT4</vt:lpstr>
      <vt:lpstr>Equation.DSMT4</vt:lpstr>
      <vt:lpstr>Visio.Drawing.11</vt:lpstr>
      <vt:lpstr>Visio.Drawing.11</vt:lpstr>
      <vt:lpstr>Word.Document.8</vt:lpstr>
      <vt:lpstr>Word.Document.8</vt:lpstr>
      <vt:lpstr>Word.Document.8</vt:lpstr>
      <vt:lpstr>Word.Document.8</vt:lpstr>
      <vt:lpstr>Word.Document.8</vt:lpstr>
      <vt:lpstr>Visio.Drawing.6</vt:lpstr>
      <vt:lpstr>Visio.Drawing.11</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18645026099手机用户</cp:lastModifiedBy>
  <cp:revision>1409</cp:revision>
  <dcterms:created xsi:type="dcterms:W3CDTF">2013-01-25T01:44:00Z</dcterms:created>
  <dcterms:modified xsi:type="dcterms:W3CDTF">2024-03-10T18:38:59Z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2052-12.1.0.16399</vt:lpwstr>
  </property>
  <property fmtid="{D5CDD505-2E9C-101B-9397-08002B2CF9AE}" pid="3" name="ICV">
    <vt:lpwstr>439B669078C347A5B0FC3861A58369CA_13</vt:lpwstr>
  </property>
</Properties>
</file>